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Roboto"/>
      <p:bold r:id="rId19"/>
      <p:boldItalic r:id="rId20"/>
    </p:embeddedFont>
    <p:embeddedFont>
      <p:font typeface="Lato"/>
      <p:regular r:id="rId21"/>
      <p:bold r:id="rId22"/>
      <p:italic r:id="rId23"/>
      <p:boldItalic r:id="rId24"/>
    </p:embeddedFont>
    <p:embeddedFont>
      <p:font typeface="Lato Light"/>
      <p:regular r:id="rId25"/>
      <p:bold r:id="rId26"/>
      <p:italic r:id="rId27"/>
      <p:boldItalic r:id="rId28"/>
    </p:embeddedFont>
    <p:embeddedFont>
      <p:font typeface="Lato Black"/>
      <p:bold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22" Type="http://schemas.openxmlformats.org/officeDocument/2006/relationships/font" Target="fonts/Lato-bold.fntdata"/><Relationship Id="rId21" Type="http://schemas.openxmlformats.org/officeDocument/2006/relationships/font" Target="fonts/Lato-regular.fntdata"/><Relationship Id="rId24" Type="http://schemas.openxmlformats.org/officeDocument/2006/relationships/font" Target="fonts/Lato-boldItalic.fntdata"/><Relationship Id="rId23" Type="http://schemas.openxmlformats.org/officeDocument/2006/relationships/font" Target="fonts/La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Light-bold.fntdata"/><Relationship Id="rId25" Type="http://schemas.openxmlformats.org/officeDocument/2006/relationships/font" Target="fonts/LatoLight-regular.fntdata"/><Relationship Id="rId28" Type="http://schemas.openxmlformats.org/officeDocument/2006/relationships/font" Target="fonts/LatoLight-boldItalic.fntdata"/><Relationship Id="rId27" Type="http://schemas.openxmlformats.org/officeDocument/2006/relationships/font" Target="fonts/LatoLigh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Black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LatoBlack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oboto-bold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4c2819f321_0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4c2819f321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7c0c8d5f25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7c0c8d5f25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4c2819f321_0_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4c2819f321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4c2819f321_0_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4c2819f321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981616e48_0_59:notes"/>
          <p:cNvSpPr/>
          <p:nvPr>
            <p:ph idx="2" type="sldImg"/>
          </p:nvPr>
        </p:nvSpPr>
        <p:spPr>
          <a:xfrm>
            <a:off x="380206" y="685800"/>
            <a:ext cx="6097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g3981616e48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g3981616e48_0_5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4c2819f321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4c2819f321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7c0c8d5f2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7c0c8d5f2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7c0c8d5f25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7c0c8d5f25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7c0c8d5f25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7c0c8d5f25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7c0c8d5f25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7c0c8d5f25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4c2819f321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4c2819f321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7c0c8d5f25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7c0c8d5f25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eneral Slide">
  <p:cSld name="General Slide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8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hiringlab.org/2019/01/17/data-scientist-job-outlook/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hyperlink" Target="https://medium.com/indeed-engineering/where-do-data-scientists-come-from-fc526023ace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-52900" y="1414250"/>
            <a:ext cx="91893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Trends in Data Science Careers</a:t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rgbClr val="D9D9D9"/>
                </a:solidFill>
                <a:latin typeface="Avenir"/>
                <a:ea typeface="Avenir"/>
                <a:cs typeface="Avenir"/>
                <a:sym typeface="Avenir"/>
              </a:rPr>
              <a:t>Exploring the field of Data Science with Indeed’s Job Market Data</a:t>
            </a:r>
            <a:endParaRPr i="1" sz="2400">
              <a:solidFill>
                <a:srgbClr val="D9D9D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36749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Chris Lindner, Ph.D.</a:t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Product Science Manager, Indeed</a:t>
            </a:r>
            <a:endParaRPr sz="1400">
              <a:solidFill>
                <a:srgbClr val="FFFFFF"/>
              </a:solidFill>
            </a:endParaRPr>
          </a:p>
        </p:txBody>
      </p:sp>
      <p:pic>
        <p:nvPicPr>
          <p:cNvPr id="57" name="Google Shape;57;p14"/>
          <p:cNvPicPr preferRelativeResize="0"/>
          <p:nvPr/>
        </p:nvPicPr>
        <p:blipFill rotWithShape="1">
          <a:blip r:embed="rId3">
            <a:alphaModFix/>
          </a:blip>
          <a:srcRect b="33019" l="0" r="0" t="35019"/>
          <a:stretch/>
        </p:blipFill>
        <p:spPr>
          <a:xfrm>
            <a:off x="-2" y="4562473"/>
            <a:ext cx="1817904" cy="58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66538" y="4266087"/>
            <a:ext cx="1169875" cy="877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/>
          <p:nvPr>
            <p:ph type="title"/>
          </p:nvPr>
        </p:nvSpPr>
        <p:spPr>
          <a:xfrm>
            <a:off x="311700" y="-228600"/>
            <a:ext cx="8724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venir"/>
                <a:ea typeface="Avenir"/>
                <a:cs typeface="Avenir"/>
                <a:sym typeface="Avenir"/>
              </a:rPr>
              <a:t>Is the rise in bachelors a result of job title </a:t>
            </a:r>
            <a:r>
              <a:rPr b="1" lang="en">
                <a:latin typeface="Avenir"/>
                <a:ea typeface="Avenir"/>
                <a:cs typeface="Avenir"/>
                <a:sym typeface="Avenir"/>
              </a:rPr>
              <a:t>dilution</a:t>
            </a:r>
            <a:r>
              <a:rPr b="1" lang="en">
                <a:latin typeface="Avenir"/>
                <a:ea typeface="Avenir"/>
                <a:cs typeface="Avenir"/>
                <a:sym typeface="Avenir"/>
              </a:rPr>
              <a:t>?</a:t>
            </a:r>
            <a:endParaRPr b="1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79" name="Google Shape;179;p23"/>
          <p:cNvSpPr txBox="1"/>
          <p:nvPr>
            <p:ph idx="1" type="body"/>
          </p:nvPr>
        </p:nvSpPr>
        <p:spPr>
          <a:xfrm>
            <a:off x="5493975" y="527100"/>
            <a:ext cx="3278700" cy="24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2CC"/>
                </a:solidFill>
                <a:latin typeface="Avenir"/>
                <a:ea typeface="Avenir"/>
                <a:cs typeface="Avenir"/>
                <a:sym typeface="Avenir"/>
              </a:rPr>
              <a:t>“Sometimes I think [hiring managers] are just throwing that title [data scientist] out to make it a sexy title so people will apply to it.</a:t>
            </a:r>
            <a:br>
              <a:rPr lang="en" sz="2400">
                <a:solidFill>
                  <a:srgbClr val="FFF2CC"/>
                </a:solidFill>
                <a:latin typeface="Avenir"/>
                <a:ea typeface="Avenir"/>
                <a:cs typeface="Avenir"/>
                <a:sym typeface="Avenir"/>
              </a:rPr>
            </a:br>
            <a:br>
              <a:rPr lang="en" sz="2400">
                <a:solidFill>
                  <a:srgbClr val="FFF2CC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n" sz="2400">
                <a:solidFill>
                  <a:srgbClr val="FFF2CC"/>
                </a:solidFill>
                <a:latin typeface="Avenir"/>
                <a:ea typeface="Avenir"/>
                <a:cs typeface="Avenir"/>
                <a:sym typeface="Avenir"/>
              </a:rPr>
              <a:t>What they really need is a business intelligence type of role.”</a:t>
            </a:r>
            <a:endParaRPr sz="2400">
              <a:solidFill>
                <a:srgbClr val="FFF2CC"/>
              </a:solidFill>
            </a:endParaRPr>
          </a:p>
        </p:txBody>
      </p:sp>
      <p:sp>
        <p:nvSpPr>
          <p:cNvPr id="180" name="Google Shape;180;p23"/>
          <p:cNvSpPr txBox="1"/>
          <p:nvPr/>
        </p:nvSpPr>
        <p:spPr>
          <a:xfrm>
            <a:off x="311700" y="450900"/>
            <a:ext cx="4730400" cy="8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venir"/>
              <a:buChar char="●"/>
            </a:pPr>
            <a:r>
              <a:rPr lang="en" sz="20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We conducted qualitative interviews with Data Science employers working with Indeed</a:t>
            </a:r>
            <a:br>
              <a:rPr lang="en" sz="20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</a:br>
            <a:endParaRPr sz="20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venir"/>
              <a:buChar char="●"/>
            </a:pPr>
            <a:r>
              <a:rPr lang="en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We found many employers have simply renamed what used to be called a Data Analyst, Business Analyst, or a Business Intelligence Analyst to “Data Scientist”</a:t>
            </a:r>
            <a:br>
              <a:rPr lang="en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</a:br>
            <a:endParaRPr sz="2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venir"/>
              <a:buChar char="●"/>
            </a:pPr>
            <a:r>
              <a:rPr lang="en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In other cases, “Data Scientist” indicates a need for more advanced skills, including predictive analytics, data modeling, natural language processing, and data visualization.</a:t>
            </a:r>
            <a:endParaRPr sz="20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81" name="Google Shape;181;p23"/>
          <p:cNvSpPr txBox="1"/>
          <p:nvPr/>
        </p:nvSpPr>
        <p:spPr>
          <a:xfrm>
            <a:off x="6190250" y="4820025"/>
            <a:ext cx="37044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Michelle Peterson - Hiring Data Scientists</a:t>
            </a:r>
            <a:endParaRPr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4"/>
          <p:cNvSpPr txBox="1"/>
          <p:nvPr>
            <p:ph type="title"/>
          </p:nvPr>
        </p:nvSpPr>
        <p:spPr>
          <a:xfrm>
            <a:off x="235500" y="80050"/>
            <a:ext cx="85275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venir"/>
                <a:ea typeface="Avenir"/>
                <a:cs typeface="Avenir"/>
                <a:sym typeface="Avenir"/>
              </a:rPr>
              <a:t>Trends in Data Science Education:</a:t>
            </a:r>
            <a:br>
              <a:rPr b="1" lang="en">
                <a:latin typeface="Avenir"/>
                <a:ea typeface="Avenir"/>
                <a:cs typeface="Avenir"/>
                <a:sym typeface="Avenir"/>
              </a:rPr>
            </a:br>
            <a:r>
              <a:rPr b="1" i="1" lang="en" sz="1800">
                <a:latin typeface="Avenir"/>
                <a:ea typeface="Avenir"/>
                <a:cs typeface="Avenir"/>
                <a:sym typeface="Avenir"/>
              </a:rPr>
              <a:t>The rise of the Data Science Degree</a:t>
            </a:r>
            <a:endParaRPr b="1" i="1" sz="18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87" name="Google Shape;187;p24"/>
          <p:cNvSpPr txBox="1"/>
          <p:nvPr>
            <p:ph idx="1" type="body"/>
          </p:nvPr>
        </p:nvSpPr>
        <p:spPr>
          <a:xfrm>
            <a:off x="311700" y="4278450"/>
            <a:ext cx="8619000" cy="70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Since 2013, we’ve seen an over 5x increase in the number of data science degree holders getting DS jobs</a:t>
            </a:r>
            <a:endParaRPr sz="18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88" name="Google Shape;18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0375" y="825850"/>
            <a:ext cx="6401643" cy="349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5"/>
          <p:cNvSpPr txBox="1"/>
          <p:nvPr>
            <p:ph type="title"/>
          </p:nvPr>
        </p:nvSpPr>
        <p:spPr>
          <a:xfrm>
            <a:off x="311700" y="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venir"/>
                <a:ea typeface="Avenir"/>
                <a:cs typeface="Avenir"/>
                <a:sym typeface="Avenir"/>
              </a:rPr>
              <a:t>Conclusions</a:t>
            </a:r>
            <a:endParaRPr b="1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4" name="Google Shape;194;p25"/>
          <p:cNvSpPr txBox="1"/>
          <p:nvPr>
            <p:ph idx="1" type="body"/>
          </p:nvPr>
        </p:nvSpPr>
        <p:spPr>
          <a:xfrm>
            <a:off x="311700" y="755700"/>
            <a:ext cx="85362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venir"/>
              <a:buChar char="●"/>
            </a:pPr>
            <a:r>
              <a:rPr lang="en" sz="20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Demand for data scientists is growing at a faster rate than DS jobseekers</a:t>
            </a:r>
            <a:br>
              <a:rPr lang="en" sz="20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</a:br>
            <a:endParaRPr sz="20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venir"/>
              <a:buChar char="●"/>
            </a:pPr>
            <a:r>
              <a:rPr lang="en" sz="20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DS pay is good basically everywhere, but less conventional markets like Houston might provide a better cost of living</a:t>
            </a:r>
            <a:br>
              <a:rPr lang="en" sz="20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</a:br>
            <a:endParaRPr sz="20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venir"/>
              <a:buChar char="●"/>
            </a:pPr>
            <a:r>
              <a:rPr lang="en" sz="20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The majority of data scientists hold graduate degrees, but bachelors are quickly on the rise</a:t>
            </a:r>
            <a:br>
              <a:rPr lang="en" sz="20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</a:br>
            <a:endParaRPr sz="20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venir"/>
              <a:buChar char="●"/>
            </a:pPr>
            <a:r>
              <a:rPr lang="en" sz="20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There has been rapid growth in DS degrees over the past 7 years</a:t>
            </a:r>
            <a:br>
              <a:rPr lang="en" sz="20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</a:br>
            <a:endParaRPr sz="20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95" name="Google Shape;195;p25"/>
          <p:cNvPicPr preferRelativeResize="0"/>
          <p:nvPr/>
        </p:nvPicPr>
        <p:blipFill rotWithShape="1">
          <a:blip r:embed="rId3">
            <a:alphaModFix/>
          </a:blip>
          <a:srcRect b="33019" l="0" r="0" t="35019"/>
          <a:stretch/>
        </p:blipFill>
        <p:spPr>
          <a:xfrm>
            <a:off x="7326098" y="11"/>
            <a:ext cx="1817904" cy="58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6"/>
          <p:cNvSpPr txBox="1"/>
          <p:nvPr>
            <p:ph type="title"/>
          </p:nvPr>
        </p:nvSpPr>
        <p:spPr>
          <a:xfrm>
            <a:off x="311700" y="-540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venir"/>
                <a:ea typeface="Avenir"/>
                <a:cs typeface="Avenir"/>
                <a:sym typeface="Avenir"/>
              </a:rPr>
              <a:t>Indeed is hiring!</a:t>
            </a:r>
            <a:endParaRPr b="1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01" name="Google Shape;201;p26"/>
          <p:cNvSpPr txBox="1"/>
          <p:nvPr>
            <p:ph idx="1" type="body"/>
          </p:nvPr>
        </p:nvSpPr>
        <p:spPr>
          <a:xfrm>
            <a:off x="311700" y="982050"/>
            <a:ext cx="82107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venir"/>
              <a:buChar char="●"/>
            </a:pPr>
            <a:r>
              <a:rPr lang="en" sz="24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Indeed is hiring data scientists, product scientists, software engineers, and pretty much everything else</a:t>
            </a:r>
            <a:br>
              <a:rPr lang="en" sz="24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</a:br>
            <a:endParaRPr sz="24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venir"/>
              <a:buChar char="●"/>
            </a:pPr>
            <a:r>
              <a:rPr lang="en" sz="24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Offices in Austin, Seattle, San Francisco, Tokyo, and Hyderabad</a:t>
            </a:r>
            <a:br>
              <a:rPr lang="en" sz="24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</a:br>
            <a:endParaRPr sz="24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venir"/>
              <a:buChar char="●"/>
            </a:pPr>
            <a:r>
              <a:rPr lang="en" sz="24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I have experience interviewing over 200 candidates for DS roles - come talk to me!</a:t>
            </a:r>
            <a:endParaRPr sz="24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02" name="Google Shape;202;p26"/>
          <p:cNvPicPr preferRelativeResize="0"/>
          <p:nvPr/>
        </p:nvPicPr>
        <p:blipFill rotWithShape="1">
          <a:blip r:embed="rId3">
            <a:alphaModFix/>
          </a:blip>
          <a:srcRect b="33019" l="0" r="0" t="35019"/>
          <a:stretch/>
        </p:blipFill>
        <p:spPr>
          <a:xfrm>
            <a:off x="7326098" y="11"/>
            <a:ext cx="1817904" cy="58102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6"/>
          <p:cNvSpPr txBox="1"/>
          <p:nvPr/>
        </p:nvSpPr>
        <p:spPr>
          <a:xfrm>
            <a:off x="7100850" y="507875"/>
            <a:ext cx="7208400" cy="8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FFFF"/>
                </a:solidFill>
              </a:rPr>
              <a:t>clindner@indeed.com</a:t>
            </a:r>
            <a:endParaRPr b="1">
              <a:solidFill>
                <a:srgbClr val="00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15"/>
          <p:cNvGrpSpPr/>
          <p:nvPr/>
        </p:nvGrpSpPr>
        <p:grpSpPr>
          <a:xfrm>
            <a:off x="820135" y="2312748"/>
            <a:ext cx="7414004" cy="450905"/>
            <a:chOff x="4621548" y="6924357"/>
            <a:chExt cx="15050760" cy="915728"/>
          </a:xfrm>
        </p:grpSpPr>
        <p:grpSp>
          <p:nvGrpSpPr>
            <p:cNvPr id="65" name="Google Shape;65;p15"/>
            <p:cNvGrpSpPr/>
            <p:nvPr/>
          </p:nvGrpSpPr>
          <p:grpSpPr>
            <a:xfrm>
              <a:off x="4621548" y="7220767"/>
              <a:ext cx="2472000" cy="598087"/>
              <a:chOff x="4621548" y="7220767"/>
              <a:chExt cx="2472000" cy="598087"/>
            </a:xfrm>
          </p:grpSpPr>
          <p:sp>
            <p:nvSpPr>
              <p:cNvPr id="66" name="Google Shape;66;p15"/>
              <p:cNvSpPr/>
              <p:nvPr/>
            </p:nvSpPr>
            <p:spPr>
              <a:xfrm flipH="1" rot="-5400000">
                <a:off x="5696598" y="6145717"/>
                <a:ext cx="321900" cy="24720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1150" lIns="82300" spcFirstLastPara="1" rIns="82300" wrap="square" tIns="4115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4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7" name="Google Shape;67;p15"/>
              <p:cNvSpPr/>
              <p:nvPr/>
            </p:nvSpPr>
            <p:spPr>
              <a:xfrm rot="5400000">
                <a:off x="5745997" y="7418804"/>
                <a:ext cx="342000" cy="458100"/>
              </a:xfrm>
              <a:custGeom>
                <a:rect b="b" l="l" r="r" t="t"/>
                <a:pathLst>
                  <a:path extrusionOk="0" h="120000" w="120000">
                    <a:moveTo>
                      <a:pt x="19619" y="117966"/>
                    </a:moveTo>
                    <a:lnTo>
                      <a:pt x="19619" y="117966"/>
                    </a:lnTo>
                    <a:cubicBezTo>
                      <a:pt x="114068" y="67118"/>
                      <a:pt x="114068" y="67118"/>
                      <a:pt x="114068" y="67118"/>
                    </a:cubicBezTo>
                    <a:cubicBezTo>
                      <a:pt x="118174" y="65084"/>
                      <a:pt x="119543" y="63050"/>
                      <a:pt x="119543" y="60338"/>
                    </a:cubicBezTo>
                    <a:cubicBezTo>
                      <a:pt x="119543" y="57288"/>
                      <a:pt x="118174" y="54576"/>
                      <a:pt x="114068" y="52542"/>
                    </a:cubicBezTo>
                    <a:cubicBezTo>
                      <a:pt x="19619" y="1694"/>
                      <a:pt x="19619" y="1694"/>
                      <a:pt x="19619" y="1694"/>
                    </a:cubicBezTo>
                    <a:cubicBezTo>
                      <a:pt x="15969" y="0"/>
                      <a:pt x="10494" y="0"/>
                      <a:pt x="6387" y="1694"/>
                    </a:cubicBezTo>
                    <a:cubicBezTo>
                      <a:pt x="2281" y="2711"/>
                      <a:pt x="0" y="5423"/>
                      <a:pt x="0" y="9491"/>
                    </a:cubicBezTo>
                    <a:cubicBezTo>
                      <a:pt x="0" y="109830"/>
                      <a:pt x="0" y="109830"/>
                      <a:pt x="0" y="109830"/>
                    </a:cubicBezTo>
                    <a:cubicBezTo>
                      <a:pt x="0" y="113898"/>
                      <a:pt x="2281" y="116610"/>
                      <a:pt x="6387" y="118644"/>
                    </a:cubicBezTo>
                    <a:cubicBezTo>
                      <a:pt x="10494" y="119661"/>
                      <a:pt x="15969" y="119661"/>
                      <a:pt x="19619" y="117966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17150" lIns="34300" spcFirstLastPara="1" rIns="34300" wrap="square" tIns="171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4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68" name="Google Shape;68;p15"/>
            <p:cNvGrpSpPr/>
            <p:nvPr/>
          </p:nvGrpSpPr>
          <p:grpSpPr>
            <a:xfrm>
              <a:off x="9653094" y="7220771"/>
              <a:ext cx="2472000" cy="619314"/>
              <a:chOff x="9653094" y="7220771"/>
              <a:chExt cx="2472000" cy="619314"/>
            </a:xfrm>
          </p:grpSpPr>
          <p:sp>
            <p:nvSpPr>
              <p:cNvPr id="69" name="Google Shape;69;p15"/>
              <p:cNvSpPr/>
              <p:nvPr/>
            </p:nvSpPr>
            <p:spPr>
              <a:xfrm>
                <a:off x="9653094" y="7220771"/>
                <a:ext cx="2472000" cy="3219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1150" lIns="82300" spcFirstLastPara="1" rIns="82300" wrap="square" tIns="4115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4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0" name="Google Shape;70;p15"/>
              <p:cNvSpPr/>
              <p:nvPr/>
            </p:nvSpPr>
            <p:spPr>
              <a:xfrm rot="5400000">
                <a:off x="10755029" y="7440035"/>
                <a:ext cx="342000" cy="458100"/>
              </a:xfrm>
              <a:custGeom>
                <a:rect b="b" l="l" r="r" t="t"/>
                <a:pathLst>
                  <a:path extrusionOk="0" h="120000" w="120000">
                    <a:moveTo>
                      <a:pt x="19619" y="117966"/>
                    </a:moveTo>
                    <a:lnTo>
                      <a:pt x="19619" y="117966"/>
                    </a:lnTo>
                    <a:cubicBezTo>
                      <a:pt x="114068" y="67118"/>
                      <a:pt x="114068" y="67118"/>
                      <a:pt x="114068" y="67118"/>
                    </a:cubicBezTo>
                    <a:cubicBezTo>
                      <a:pt x="118174" y="65084"/>
                      <a:pt x="119543" y="63050"/>
                      <a:pt x="119543" y="60338"/>
                    </a:cubicBezTo>
                    <a:cubicBezTo>
                      <a:pt x="119543" y="57288"/>
                      <a:pt x="118174" y="54576"/>
                      <a:pt x="114068" y="52542"/>
                    </a:cubicBezTo>
                    <a:cubicBezTo>
                      <a:pt x="19619" y="1694"/>
                      <a:pt x="19619" y="1694"/>
                      <a:pt x="19619" y="1694"/>
                    </a:cubicBezTo>
                    <a:cubicBezTo>
                      <a:pt x="15969" y="0"/>
                      <a:pt x="10494" y="0"/>
                      <a:pt x="6387" y="1694"/>
                    </a:cubicBezTo>
                    <a:cubicBezTo>
                      <a:pt x="2281" y="2711"/>
                      <a:pt x="0" y="5423"/>
                      <a:pt x="0" y="9491"/>
                    </a:cubicBezTo>
                    <a:cubicBezTo>
                      <a:pt x="0" y="109830"/>
                      <a:pt x="0" y="109830"/>
                      <a:pt x="0" y="109830"/>
                    </a:cubicBezTo>
                    <a:cubicBezTo>
                      <a:pt x="0" y="113898"/>
                      <a:pt x="2281" y="116610"/>
                      <a:pt x="6387" y="118644"/>
                    </a:cubicBezTo>
                    <a:cubicBezTo>
                      <a:pt x="10494" y="119661"/>
                      <a:pt x="15969" y="119661"/>
                      <a:pt x="19619" y="11796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17150" lIns="34300" spcFirstLastPara="1" rIns="34300" wrap="square" tIns="171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4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71" name="Google Shape;71;p15"/>
            <p:cNvGrpSpPr/>
            <p:nvPr/>
          </p:nvGrpSpPr>
          <p:grpSpPr>
            <a:xfrm>
              <a:off x="14684641" y="7220769"/>
              <a:ext cx="2472000" cy="604084"/>
              <a:chOff x="14684641" y="7220769"/>
              <a:chExt cx="2472000" cy="604084"/>
            </a:xfrm>
          </p:grpSpPr>
          <p:sp>
            <p:nvSpPr>
              <p:cNvPr id="72" name="Google Shape;72;p15"/>
              <p:cNvSpPr/>
              <p:nvPr/>
            </p:nvSpPr>
            <p:spPr>
              <a:xfrm>
                <a:off x="14684641" y="7220769"/>
                <a:ext cx="2472000" cy="3219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41150" lIns="82300" spcFirstLastPara="1" rIns="82300" wrap="square" tIns="4115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4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3" name="Google Shape;73;p15"/>
              <p:cNvSpPr/>
              <p:nvPr/>
            </p:nvSpPr>
            <p:spPr>
              <a:xfrm rot="5400000">
                <a:off x="15834922" y="7424803"/>
                <a:ext cx="342000" cy="458100"/>
              </a:xfrm>
              <a:custGeom>
                <a:rect b="b" l="l" r="r" t="t"/>
                <a:pathLst>
                  <a:path extrusionOk="0" h="120000" w="120000">
                    <a:moveTo>
                      <a:pt x="19619" y="117966"/>
                    </a:moveTo>
                    <a:lnTo>
                      <a:pt x="19619" y="117966"/>
                    </a:lnTo>
                    <a:cubicBezTo>
                      <a:pt x="114068" y="67118"/>
                      <a:pt x="114068" y="67118"/>
                      <a:pt x="114068" y="67118"/>
                    </a:cubicBezTo>
                    <a:cubicBezTo>
                      <a:pt x="118174" y="65084"/>
                      <a:pt x="119543" y="63050"/>
                      <a:pt x="119543" y="60338"/>
                    </a:cubicBezTo>
                    <a:cubicBezTo>
                      <a:pt x="119543" y="57288"/>
                      <a:pt x="118174" y="54576"/>
                      <a:pt x="114068" y="52542"/>
                    </a:cubicBezTo>
                    <a:cubicBezTo>
                      <a:pt x="19619" y="1694"/>
                      <a:pt x="19619" y="1694"/>
                      <a:pt x="19619" y="1694"/>
                    </a:cubicBezTo>
                    <a:cubicBezTo>
                      <a:pt x="15969" y="0"/>
                      <a:pt x="10494" y="0"/>
                      <a:pt x="6387" y="1694"/>
                    </a:cubicBezTo>
                    <a:cubicBezTo>
                      <a:pt x="2281" y="2711"/>
                      <a:pt x="0" y="5423"/>
                      <a:pt x="0" y="9491"/>
                    </a:cubicBezTo>
                    <a:cubicBezTo>
                      <a:pt x="0" y="109830"/>
                      <a:pt x="0" y="109830"/>
                      <a:pt x="0" y="109830"/>
                    </a:cubicBezTo>
                    <a:cubicBezTo>
                      <a:pt x="0" y="113898"/>
                      <a:pt x="2281" y="116610"/>
                      <a:pt x="6387" y="118644"/>
                    </a:cubicBezTo>
                    <a:cubicBezTo>
                      <a:pt x="10494" y="119661"/>
                      <a:pt x="15969" y="119661"/>
                      <a:pt x="19619" y="117966"/>
                    </a:cubicBezTo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17150" lIns="34300" spcFirstLastPara="1" rIns="34300" wrap="square" tIns="171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4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74" name="Google Shape;74;p15"/>
            <p:cNvGrpSpPr/>
            <p:nvPr/>
          </p:nvGrpSpPr>
          <p:grpSpPr>
            <a:xfrm>
              <a:off x="17200308" y="6945588"/>
              <a:ext cx="2472000" cy="597074"/>
              <a:chOff x="17200308" y="6945588"/>
              <a:chExt cx="2472000" cy="597074"/>
            </a:xfrm>
          </p:grpSpPr>
          <p:sp>
            <p:nvSpPr>
              <p:cNvPr id="75" name="Google Shape;75;p15"/>
              <p:cNvSpPr/>
              <p:nvPr/>
            </p:nvSpPr>
            <p:spPr>
              <a:xfrm rot="5400000">
                <a:off x="18275358" y="6145713"/>
                <a:ext cx="321900" cy="24720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1150" lIns="82300" spcFirstLastPara="1" rIns="82300" wrap="square" tIns="4115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4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6" name="Google Shape;76;p15"/>
              <p:cNvSpPr/>
              <p:nvPr/>
            </p:nvSpPr>
            <p:spPr>
              <a:xfrm rot="-5400000">
                <a:off x="18271111" y="6887538"/>
                <a:ext cx="342000" cy="458100"/>
              </a:xfrm>
              <a:custGeom>
                <a:rect b="b" l="l" r="r" t="t"/>
                <a:pathLst>
                  <a:path extrusionOk="0" h="120000" w="120000">
                    <a:moveTo>
                      <a:pt x="19619" y="117966"/>
                    </a:moveTo>
                    <a:lnTo>
                      <a:pt x="19619" y="117966"/>
                    </a:lnTo>
                    <a:cubicBezTo>
                      <a:pt x="114068" y="67118"/>
                      <a:pt x="114068" y="67118"/>
                      <a:pt x="114068" y="67118"/>
                    </a:cubicBezTo>
                    <a:cubicBezTo>
                      <a:pt x="118174" y="65084"/>
                      <a:pt x="119543" y="63050"/>
                      <a:pt x="119543" y="60338"/>
                    </a:cubicBezTo>
                    <a:cubicBezTo>
                      <a:pt x="119543" y="57288"/>
                      <a:pt x="118174" y="54576"/>
                      <a:pt x="114068" y="52542"/>
                    </a:cubicBezTo>
                    <a:cubicBezTo>
                      <a:pt x="19619" y="1694"/>
                      <a:pt x="19619" y="1694"/>
                      <a:pt x="19619" y="1694"/>
                    </a:cubicBezTo>
                    <a:cubicBezTo>
                      <a:pt x="15969" y="0"/>
                      <a:pt x="10494" y="0"/>
                      <a:pt x="6387" y="1694"/>
                    </a:cubicBezTo>
                    <a:cubicBezTo>
                      <a:pt x="2281" y="2711"/>
                      <a:pt x="0" y="5423"/>
                      <a:pt x="0" y="9491"/>
                    </a:cubicBezTo>
                    <a:cubicBezTo>
                      <a:pt x="0" y="109830"/>
                      <a:pt x="0" y="109830"/>
                      <a:pt x="0" y="109830"/>
                    </a:cubicBezTo>
                    <a:cubicBezTo>
                      <a:pt x="0" y="113898"/>
                      <a:pt x="2281" y="116610"/>
                      <a:pt x="6387" y="118644"/>
                    </a:cubicBezTo>
                    <a:cubicBezTo>
                      <a:pt x="10494" y="119661"/>
                      <a:pt x="15969" y="119661"/>
                      <a:pt x="19619" y="11796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7150" lIns="34300" spcFirstLastPara="1" rIns="34300" wrap="square" tIns="171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4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77" name="Google Shape;77;p15"/>
            <p:cNvGrpSpPr/>
            <p:nvPr/>
          </p:nvGrpSpPr>
          <p:grpSpPr>
            <a:xfrm>
              <a:off x="12168868" y="6924357"/>
              <a:ext cx="2472000" cy="618312"/>
              <a:chOff x="12168868" y="6924357"/>
              <a:chExt cx="2472000" cy="618312"/>
            </a:xfrm>
          </p:grpSpPr>
          <p:sp>
            <p:nvSpPr>
              <p:cNvPr id="78" name="Google Shape;78;p15"/>
              <p:cNvSpPr/>
              <p:nvPr/>
            </p:nvSpPr>
            <p:spPr>
              <a:xfrm>
                <a:off x="12168868" y="7220769"/>
                <a:ext cx="2472000" cy="321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1150" lIns="82300" spcFirstLastPara="1" rIns="82300" wrap="square" tIns="4115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4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9" name="Google Shape;79;p15"/>
              <p:cNvSpPr/>
              <p:nvPr/>
            </p:nvSpPr>
            <p:spPr>
              <a:xfrm rot="-5400000">
                <a:off x="13262080" y="6866307"/>
                <a:ext cx="342000" cy="458100"/>
              </a:xfrm>
              <a:custGeom>
                <a:rect b="b" l="l" r="r" t="t"/>
                <a:pathLst>
                  <a:path extrusionOk="0" h="120000" w="120000">
                    <a:moveTo>
                      <a:pt x="19619" y="117966"/>
                    </a:moveTo>
                    <a:lnTo>
                      <a:pt x="19619" y="117966"/>
                    </a:lnTo>
                    <a:cubicBezTo>
                      <a:pt x="114068" y="67118"/>
                      <a:pt x="114068" y="67118"/>
                      <a:pt x="114068" y="67118"/>
                    </a:cubicBezTo>
                    <a:cubicBezTo>
                      <a:pt x="118174" y="65084"/>
                      <a:pt x="119543" y="63050"/>
                      <a:pt x="119543" y="60338"/>
                    </a:cubicBezTo>
                    <a:cubicBezTo>
                      <a:pt x="119543" y="57288"/>
                      <a:pt x="118174" y="54576"/>
                      <a:pt x="114068" y="52542"/>
                    </a:cubicBezTo>
                    <a:cubicBezTo>
                      <a:pt x="19619" y="1694"/>
                      <a:pt x="19619" y="1694"/>
                      <a:pt x="19619" y="1694"/>
                    </a:cubicBezTo>
                    <a:cubicBezTo>
                      <a:pt x="15969" y="0"/>
                      <a:pt x="10494" y="0"/>
                      <a:pt x="6387" y="1694"/>
                    </a:cubicBezTo>
                    <a:cubicBezTo>
                      <a:pt x="2281" y="2711"/>
                      <a:pt x="0" y="5423"/>
                      <a:pt x="0" y="9491"/>
                    </a:cubicBezTo>
                    <a:cubicBezTo>
                      <a:pt x="0" y="109830"/>
                      <a:pt x="0" y="109830"/>
                      <a:pt x="0" y="109830"/>
                    </a:cubicBezTo>
                    <a:cubicBezTo>
                      <a:pt x="0" y="113898"/>
                      <a:pt x="2281" y="116610"/>
                      <a:pt x="6387" y="118644"/>
                    </a:cubicBezTo>
                    <a:cubicBezTo>
                      <a:pt x="10494" y="119661"/>
                      <a:pt x="15969" y="119661"/>
                      <a:pt x="19619" y="117966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17150" lIns="34300" spcFirstLastPara="1" rIns="34300" wrap="square" tIns="171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4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80" name="Google Shape;80;p15"/>
            <p:cNvGrpSpPr/>
            <p:nvPr/>
          </p:nvGrpSpPr>
          <p:grpSpPr>
            <a:xfrm>
              <a:off x="7137321" y="6939589"/>
              <a:ext cx="2472000" cy="603085"/>
              <a:chOff x="7137321" y="6939589"/>
              <a:chExt cx="2472000" cy="603085"/>
            </a:xfrm>
          </p:grpSpPr>
          <p:sp>
            <p:nvSpPr>
              <p:cNvPr id="81" name="Google Shape;81;p15"/>
              <p:cNvSpPr/>
              <p:nvPr/>
            </p:nvSpPr>
            <p:spPr>
              <a:xfrm>
                <a:off x="7137321" y="7220774"/>
                <a:ext cx="2472000" cy="3219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1150" lIns="82300" spcFirstLastPara="1" rIns="82300" wrap="square" tIns="4115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4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2" name="Google Shape;82;p15"/>
              <p:cNvSpPr/>
              <p:nvPr/>
            </p:nvSpPr>
            <p:spPr>
              <a:xfrm rot="-5400000">
                <a:off x="8182186" y="6881539"/>
                <a:ext cx="342000" cy="458100"/>
              </a:xfrm>
              <a:custGeom>
                <a:rect b="b" l="l" r="r" t="t"/>
                <a:pathLst>
                  <a:path extrusionOk="0" h="120000" w="120000">
                    <a:moveTo>
                      <a:pt x="19619" y="117966"/>
                    </a:moveTo>
                    <a:lnTo>
                      <a:pt x="19619" y="117966"/>
                    </a:lnTo>
                    <a:cubicBezTo>
                      <a:pt x="114068" y="67118"/>
                      <a:pt x="114068" y="67118"/>
                      <a:pt x="114068" y="67118"/>
                    </a:cubicBezTo>
                    <a:cubicBezTo>
                      <a:pt x="118174" y="65084"/>
                      <a:pt x="119543" y="63050"/>
                      <a:pt x="119543" y="60338"/>
                    </a:cubicBezTo>
                    <a:cubicBezTo>
                      <a:pt x="119543" y="57288"/>
                      <a:pt x="118174" y="54576"/>
                      <a:pt x="114068" y="52542"/>
                    </a:cubicBezTo>
                    <a:cubicBezTo>
                      <a:pt x="19619" y="1694"/>
                      <a:pt x="19619" y="1694"/>
                      <a:pt x="19619" y="1694"/>
                    </a:cubicBezTo>
                    <a:cubicBezTo>
                      <a:pt x="15969" y="0"/>
                      <a:pt x="10494" y="0"/>
                      <a:pt x="6387" y="1694"/>
                    </a:cubicBezTo>
                    <a:cubicBezTo>
                      <a:pt x="2281" y="2711"/>
                      <a:pt x="0" y="5423"/>
                      <a:pt x="0" y="9491"/>
                    </a:cubicBezTo>
                    <a:cubicBezTo>
                      <a:pt x="0" y="109830"/>
                      <a:pt x="0" y="109830"/>
                      <a:pt x="0" y="109830"/>
                    </a:cubicBezTo>
                    <a:cubicBezTo>
                      <a:pt x="0" y="113898"/>
                      <a:pt x="2281" y="116610"/>
                      <a:pt x="6387" y="118644"/>
                    </a:cubicBezTo>
                    <a:cubicBezTo>
                      <a:pt x="10494" y="119661"/>
                      <a:pt x="15969" y="119661"/>
                      <a:pt x="19619" y="117966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7150" lIns="34300" spcFirstLastPara="1" rIns="34300" wrap="square" tIns="171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4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sp>
        <p:nvSpPr>
          <p:cNvPr id="83" name="Google Shape;83;p15"/>
          <p:cNvSpPr/>
          <p:nvPr/>
        </p:nvSpPr>
        <p:spPr>
          <a:xfrm>
            <a:off x="3654983" y="1449983"/>
            <a:ext cx="5013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" name="Google Shape;84;p15"/>
          <p:cNvSpPr/>
          <p:nvPr/>
        </p:nvSpPr>
        <p:spPr>
          <a:xfrm>
            <a:off x="2396918" y="3139854"/>
            <a:ext cx="501300" cy="51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5" name="Google Shape;85;p15"/>
          <p:cNvCxnSpPr/>
          <p:nvPr/>
        </p:nvCxnSpPr>
        <p:spPr>
          <a:xfrm rot="10800000">
            <a:off x="1477651" y="2023487"/>
            <a:ext cx="0" cy="32220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" name="Google Shape;86;p15"/>
          <p:cNvCxnSpPr/>
          <p:nvPr/>
        </p:nvCxnSpPr>
        <p:spPr>
          <a:xfrm rot="10800000">
            <a:off x="2647524" y="2730958"/>
            <a:ext cx="0" cy="32220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" name="Google Shape;87;p15"/>
          <p:cNvCxnSpPr/>
          <p:nvPr/>
        </p:nvCxnSpPr>
        <p:spPr>
          <a:xfrm rot="10800000">
            <a:off x="3905584" y="2023487"/>
            <a:ext cx="0" cy="32220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" name="Google Shape;88;p15"/>
          <p:cNvCxnSpPr/>
          <p:nvPr/>
        </p:nvCxnSpPr>
        <p:spPr>
          <a:xfrm rot="10800000">
            <a:off x="5194299" y="2730958"/>
            <a:ext cx="0" cy="32220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9" name="Google Shape;89;p15"/>
          <p:cNvSpPr/>
          <p:nvPr/>
        </p:nvSpPr>
        <p:spPr>
          <a:xfrm>
            <a:off x="1218344" y="1412333"/>
            <a:ext cx="501300" cy="51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0" name="Google Shape;90;p15"/>
          <p:cNvCxnSpPr/>
          <p:nvPr/>
        </p:nvCxnSpPr>
        <p:spPr>
          <a:xfrm rot="10800000">
            <a:off x="6423499" y="2023487"/>
            <a:ext cx="0" cy="32220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" name="Google Shape;91;p15"/>
          <p:cNvCxnSpPr/>
          <p:nvPr/>
        </p:nvCxnSpPr>
        <p:spPr>
          <a:xfrm rot="10800000">
            <a:off x="7602059" y="2730958"/>
            <a:ext cx="0" cy="32220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2" name="Google Shape;92;p15"/>
          <p:cNvSpPr/>
          <p:nvPr/>
        </p:nvSpPr>
        <p:spPr>
          <a:xfrm>
            <a:off x="3838241" y="1589651"/>
            <a:ext cx="196200" cy="239700"/>
          </a:xfrm>
          <a:custGeom>
            <a:rect b="b" l="l" r="r" t="t"/>
            <a:pathLst>
              <a:path extrusionOk="0" h="120000" w="120000">
                <a:moveTo>
                  <a:pt x="53333" y="65455"/>
                </a:moveTo>
                <a:lnTo>
                  <a:pt x="53333" y="60000"/>
                </a:lnTo>
                <a:lnTo>
                  <a:pt x="63333" y="60000"/>
                </a:lnTo>
                <a:cubicBezTo>
                  <a:pt x="65177" y="60000"/>
                  <a:pt x="66666" y="58777"/>
                  <a:pt x="66666" y="57272"/>
                </a:cubicBezTo>
                <a:lnTo>
                  <a:pt x="66666" y="16361"/>
                </a:lnTo>
                <a:lnTo>
                  <a:pt x="110777" y="16361"/>
                </a:lnTo>
                <a:lnTo>
                  <a:pt x="93811" y="39505"/>
                </a:lnTo>
                <a:lnTo>
                  <a:pt x="93855" y="39527"/>
                </a:lnTo>
                <a:cubicBezTo>
                  <a:pt x="93555" y="39938"/>
                  <a:pt x="93333" y="40400"/>
                  <a:pt x="93333" y="40911"/>
                </a:cubicBezTo>
                <a:cubicBezTo>
                  <a:pt x="93333" y="41427"/>
                  <a:pt x="93555" y="41877"/>
                  <a:pt x="93855" y="42288"/>
                </a:cubicBezTo>
                <a:lnTo>
                  <a:pt x="93811" y="42311"/>
                </a:lnTo>
                <a:lnTo>
                  <a:pt x="110777" y="65455"/>
                </a:lnTo>
                <a:cubicBezTo>
                  <a:pt x="110777" y="65455"/>
                  <a:pt x="53333" y="65455"/>
                  <a:pt x="53333" y="65455"/>
                </a:cubicBezTo>
                <a:close/>
                <a:moveTo>
                  <a:pt x="6666" y="5455"/>
                </a:moveTo>
                <a:lnTo>
                  <a:pt x="60000" y="5455"/>
                </a:lnTo>
                <a:lnTo>
                  <a:pt x="60000" y="54544"/>
                </a:lnTo>
                <a:lnTo>
                  <a:pt x="6666" y="54544"/>
                </a:lnTo>
                <a:cubicBezTo>
                  <a:pt x="6666" y="54544"/>
                  <a:pt x="6666" y="5455"/>
                  <a:pt x="6666" y="5455"/>
                </a:cubicBezTo>
                <a:close/>
                <a:moveTo>
                  <a:pt x="119522" y="66777"/>
                </a:moveTo>
                <a:lnTo>
                  <a:pt x="100555" y="40911"/>
                </a:lnTo>
                <a:lnTo>
                  <a:pt x="119522" y="15038"/>
                </a:lnTo>
                <a:lnTo>
                  <a:pt x="119477" y="15016"/>
                </a:lnTo>
                <a:cubicBezTo>
                  <a:pt x="119777" y="14605"/>
                  <a:pt x="120000" y="14150"/>
                  <a:pt x="120000" y="13638"/>
                </a:cubicBezTo>
                <a:cubicBezTo>
                  <a:pt x="120000" y="12127"/>
                  <a:pt x="118511" y="10911"/>
                  <a:pt x="116666" y="10911"/>
                </a:cubicBezTo>
                <a:lnTo>
                  <a:pt x="66666" y="10911"/>
                </a:lnTo>
                <a:lnTo>
                  <a:pt x="66666" y="2727"/>
                </a:lnTo>
                <a:cubicBezTo>
                  <a:pt x="66666" y="1222"/>
                  <a:pt x="65177" y="0"/>
                  <a:pt x="63333" y="0"/>
                </a:cubicBezTo>
                <a:lnTo>
                  <a:pt x="3333" y="0"/>
                </a:lnTo>
                <a:cubicBezTo>
                  <a:pt x="1488" y="0"/>
                  <a:pt x="0" y="1222"/>
                  <a:pt x="0" y="2727"/>
                </a:cubicBezTo>
                <a:lnTo>
                  <a:pt x="0" y="117272"/>
                </a:lnTo>
                <a:cubicBezTo>
                  <a:pt x="0" y="118777"/>
                  <a:pt x="1488" y="120000"/>
                  <a:pt x="3333" y="120000"/>
                </a:cubicBezTo>
                <a:cubicBezTo>
                  <a:pt x="5177" y="120000"/>
                  <a:pt x="6666" y="118777"/>
                  <a:pt x="6666" y="117272"/>
                </a:cubicBezTo>
                <a:lnTo>
                  <a:pt x="6666" y="60000"/>
                </a:lnTo>
                <a:lnTo>
                  <a:pt x="46666" y="60000"/>
                </a:lnTo>
                <a:lnTo>
                  <a:pt x="46666" y="68183"/>
                </a:lnTo>
                <a:cubicBezTo>
                  <a:pt x="46666" y="69688"/>
                  <a:pt x="48155" y="70911"/>
                  <a:pt x="50000" y="70911"/>
                </a:cubicBezTo>
                <a:lnTo>
                  <a:pt x="116666" y="70911"/>
                </a:lnTo>
                <a:cubicBezTo>
                  <a:pt x="118511" y="70911"/>
                  <a:pt x="120000" y="69688"/>
                  <a:pt x="120000" y="68183"/>
                </a:cubicBezTo>
                <a:cubicBezTo>
                  <a:pt x="120000" y="67672"/>
                  <a:pt x="119777" y="67211"/>
                  <a:pt x="119477" y="66800"/>
                </a:cubicBezTo>
                <a:cubicBezTo>
                  <a:pt x="119477" y="66800"/>
                  <a:pt x="119522" y="66777"/>
                  <a:pt x="119522" y="6677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4275" lIns="14275" spcFirstLastPara="1" rIns="14275" wrap="square" tIns="1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3" name="Google Shape;93;p15"/>
          <p:cNvSpPr/>
          <p:nvPr/>
        </p:nvSpPr>
        <p:spPr>
          <a:xfrm>
            <a:off x="1342341" y="1535367"/>
            <a:ext cx="270600" cy="270600"/>
          </a:xfrm>
          <a:custGeom>
            <a:rect b="b" l="l" r="r" t="t"/>
            <a:pathLst>
              <a:path extrusionOk="0" h="120000" w="120000">
                <a:moveTo>
                  <a:pt x="65457" y="57272"/>
                </a:moveTo>
                <a:cubicBezTo>
                  <a:pt x="66965" y="57272"/>
                  <a:pt x="68183" y="56055"/>
                  <a:pt x="68183" y="54544"/>
                </a:cubicBezTo>
                <a:cubicBezTo>
                  <a:pt x="68183" y="53038"/>
                  <a:pt x="66965" y="51816"/>
                  <a:pt x="65457" y="51816"/>
                </a:cubicBezTo>
                <a:cubicBezTo>
                  <a:pt x="63949" y="51816"/>
                  <a:pt x="62725" y="53038"/>
                  <a:pt x="62725" y="54544"/>
                </a:cubicBezTo>
                <a:cubicBezTo>
                  <a:pt x="62725" y="56055"/>
                  <a:pt x="63949" y="57272"/>
                  <a:pt x="65457" y="57272"/>
                </a:cubicBezTo>
                <a:moveTo>
                  <a:pt x="90019" y="27272"/>
                </a:moveTo>
                <a:cubicBezTo>
                  <a:pt x="91528" y="27272"/>
                  <a:pt x="92745" y="28494"/>
                  <a:pt x="92745" y="30000"/>
                </a:cubicBezTo>
                <a:cubicBezTo>
                  <a:pt x="92745" y="31511"/>
                  <a:pt x="91528" y="32727"/>
                  <a:pt x="90019" y="32727"/>
                </a:cubicBezTo>
                <a:cubicBezTo>
                  <a:pt x="88511" y="32727"/>
                  <a:pt x="87288" y="31511"/>
                  <a:pt x="87288" y="30000"/>
                </a:cubicBezTo>
                <a:cubicBezTo>
                  <a:pt x="87288" y="28494"/>
                  <a:pt x="88511" y="27272"/>
                  <a:pt x="90019" y="27272"/>
                </a:cubicBezTo>
                <a:moveTo>
                  <a:pt x="90019" y="38183"/>
                </a:moveTo>
                <a:cubicBezTo>
                  <a:pt x="94538" y="38183"/>
                  <a:pt x="98203" y="34516"/>
                  <a:pt x="98203" y="30000"/>
                </a:cubicBezTo>
                <a:cubicBezTo>
                  <a:pt x="98203" y="25483"/>
                  <a:pt x="94538" y="21822"/>
                  <a:pt x="90019" y="21822"/>
                </a:cubicBezTo>
                <a:cubicBezTo>
                  <a:pt x="85495" y="21822"/>
                  <a:pt x="81830" y="25483"/>
                  <a:pt x="81830" y="30000"/>
                </a:cubicBezTo>
                <a:cubicBezTo>
                  <a:pt x="81830" y="34516"/>
                  <a:pt x="85495" y="38183"/>
                  <a:pt x="90019" y="38183"/>
                </a:cubicBezTo>
                <a:moveTo>
                  <a:pt x="73646" y="65455"/>
                </a:moveTo>
                <a:cubicBezTo>
                  <a:pt x="75155" y="65455"/>
                  <a:pt x="76372" y="64233"/>
                  <a:pt x="76372" y="62727"/>
                </a:cubicBezTo>
                <a:cubicBezTo>
                  <a:pt x="76372" y="61222"/>
                  <a:pt x="75155" y="60000"/>
                  <a:pt x="73646" y="60000"/>
                </a:cubicBezTo>
                <a:cubicBezTo>
                  <a:pt x="72133" y="60000"/>
                  <a:pt x="70915" y="61222"/>
                  <a:pt x="70915" y="62727"/>
                </a:cubicBezTo>
                <a:cubicBezTo>
                  <a:pt x="70915" y="64233"/>
                  <a:pt x="72133" y="65455"/>
                  <a:pt x="73646" y="65455"/>
                </a:cubicBezTo>
                <a:moveTo>
                  <a:pt x="57268" y="43638"/>
                </a:moveTo>
                <a:cubicBezTo>
                  <a:pt x="55760" y="43638"/>
                  <a:pt x="54542" y="44855"/>
                  <a:pt x="54542" y="46366"/>
                </a:cubicBezTo>
                <a:cubicBezTo>
                  <a:pt x="54542" y="47872"/>
                  <a:pt x="55760" y="49088"/>
                  <a:pt x="57268" y="49088"/>
                </a:cubicBezTo>
                <a:cubicBezTo>
                  <a:pt x="58776" y="49088"/>
                  <a:pt x="59999" y="47872"/>
                  <a:pt x="59999" y="46366"/>
                </a:cubicBezTo>
                <a:cubicBezTo>
                  <a:pt x="59999" y="44855"/>
                  <a:pt x="58776" y="43638"/>
                  <a:pt x="57268" y="43638"/>
                </a:cubicBezTo>
                <a:moveTo>
                  <a:pt x="9777" y="110233"/>
                </a:moveTo>
                <a:lnTo>
                  <a:pt x="19639" y="85511"/>
                </a:lnTo>
                <a:cubicBezTo>
                  <a:pt x="20965" y="87966"/>
                  <a:pt x="22610" y="90294"/>
                  <a:pt x="24539" y="92455"/>
                </a:cubicBezTo>
                <a:cubicBezTo>
                  <a:pt x="27453" y="95722"/>
                  <a:pt x="30833" y="98394"/>
                  <a:pt x="34493" y="100377"/>
                </a:cubicBezTo>
                <a:cubicBezTo>
                  <a:pt x="34493" y="100377"/>
                  <a:pt x="9777" y="110233"/>
                  <a:pt x="9777" y="110233"/>
                </a:cubicBezTo>
                <a:close/>
                <a:moveTo>
                  <a:pt x="21153" y="67000"/>
                </a:moveTo>
                <a:lnTo>
                  <a:pt x="0" y="120000"/>
                </a:lnTo>
                <a:lnTo>
                  <a:pt x="53034" y="98861"/>
                </a:lnTo>
                <a:cubicBezTo>
                  <a:pt x="52089" y="98972"/>
                  <a:pt x="51144" y="99022"/>
                  <a:pt x="50205" y="99022"/>
                </a:cubicBezTo>
                <a:cubicBezTo>
                  <a:pt x="33980" y="99022"/>
                  <a:pt x="19286" y="83344"/>
                  <a:pt x="21153" y="67000"/>
                </a:cubicBezTo>
                <a:moveTo>
                  <a:pt x="91710" y="59205"/>
                </a:moveTo>
                <a:cubicBezTo>
                  <a:pt x="90628" y="60283"/>
                  <a:pt x="88932" y="62061"/>
                  <a:pt x="86958" y="64122"/>
                </a:cubicBezTo>
                <a:cubicBezTo>
                  <a:pt x="83441" y="67800"/>
                  <a:pt x="78034" y="73450"/>
                  <a:pt x="74819" y="76405"/>
                </a:cubicBezTo>
                <a:lnTo>
                  <a:pt x="43621" y="45227"/>
                </a:lnTo>
                <a:cubicBezTo>
                  <a:pt x="46580" y="42016"/>
                  <a:pt x="52237" y="36611"/>
                  <a:pt x="55913" y="33100"/>
                </a:cubicBezTo>
                <a:cubicBezTo>
                  <a:pt x="57979" y="31127"/>
                  <a:pt x="59755" y="29433"/>
                  <a:pt x="60836" y="28350"/>
                </a:cubicBezTo>
                <a:cubicBezTo>
                  <a:pt x="75598" y="13594"/>
                  <a:pt x="103979" y="5516"/>
                  <a:pt x="114593" y="5455"/>
                </a:cubicBezTo>
                <a:cubicBezTo>
                  <a:pt x="114570" y="14288"/>
                  <a:pt x="107127" y="43800"/>
                  <a:pt x="91710" y="59205"/>
                </a:cubicBezTo>
                <a:moveTo>
                  <a:pt x="71006" y="80905"/>
                </a:moveTo>
                <a:cubicBezTo>
                  <a:pt x="69014" y="88183"/>
                  <a:pt x="66385" y="94844"/>
                  <a:pt x="63477" y="100194"/>
                </a:cubicBezTo>
                <a:cubicBezTo>
                  <a:pt x="62276" y="96966"/>
                  <a:pt x="60563" y="93322"/>
                  <a:pt x="58127" y="89500"/>
                </a:cubicBezTo>
                <a:cubicBezTo>
                  <a:pt x="57108" y="87905"/>
                  <a:pt x="55361" y="86977"/>
                  <a:pt x="53523" y="86977"/>
                </a:cubicBezTo>
                <a:cubicBezTo>
                  <a:pt x="53091" y="86977"/>
                  <a:pt x="52652" y="87027"/>
                  <a:pt x="52220" y="87133"/>
                </a:cubicBezTo>
                <a:cubicBezTo>
                  <a:pt x="51161" y="87394"/>
                  <a:pt x="50074" y="87527"/>
                  <a:pt x="48999" y="87527"/>
                </a:cubicBezTo>
                <a:cubicBezTo>
                  <a:pt x="44987" y="87527"/>
                  <a:pt x="41071" y="85733"/>
                  <a:pt x="37679" y="82344"/>
                </a:cubicBezTo>
                <a:cubicBezTo>
                  <a:pt x="33354" y="78022"/>
                  <a:pt x="31647" y="72855"/>
                  <a:pt x="32888" y="67811"/>
                </a:cubicBezTo>
                <a:cubicBezTo>
                  <a:pt x="33445" y="65538"/>
                  <a:pt x="32489" y="63166"/>
                  <a:pt x="30520" y="61911"/>
                </a:cubicBezTo>
                <a:cubicBezTo>
                  <a:pt x="26690" y="59477"/>
                  <a:pt x="23048" y="57766"/>
                  <a:pt x="19815" y="56572"/>
                </a:cubicBezTo>
                <a:cubicBezTo>
                  <a:pt x="25171" y="53655"/>
                  <a:pt x="31835" y="51033"/>
                  <a:pt x="39119" y="49038"/>
                </a:cubicBezTo>
                <a:cubicBezTo>
                  <a:pt x="39267" y="49000"/>
                  <a:pt x="39387" y="48905"/>
                  <a:pt x="39529" y="48850"/>
                </a:cubicBezTo>
                <a:lnTo>
                  <a:pt x="71194" y="80500"/>
                </a:lnTo>
                <a:cubicBezTo>
                  <a:pt x="71142" y="80638"/>
                  <a:pt x="71046" y="80755"/>
                  <a:pt x="71006" y="80905"/>
                </a:cubicBezTo>
                <a:moveTo>
                  <a:pt x="119066" y="927"/>
                </a:moveTo>
                <a:cubicBezTo>
                  <a:pt x="118446" y="305"/>
                  <a:pt x="116921" y="0"/>
                  <a:pt x="114713" y="0"/>
                </a:cubicBezTo>
                <a:cubicBezTo>
                  <a:pt x="103183" y="0"/>
                  <a:pt x="73083" y="8394"/>
                  <a:pt x="56978" y="24494"/>
                </a:cubicBezTo>
                <a:cubicBezTo>
                  <a:pt x="53182" y="28288"/>
                  <a:pt x="40599" y="39861"/>
                  <a:pt x="37679" y="43777"/>
                </a:cubicBezTo>
                <a:cubicBezTo>
                  <a:pt x="28232" y="46366"/>
                  <a:pt x="14477" y="51538"/>
                  <a:pt x="6806" y="59205"/>
                </a:cubicBezTo>
                <a:cubicBezTo>
                  <a:pt x="6806" y="59205"/>
                  <a:pt x="16168" y="59238"/>
                  <a:pt x="27589" y="66511"/>
                </a:cubicBezTo>
                <a:cubicBezTo>
                  <a:pt x="25928" y="73277"/>
                  <a:pt x="28033" y="80416"/>
                  <a:pt x="33821" y="86200"/>
                </a:cubicBezTo>
                <a:cubicBezTo>
                  <a:pt x="38328" y="90705"/>
                  <a:pt x="43661" y="92983"/>
                  <a:pt x="48999" y="92983"/>
                </a:cubicBezTo>
                <a:cubicBezTo>
                  <a:pt x="50513" y="92983"/>
                  <a:pt x="52026" y="92800"/>
                  <a:pt x="53523" y="92427"/>
                </a:cubicBezTo>
                <a:cubicBezTo>
                  <a:pt x="60796" y="103844"/>
                  <a:pt x="60836" y="113200"/>
                  <a:pt x="60836" y="113200"/>
                </a:cubicBezTo>
                <a:cubicBezTo>
                  <a:pt x="68508" y="105533"/>
                  <a:pt x="73686" y="91783"/>
                  <a:pt x="76270" y="82344"/>
                </a:cubicBezTo>
                <a:cubicBezTo>
                  <a:pt x="80191" y="79427"/>
                  <a:pt x="91772" y="66855"/>
                  <a:pt x="95568" y="63061"/>
                </a:cubicBezTo>
                <a:cubicBezTo>
                  <a:pt x="114752" y="43888"/>
                  <a:pt x="122925" y="4783"/>
                  <a:pt x="119066" y="927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4275" lIns="14275" spcFirstLastPara="1" rIns="14275" wrap="square" tIns="1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4" name="Google Shape;94;p15"/>
          <p:cNvSpPr/>
          <p:nvPr/>
        </p:nvSpPr>
        <p:spPr>
          <a:xfrm>
            <a:off x="2683328" y="174727"/>
            <a:ext cx="3687600" cy="35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2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Who am I?</a:t>
            </a:r>
            <a:endParaRPr b="1" sz="30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5" name="Google Shape;95;p15"/>
          <p:cNvSpPr txBox="1"/>
          <p:nvPr/>
        </p:nvSpPr>
        <p:spPr>
          <a:xfrm>
            <a:off x="5715872" y="3435046"/>
            <a:ext cx="15360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0775" lIns="81575" spcFirstLastPara="1" rIns="81575" wrap="square" tIns="407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+ Took a 3 month travel / poker sabbatical</a:t>
            </a:r>
            <a:endParaRPr sz="9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6" name="Google Shape;96;p15"/>
          <p:cNvSpPr txBox="1"/>
          <p:nvPr/>
        </p:nvSpPr>
        <p:spPr>
          <a:xfrm>
            <a:off x="5859792" y="3053159"/>
            <a:ext cx="12291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May 2017</a:t>
            </a:r>
            <a:br>
              <a:rPr b="1" lang="en" sz="12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</a:br>
            <a:r>
              <a:rPr lang="en" sz="1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Left Civitas Learning</a:t>
            </a:r>
            <a:endParaRPr sz="12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7" name="Google Shape;97;p15"/>
          <p:cNvSpPr txBox="1"/>
          <p:nvPr/>
        </p:nvSpPr>
        <p:spPr>
          <a:xfrm>
            <a:off x="618966" y="3468796"/>
            <a:ext cx="15360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0775" lIns="81575" spcFirstLastPara="1" rIns="81575" wrap="square" tIns="407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Knew I 100% was going to be a professional astronomer.</a:t>
            </a:r>
            <a:endParaRPr sz="500">
              <a:solidFill>
                <a:srgbClr val="FFFFFF"/>
              </a:solidFill>
            </a:endParaRPr>
          </a:p>
        </p:txBody>
      </p:sp>
      <p:sp>
        <p:nvSpPr>
          <p:cNvPr id="98" name="Google Shape;98;p15"/>
          <p:cNvSpPr txBox="1"/>
          <p:nvPr/>
        </p:nvSpPr>
        <p:spPr>
          <a:xfrm>
            <a:off x="701363" y="3044625"/>
            <a:ext cx="14358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2008 </a:t>
            </a:r>
            <a:endParaRPr b="1" sz="1200">
              <a:solidFill>
                <a:srgbClr val="FFFFFF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Started @ UT Austin </a:t>
            </a:r>
            <a:endParaRPr sz="12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Astronomy</a:t>
            </a:r>
            <a:endParaRPr sz="12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9" name="Google Shape;99;p15"/>
          <p:cNvSpPr txBox="1"/>
          <p:nvPr/>
        </p:nvSpPr>
        <p:spPr>
          <a:xfrm>
            <a:off x="3157962" y="3311296"/>
            <a:ext cx="15360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0775" lIns="81575" spcFirstLastPara="1" rIns="81575" wrap="square" tIns="407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+ Didn’t apply to any academic jobs</a:t>
            </a:r>
            <a:endParaRPr sz="9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+ Took ~3 months to finish interview processes and get hired</a:t>
            </a:r>
            <a:endParaRPr sz="9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0" name="Google Shape;100;p15"/>
          <p:cNvSpPr txBox="1"/>
          <p:nvPr/>
        </p:nvSpPr>
        <p:spPr>
          <a:xfrm>
            <a:off x="3509831" y="3044634"/>
            <a:ext cx="8310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July 2014</a:t>
            </a:r>
            <a:endParaRPr b="1" sz="1200">
              <a:solidFill>
                <a:srgbClr val="FFFFFF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Ph.D.</a:t>
            </a:r>
            <a:endParaRPr sz="12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1" name="Google Shape;101;p15"/>
          <p:cNvSpPr txBox="1"/>
          <p:nvPr/>
        </p:nvSpPr>
        <p:spPr>
          <a:xfrm>
            <a:off x="6864954" y="1697235"/>
            <a:ext cx="15360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0775" lIns="81575" spcFirstLastPara="1" rIns="81575" wrap="square" tIns="40775">
            <a:noAutofit/>
          </a:bodyPr>
          <a:lstStyle/>
          <a:p>
            <a:pPr indent="0" lvl="0" marL="0" marR="0" rtl="0" algn="l">
              <a:lnSpc>
                <a:spcPct val="1683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2" name="Google Shape;102;p15"/>
          <p:cNvSpPr txBox="1"/>
          <p:nvPr/>
        </p:nvSpPr>
        <p:spPr>
          <a:xfrm>
            <a:off x="7392999" y="1430572"/>
            <a:ext cx="4788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03" name="Google Shape;103;p15"/>
          <p:cNvSpPr txBox="1"/>
          <p:nvPr/>
        </p:nvSpPr>
        <p:spPr>
          <a:xfrm>
            <a:off x="1919324" y="1790335"/>
            <a:ext cx="15360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0775" lIns="81575" spcFirstLastPara="1" rIns="81575" wrap="square" tIns="407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+</a:t>
            </a:r>
            <a:r>
              <a:rPr lang="en"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"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Interviewed people in DS</a:t>
            </a:r>
            <a:endParaRPr sz="9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+ Started DS Study Group</a:t>
            </a:r>
            <a:endParaRPr sz="9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4" name="Google Shape;104;p15"/>
          <p:cNvSpPr txBox="1"/>
          <p:nvPr/>
        </p:nvSpPr>
        <p:spPr>
          <a:xfrm>
            <a:off x="1973373" y="1388297"/>
            <a:ext cx="13662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≅2011</a:t>
            </a:r>
            <a:endParaRPr b="1" sz="1200">
              <a:solidFill>
                <a:srgbClr val="FFFFFF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Started thinking about DS</a:t>
            </a:r>
            <a:endParaRPr sz="12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5" name="Google Shape;105;p15"/>
          <p:cNvSpPr txBox="1"/>
          <p:nvPr/>
        </p:nvSpPr>
        <p:spPr>
          <a:xfrm>
            <a:off x="4471712" y="1430575"/>
            <a:ext cx="12780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Oct 2014</a:t>
            </a:r>
            <a:endParaRPr b="1" sz="1200">
              <a:solidFill>
                <a:srgbClr val="FFFFFF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Began work at Civitas Learning</a:t>
            </a:r>
            <a:endParaRPr sz="12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6" name="Google Shape;106;p15"/>
          <p:cNvSpPr txBox="1"/>
          <p:nvPr/>
        </p:nvSpPr>
        <p:spPr>
          <a:xfrm>
            <a:off x="4396587" y="1820121"/>
            <a:ext cx="15360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0775" lIns="81575" spcFirstLastPara="1" rIns="81575" wrap="square" tIns="407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+ Education technology startup</a:t>
            </a:r>
            <a:endParaRPr sz="9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+ Promoted to DS manager</a:t>
            </a:r>
            <a:endParaRPr sz="9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7" name="Google Shape;107;p15"/>
          <p:cNvSpPr txBox="1"/>
          <p:nvPr/>
        </p:nvSpPr>
        <p:spPr>
          <a:xfrm>
            <a:off x="6989029" y="1306109"/>
            <a:ext cx="12291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August</a:t>
            </a:r>
            <a:r>
              <a:rPr b="1" lang="en" sz="12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 2017</a:t>
            </a:r>
            <a:br>
              <a:rPr b="1" lang="en" sz="12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</a:br>
            <a:r>
              <a:rPr lang="en" sz="1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Began work at Indeed </a:t>
            </a:r>
            <a:endParaRPr sz="12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8" name="Google Shape;108;p15"/>
          <p:cNvSpPr txBox="1"/>
          <p:nvPr/>
        </p:nvSpPr>
        <p:spPr>
          <a:xfrm>
            <a:off x="6989037" y="1726559"/>
            <a:ext cx="15360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0775" lIns="81575" spcFirstLastPara="1" rIns="81575" wrap="square" tIns="407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+ Hired as a product </a:t>
            </a:r>
            <a:r>
              <a:rPr lang="en"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science</a:t>
            </a:r>
            <a:r>
              <a:rPr lang="en"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 manager</a:t>
            </a:r>
            <a:endParaRPr sz="9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+ Grew team from 5 to </a:t>
            </a:r>
            <a:r>
              <a:rPr lang="en"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25</a:t>
            </a:r>
            <a:r>
              <a:rPr lang="en"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 in </a:t>
            </a:r>
            <a:r>
              <a:rPr lang="en"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1.5</a:t>
            </a:r>
            <a:r>
              <a:rPr lang="en"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 years!</a:t>
            </a:r>
            <a:endParaRPr sz="9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109" name="Google Shape;10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5294" y="3153914"/>
            <a:ext cx="831000" cy="766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5"/>
          <p:cNvPicPr preferRelativeResize="0"/>
          <p:nvPr/>
        </p:nvPicPr>
        <p:blipFill rotWithShape="1">
          <a:blip r:embed="rId4">
            <a:alphaModFix/>
          </a:blip>
          <a:srcRect b="0" l="0" r="0" t="20647"/>
          <a:stretch/>
        </p:blipFill>
        <p:spPr>
          <a:xfrm>
            <a:off x="5859788" y="849126"/>
            <a:ext cx="672499" cy="711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 rotWithShape="1">
          <a:blip r:embed="rId5">
            <a:alphaModFix/>
          </a:blip>
          <a:srcRect b="8013" l="317" r="9053" t="17370"/>
          <a:stretch/>
        </p:blipFill>
        <p:spPr>
          <a:xfrm>
            <a:off x="6065144" y="1387450"/>
            <a:ext cx="917417" cy="56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5"/>
          <p:cNvPicPr preferRelativeResize="0"/>
          <p:nvPr/>
        </p:nvPicPr>
        <p:blipFill rotWithShape="1">
          <a:blip r:embed="rId6">
            <a:alphaModFix/>
          </a:blip>
          <a:srcRect b="33019" l="0" r="0" t="35019"/>
          <a:stretch/>
        </p:blipFill>
        <p:spPr>
          <a:xfrm>
            <a:off x="7143352" y="3175575"/>
            <a:ext cx="917425" cy="2932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3" name="Google Shape;113;p15"/>
          <p:cNvGrpSpPr/>
          <p:nvPr/>
        </p:nvGrpSpPr>
        <p:grpSpPr>
          <a:xfrm>
            <a:off x="2386105" y="3144615"/>
            <a:ext cx="522910" cy="500462"/>
            <a:chOff x="16244888" y="8810625"/>
            <a:chExt cx="6602400" cy="6602400"/>
          </a:xfrm>
        </p:grpSpPr>
        <p:sp>
          <p:nvSpPr>
            <p:cNvPr id="114" name="Google Shape;114;p15"/>
            <p:cNvSpPr/>
            <p:nvPr/>
          </p:nvSpPr>
          <p:spPr>
            <a:xfrm>
              <a:off x="16244888" y="8810625"/>
              <a:ext cx="6602400" cy="6602400"/>
            </a:xfrm>
            <a:custGeom>
              <a:rect b="b" l="l" r="r" t="t"/>
              <a:pathLst>
                <a:path extrusionOk="0" h="120000" w="120000">
                  <a:moveTo>
                    <a:pt x="60028" y="120000"/>
                  </a:moveTo>
                  <a:cubicBezTo>
                    <a:pt x="26897" y="120000"/>
                    <a:pt x="0" y="93102"/>
                    <a:pt x="0" y="60028"/>
                  </a:cubicBezTo>
                  <a:cubicBezTo>
                    <a:pt x="0" y="26955"/>
                    <a:pt x="26897" y="0"/>
                    <a:pt x="60028" y="0"/>
                  </a:cubicBezTo>
                  <a:cubicBezTo>
                    <a:pt x="93102" y="0"/>
                    <a:pt x="120000" y="26955"/>
                    <a:pt x="120000" y="60028"/>
                  </a:cubicBezTo>
                  <a:cubicBezTo>
                    <a:pt x="120000" y="93102"/>
                    <a:pt x="93102" y="120000"/>
                    <a:pt x="60028" y="120000"/>
                  </a:cubicBezTo>
                  <a:close/>
                  <a:moveTo>
                    <a:pt x="60028" y="2308"/>
                  </a:moveTo>
                  <a:cubicBezTo>
                    <a:pt x="28167" y="2308"/>
                    <a:pt x="2308" y="28225"/>
                    <a:pt x="2308" y="60028"/>
                  </a:cubicBezTo>
                  <a:cubicBezTo>
                    <a:pt x="2308" y="91832"/>
                    <a:pt x="28167" y="117691"/>
                    <a:pt x="60028" y="117691"/>
                  </a:cubicBezTo>
                  <a:cubicBezTo>
                    <a:pt x="91832" y="117691"/>
                    <a:pt x="117691" y="91832"/>
                    <a:pt x="117691" y="60028"/>
                  </a:cubicBezTo>
                  <a:cubicBezTo>
                    <a:pt x="117691" y="28225"/>
                    <a:pt x="91832" y="2308"/>
                    <a:pt x="60028" y="23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1F498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5" name="Google Shape;115;p15"/>
            <p:cNvSpPr/>
            <p:nvPr/>
          </p:nvSpPr>
          <p:spPr>
            <a:xfrm>
              <a:off x="18813463" y="13157200"/>
              <a:ext cx="1443000" cy="139800"/>
            </a:xfrm>
            <a:custGeom>
              <a:rect b="b" l="l" r="r" t="t"/>
              <a:pathLst>
                <a:path extrusionOk="0" h="120000" w="120000">
                  <a:moveTo>
                    <a:pt x="114185" y="120000"/>
                  </a:moveTo>
                  <a:cubicBezTo>
                    <a:pt x="5814" y="120000"/>
                    <a:pt x="5814" y="120000"/>
                    <a:pt x="5814" y="120000"/>
                  </a:cubicBezTo>
                  <a:cubicBezTo>
                    <a:pt x="2643" y="120000"/>
                    <a:pt x="0" y="92727"/>
                    <a:pt x="0" y="60000"/>
                  </a:cubicBezTo>
                  <a:cubicBezTo>
                    <a:pt x="0" y="27272"/>
                    <a:pt x="2643" y="0"/>
                    <a:pt x="5814" y="0"/>
                  </a:cubicBezTo>
                  <a:cubicBezTo>
                    <a:pt x="114185" y="0"/>
                    <a:pt x="114185" y="0"/>
                    <a:pt x="114185" y="0"/>
                  </a:cubicBezTo>
                  <a:cubicBezTo>
                    <a:pt x="117356" y="0"/>
                    <a:pt x="120000" y="27272"/>
                    <a:pt x="120000" y="60000"/>
                  </a:cubicBezTo>
                  <a:cubicBezTo>
                    <a:pt x="120000" y="92727"/>
                    <a:pt x="117356" y="120000"/>
                    <a:pt x="114185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1F498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6" name="Google Shape;116;p15"/>
            <p:cNvSpPr/>
            <p:nvPr/>
          </p:nvSpPr>
          <p:spPr>
            <a:xfrm>
              <a:off x="18813463" y="13506450"/>
              <a:ext cx="1443000" cy="139800"/>
            </a:xfrm>
            <a:custGeom>
              <a:rect b="b" l="l" r="r" t="t"/>
              <a:pathLst>
                <a:path extrusionOk="0" h="120000" w="120000">
                  <a:moveTo>
                    <a:pt x="114185" y="120000"/>
                  </a:moveTo>
                  <a:cubicBezTo>
                    <a:pt x="5814" y="120000"/>
                    <a:pt x="5814" y="120000"/>
                    <a:pt x="5814" y="120000"/>
                  </a:cubicBezTo>
                  <a:cubicBezTo>
                    <a:pt x="2643" y="120000"/>
                    <a:pt x="0" y="92727"/>
                    <a:pt x="0" y="60000"/>
                  </a:cubicBezTo>
                  <a:cubicBezTo>
                    <a:pt x="0" y="27272"/>
                    <a:pt x="2643" y="0"/>
                    <a:pt x="5814" y="0"/>
                  </a:cubicBezTo>
                  <a:cubicBezTo>
                    <a:pt x="114185" y="0"/>
                    <a:pt x="114185" y="0"/>
                    <a:pt x="114185" y="0"/>
                  </a:cubicBezTo>
                  <a:cubicBezTo>
                    <a:pt x="117356" y="0"/>
                    <a:pt x="120000" y="27272"/>
                    <a:pt x="120000" y="60000"/>
                  </a:cubicBezTo>
                  <a:cubicBezTo>
                    <a:pt x="120000" y="92727"/>
                    <a:pt x="117356" y="120000"/>
                    <a:pt x="114185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1F498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7" name="Google Shape;117;p15"/>
            <p:cNvSpPr/>
            <p:nvPr/>
          </p:nvSpPr>
          <p:spPr>
            <a:xfrm>
              <a:off x="18965863" y="13855700"/>
              <a:ext cx="1138200" cy="139800"/>
            </a:xfrm>
            <a:custGeom>
              <a:rect b="b" l="l" r="r" t="t"/>
              <a:pathLst>
                <a:path extrusionOk="0" h="120000" w="120000">
                  <a:moveTo>
                    <a:pt x="112625" y="120000"/>
                  </a:moveTo>
                  <a:cubicBezTo>
                    <a:pt x="7374" y="120000"/>
                    <a:pt x="7374" y="120000"/>
                    <a:pt x="7374" y="120000"/>
                  </a:cubicBezTo>
                  <a:cubicBezTo>
                    <a:pt x="3351" y="120000"/>
                    <a:pt x="0" y="92727"/>
                    <a:pt x="0" y="60000"/>
                  </a:cubicBezTo>
                  <a:cubicBezTo>
                    <a:pt x="0" y="27272"/>
                    <a:pt x="3351" y="0"/>
                    <a:pt x="7374" y="0"/>
                  </a:cubicBezTo>
                  <a:cubicBezTo>
                    <a:pt x="112625" y="0"/>
                    <a:pt x="112625" y="0"/>
                    <a:pt x="112625" y="0"/>
                  </a:cubicBezTo>
                  <a:cubicBezTo>
                    <a:pt x="116983" y="0"/>
                    <a:pt x="120000" y="27272"/>
                    <a:pt x="120000" y="60000"/>
                  </a:cubicBezTo>
                  <a:cubicBezTo>
                    <a:pt x="120000" y="92727"/>
                    <a:pt x="116983" y="120000"/>
                    <a:pt x="112625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1F498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8" name="Google Shape;118;p15"/>
            <p:cNvSpPr/>
            <p:nvPr/>
          </p:nvSpPr>
          <p:spPr>
            <a:xfrm>
              <a:off x="19321463" y="14201775"/>
              <a:ext cx="426900" cy="142800"/>
            </a:xfrm>
            <a:custGeom>
              <a:rect b="b" l="l" r="r" t="t"/>
              <a:pathLst>
                <a:path extrusionOk="0" h="120000" w="120000">
                  <a:moveTo>
                    <a:pt x="100298" y="120000"/>
                  </a:moveTo>
                  <a:cubicBezTo>
                    <a:pt x="19701" y="120000"/>
                    <a:pt x="19701" y="120000"/>
                    <a:pt x="19701" y="120000"/>
                  </a:cubicBezTo>
                  <a:cubicBezTo>
                    <a:pt x="8955" y="120000"/>
                    <a:pt x="0" y="93333"/>
                    <a:pt x="0" y="58666"/>
                  </a:cubicBezTo>
                  <a:cubicBezTo>
                    <a:pt x="0" y="26666"/>
                    <a:pt x="8955" y="0"/>
                    <a:pt x="19701" y="0"/>
                  </a:cubicBezTo>
                  <a:cubicBezTo>
                    <a:pt x="100298" y="0"/>
                    <a:pt x="100298" y="0"/>
                    <a:pt x="100298" y="0"/>
                  </a:cubicBezTo>
                  <a:cubicBezTo>
                    <a:pt x="111044" y="0"/>
                    <a:pt x="120000" y="26666"/>
                    <a:pt x="120000" y="58666"/>
                  </a:cubicBezTo>
                  <a:cubicBezTo>
                    <a:pt x="120000" y="93333"/>
                    <a:pt x="111044" y="120000"/>
                    <a:pt x="100298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1F498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9" name="Google Shape;119;p15"/>
            <p:cNvSpPr/>
            <p:nvPr/>
          </p:nvSpPr>
          <p:spPr>
            <a:xfrm>
              <a:off x="18276888" y="9880600"/>
              <a:ext cx="1350900" cy="3117900"/>
            </a:xfrm>
            <a:custGeom>
              <a:rect b="b" l="l" r="r" t="t"/>
              <a:pathLst>
                <a:path extrusionOk="0" h="120000" w="120000">
                  <a:moveTo>
                    <a:pt x="61835" y="120000"/>
                  </a:moveTo>
                  <a:cubicBezTo>
                    <a:pt x="58164" y="120000"/>
                    <a:pt x="55623" y="118778"/>
                    <a:pt x="55623" y="117311"/>
                  </a:cubicBezTo>
                  <a:cubicBezTo>
                    <a:pt x="55623" y="106069"/>
                    <a:pt x="47717" y="95193"/>
                    <a:pt x="33317" y="85784"/>
                  </a:cubicBezTo>
                  <a:cubicBezTo>
                    <a:pt x="18070" y="76008"/>
                    <a:pt x="18070" y="76008"/>
                    <a:pt x="18070" y="76008"/>
                  </a:cubicBezTo>
                  <a:cubicBezTo>
                    <a:pt x="6211" y="68065"/>
                    <a:pt x="0" y="58778"/>
                    <a:pt x="0" y="49368"/>
                  </a:cubicBezTo>
                  <a:cubicBezTo>
                    <a:pt x="0" y="22118"/>
                    <a:pt x="51105" y="0"/>
                    <a:pt x="113788" y="0"/>
                  </a:cubicBezTo>
                  <a:cubicBezTo>
                    <a:pt x="117176" y="0"/>
                    <a:pt x="120000" y="1221"/>
                    <a:pt x="120000" y="2688"/>
                  </a:cubicBezTo>
                  <a:cubicBezTo>
                    <a:pt x="120000" y="4154"/>
                    <a:pt x="117176" y="5376"/>
                    <a:pt x="113788" y="5376"/>
                  </a:cubicBezTo>
                  <a:cubicBezTo>
                    <a:pt x="57882" y="5376"/>
                    <a:pt x="12423" y="25050"/>
                    <a:pt x="12423" y="49368"/>
                  </a:cubicBezTo>
                  <a:cubicBezTo>
                    <a:pt x="12423" y="57800"/>
                    <a:pt x="17788" y="65987"/>
                    <a:pt x="28517" y="73075"/>
                  </a:cubicBezTo>
                  <a:cubicBezTo>
                    <a:pt x="43764" y="82851"/>
                    <a:pt x="43764" y="82851"/>
                    <a:pt x="43764" y="82851"/>
                  </a:cubicBezTo>
                  <a:cubicBezTo>
                    <a:pt x="59576" y="93116"/>
                    <a:pt x="68047" y="104969"/>
                    <a:pt x="68047" y="117311"/>
                  </a:cubicBezTo>
                  <a:cubicBezTo>
                    <a:pt x="68047" y="118778"/>
                    <a:pt x="65223" y="120000"/>
                    <a:pt x="61835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1F498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0" name="Google Shape;120;p15"/>
            <p:cNvSpPr/>
            <p:nvPr/>
          </p:nvSpPr>
          <p:spPr>
            <a:xfrm>
              <a:off x="20053300" y="10077450"/>
              <a:ext cx="765300" cy="2921100"/>
            </a:xfrm>
            <a:custGeom>
              <a:rect b="b" l="l" r="r" t="t"/>
              <a:pathLst>
                <a:path extrusionOk="0" h="120000" w="120000">
                  <a:moveTo>
                    <a:pt x="10954" y="120000"/>
                  </a:moveTo>
                  <a:cubicBezTo>
                    <a:pt x="4979" y="120000"/>
                    <a:pt x="0" y="118695"/>
                    <a:pt x="0" y="117130"/>
                  </a:cubicBezTo>
                  <a:cubicBezTo>
                    <a:pt x="0" y="103956"/>
                    <a:pt x="14439" y="91304"/>
                    <a:pt x="42821" y="80347"/>
                  </a:cubicBezTo>
                  <a:cubicBezTo>
                    <a:pt x="69709" y="69782"/>
                    <a:pt x="69709" y="69782"/>
                    <a:pt x="69709" y="69782"/>
                  </a:cubicBezTo>
                  <a:cubicBezTo>
                    <a:pt x="88132" y="62347"/>
                    <a:pt x="97593" y="53608"/>
                    <a:pt x="97593" y="44608"/>
                  </a:cubicBezTo>
                  <a:cubicBezTo>
                    <a:pt x="97593" y="28956"/>
                    <a:pt x="68215" y="14478"/>
                    <a:pt x="18921" y="5739"/>
                  </a:cubicBezTo>
                  <a:cubicBezTo>
                    <a:pt x="13941" y="4826"/>
                    <a:pt x="12448" y="3000"/>
                    <a:pt x="15933" y="1695"/>
                  </a:cubicBezTo>
                  <a:cubicBezTo>
                    <a:pt x="19419" y="391"/>
                    <a:pt x="26390" y="0"/>
                    <a:pt x="31369" y="913"/>
                  </a:cubicBezTo>
                  <a:cubicBezTo>
                    <a:pt x="86639" y="10695"/>
                    <a:pt x="120000" y="27000"/>
                    <a:pt x="120000" y="44608"/>
                  </a:cubicBezTo>
                  <a:cubicBezTo>
                    <a:pt x="120000" y="54652"/>
                    <a:pt x="108547" y="64434"/>
                    <a:pt x="88132" y="72913"/>
                  </a:cubicBezTo>
                  <a:cubicBezTo>
                    <a:pt x="60746" y="83478"/>
                    <a:pt x="60746" y="83478"/>
                    <a:pt x="60746" y="83478"/>
                  </a:cubicBezTo>
                  <a:cubicBezTo>
                    <a:pt x="35352" y="93521"/>
                    <a:pt x="21908" y="105130"/>
                    <a:pt x="21908" y="117130"/>
                  </a:cubicBezTo>
                  <a:cubicBezTo>
                    <a:pt x="21908" y="118695"/>
                    <a:pt x="16929" y="120000"/>
                    <a:pt x="10954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1F498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1" name="Google Shape;121;p15"/>
            <p:cNvSpPr/>
            <p:nvPr/>
          </p:nvSpPr>
          <p:spPr>
            <a:xfrm>
              <a:off x="19465925" y="9880600"/>
              <a:ext cx="825600" cy="346200"/>
            </a:xfrm>
            <a:custGeom>
              <a:rect b="b" l="l" r="r" t="t"/>
              <a:pathLst>
                <a:path extrusionOk="0" h="120000" w="120000">
                  <a:moveTo>
                    <a:pt x="108461" y="120000"/>
                  </a:moveTo>
                  <a:cubicBezTo>
                    <a:pt x="106615" y="120000"/>
                    <a:pt x="104769" y="118899"/>
                    <a:pt x="102923" y="116697"/>
                  </a:cubicBezTo>
                  <a:cubicBezTo>
                    <a:pt x="75692" y="71559"/>
                    <a:pt x="43384" y="48440"/>
                    <a:pt x="10153" y="48440"/>
                  </a:cubicBezTo>
                  <a:cubicBezTo>
                    <a:pt x="4615" y="48440"/>
                    <a:pt x="0" y="37431"/>
                    <a:pt x="0" y="24220"/>
                  </a:cubicBezTo>
                  <a:cubicBezTo>
                    <a:pt x="0" y="11009"/>
                    <a:pt x="4615" y="0"/>
                    <a:pt x="10153" y="0"/>
                  </a:cubicBezTo>
                  <a:cubicBezTo>
                    <a:pt x="47538" y="0"/>
                    <a:pt x="83538" y="26422"/>
                    <a:pt x="114461" y="75963"/>
                  </a:cubicBezTo>
                  <a:cubicBezTo>
                    <a:pt x="119076" y="83669"/>
                    <a:pt x="120000" y="99082"/>
                    <a:pt x="117230" y="110091"/>
                  </a:cubicBezTo>
                  <a:cubicBezTo>
                    <a:pt x="114923" y="116697"/>
                    <a:pt x="111692" y="120000"/>
                    <a:pt x="108461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1F498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2" name="Google Shape;122;p15"/>
            <p:cNvSpPr/>
            <p:nvPr/>
          </p:nvSpPr>
          <p:spPr>
            <a:xfrm>
              <a:off x="18661063" y="10239375"/>
              <a:ext cx="765300" cy="705000"/>
            </a:xfrm>
            <a:custGeom>
              <a:rect b="b" l="l" r="r" t="t"/>
              <a:pathLst>
                <a:path extrusionOk="0" h="120000" w="120000">
                  <a:moveTo>
                    <a:pt x="12448" y="120000"/>
                  </a:moveTo>
                  <a:cubicBezTo>
                    <a:pt x="10954" y="120000"/>
                    <a:pt x="9460" y="119459"/>
                    <a:pt x="7966" y="118918"/>
                  </a:cubicBezTo>
                  <a:cubicBezTo>
                    <a:pt x="2489" y="116216"/>
                    <a:pt x="0" y="109189"/>
                    <a:pt x="2489" y="103243"/>
                  </a:cubicBezTo>
                  <a:cubicBezTo>
                    <a:pt x="30871" y="31891"/>
                    <a:pt x="83651" y="8648"/>
                    <a:pt x="105062" y="2162"/>
                  </a:cubicBezTo>
                  <a:cubicBezTo>
                    <a:pt x="111037" y="0"/>
                    <a:pt x="117012" y="3783"/>
                    <a:pt x="118506" y="10270"/>
                  </a:cubicBezTo>
                  <a:cubicBezTo>
                    <a:pt x="120000" y="16756"/>
                    <a:pt x="117012" y="23243"/>
                    <a:pt x="111037" y="24864"/>
                  </a:cubicBezTo>
                  <a:cubicBezTo>
                    <a:pt x="92614" y="30810"/>
                    <a:pt x="47302" y="50270"/>
                    <a:pt x="22406" y="112432"/>
                  </a:cubicBezTo>
                  <a:cubicBezTo>
                    <a:pt x="20912" y="117297"/>
                    <a:pt x="16929" y="120000"/>
                    <a:pt x="12448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1F498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pic>
        <p:nvPicPr>
          <p:cNvPr id="123" name="Google Shape;123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34338" y="3964987"/>
            <a:ext cx="1169875" cy="877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350" y="84400"/>
            <a:ext cx="1278001" cy="1221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55350"/>
            <a:ext cx="8839202" cy="211419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6"/>
          <p:cNvSpPr/>
          <p:nvPr/>
        </p:nvSpPr>
        <p:spPr>
          <a:xfrm>
            <a:off x="2683328" y="174727"/>
            <a:ext cx="3687600" cy="35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2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Who is Indeed?</a:t>
            </a:r>
            <a:endParaRPr sz="30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1" name="Google Shape;131;p16"/>
          <p:cNvSpPr txBox="1"/>
          <p:nvPr/>
        </p:nvSpPr>
        <p:spPr>
          <a:xfrm>
            <a:off x="1201475" y="3098425"/>
            <a:ext cx="7208400" cy="8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6"/>
          <p:cNvSpPr txBox="1"/>
          <p:nvPr/>
        </p:nvSpPr>
        <p:spPr>
          <a:xfrm>
            <a:off x="337975" y="3048375"/>
            <a:ext cx="8653500" cy="19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venir"/>
              <a:buChar char="●"/>
            </a:pPr>
            <a:r>
              <a:rPr lang="en"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Indeed is the world’s #1 Job Site</a:t>
            </a:r>
            <a:endParaRPr sz="18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venir"/>
              <a:buChar char="○"/>
            </a:pPr>
            <a:r>
              <a:rPr lang="en"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250 million unique visitors each month across 60+ countries </a:t>
            </a:r>
            <a:endParaRPr sz="18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venir"/>
              <a:buChar char="○"/>
            </a:pPr>
            <a:r>
              <a:rPr lang="en"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25 million active job postings</a:t>
            </a:r>
            <a:endParaRPr sz="18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venir"/>
              <a:buChar char="○"/>
            </a:pPr>
            <a:r>
              <a:rPr lang="en"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150 million resumes</a:t>
            </a:r>
            <a:endParaRPr sz="18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venir"/>
              <a:buChar char="●"/>
            </a:pPr>
            <a:r>
              <a:rPr lang="en"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Basically, we have a ton of data on jobs</a:t>
            </a:r>
            <a:endParaRPr sz="18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7"/>
          <p:cNvSpPr txBox="1"/>
          <p:nvPr>
            <p:ph idx="1" type="body"/>
          </p:nvPr>
        </p:nvSpPr>
        <p:spPr>
          <a:xfrm>
            <a:off x="83100" y="3828375"/>
            <a:ext cx="8520600" cy="112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3"/>
              </a:rPr>
              <a:t>https://www.hiringlab.org/2019/01/17/data-scientist-job-outlook/</a:t>
            </a:r>
            <a:endParaRPr/>
          </a:p>
        </p:txBody>
      </p:sp>
      <p:pic>
        <p:nvPicPr>
          <p:cNvPr id="138" name="Google Shape;13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972150"/>
            <a:ext cx="8839198" cy="2810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8"/>
          <p:cNvSpPr txBox="1"/>
          <p:nvPr>
            <p:ph type="title"/>
          </p:nvPr>
        </p:nvSpPr>
        <p:spPr>
          <a:xfrm>
            <a:off x="831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Employer Demand for Data Scientists</a:t>
            </a:r>
            <a:endParaRPr/>
          </a:p>
        </p:txBody>
      </p:sp>
      <p:sp>
        <p:nvSpPr>
          <p:cNvPr id="144" name="Google Shape;144;p18"/>
          <p:cNvSpPr txBox="1"/>
          <p:nvPr>
            <p:ph idx="1" type="body"/>
          </p:nvPr>
        </p:nvSpPr>
        <p:spPr>
          <a:xfrm>
            <a:off x="84950" y="1000075"/>
            <a:ext cx="2449800" cy="37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The number of data scientist job openings continues to rise</a:t>
            </a:r>
            <a:br>
              <a:rPr lang="en" sz="1600"/>
            </a:b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Since 2013, DS job postings have increased by 256%</a:t>
            </a:r>
            <a:br>
              <a:rPr lang="en" sz="1600"/>
            </a:b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In 2018, we saw a 31% increase in DS job postings YoY</a:t>
            </a:r>
            <a:endParaRPr sz="16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5" name="Google Shape;14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8375" y="1000075"/>
            <a:ext cx="6471374" cy="3780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 txBox="1"/>
          <p:nvPr>
            <p:ph type="title"/>
          </p:nvPr>
        </p:nvSpPr>
        <p:spPr>
          <a:xfrm>
            <a:off x="831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Jobseeker</a:t>
            </a:r>
            <a:r>
              <a:rPr lang="en"/>
              <a:t> Supply of Data Scientists</a:t>
            </a:r>
            <a:endParaRPr/>
          </a:p>
        </p:txBody>
      </p:sp>
      <p:sp>
        <p:nvSpPr>
          <p:cNvPr id="151" name="Google Shape;151;p19"/>
          <p:cNvSpPr txBox="1"/>
          <p:nvPr>
            <p:ph idx="1" type="body"/>
          </p:nvPr>
        </p:nvSpPr>
        <p:spPr>
          <a:xfrm>
            <a:off x="6545450" y="511050"/>
            <a:ext cx="2449800" cy="37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More jobseekers are looking for DS jobs every year</a:t>
            </a:r>
            <a:br>
              <a:rPr lang="en" sz="1600"/>
            </a:b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In 2018, we saw a 14% increase in DS job searches YoY</a:t>
            </a:r>
            <a:br>
              <a:rPr lang="en" sz="1600"/>
            </a:b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While increase in the supply of DS candidates is substantial, </a:t>
            </a:r>
            <a:r>
              <a:rPr b="1" lang="en" sz="1600"/>
              <a:t>the growth of supply is being outpaced by the growth in jobs</a:t>
            </a:r>
            <a:br>
              <a:rPr lang="en" sz="1600"/>
            </a:br>
            <a:endParaRPr sz="16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2" name="Google Shape;15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200" y="953200"/>
            <a:ext cx="6487751" cy="371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is the best pay?</a:t>
            </a:r>
            <a:endParaRPr/>
          </a:p>
        </p:txBody>
      </p:sp>
      <p:pic>
        <p:nvPicPr>
          <p:cNvPr id="158" name="Google Shape;15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6300" y="789126"/>
            <a:ext cx="5251401" cy="4289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1"/>
          <p:cNvSpPr txBox="1"/>
          <p:nvPr>
            <p:ph type="title"/>
          </p:nvPr>
        </p:nvSpPr>
        <p:spPr>
          <a:xfrm>
            <a:off x="311700" y="-148550"/>
            <a:ext cx="85275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venir"/>
                <a:ea typeface="Avenir"/>
                <a:cs typeface="Avenir"/>
                <a:sym typeface="Avenir"/>
              </a:rPr>
              <a:t>Education - Who are these “data scientists?”</a:t>
            </a:r>
            <a:endParaRPr b="1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4" name="Google Shape;164;p21"/>
          <p:cNvSpPr txBox="1"/>
          <p:nvPr>
            <p:ph idx="1" type="body"/>
          </p:nvPr>
        </p:nvSpPr>
        <p:spPr>
          <a:xfrm>
            <a:off x="111450" y="607150"/>
            <a:ext cx="3092400" cy="422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b="1" lang="en"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Data Scientists</a:t>
            </a:r>
            <a:r>
              <a:rPr lang="en"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have the most PhDs and the most graduate degrees (20% PhD, 55% Masters)</a:t>
            </a:r>
            <a:endParaRPr sz="18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b="1" lang="en"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ML Engineers</a:t>
            </a:r>
            <a:r>
              <a:rPr lang="en"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are similar to DS in degree level</a:t>
            </a:r>
            <a:endParaRPr sz="18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b="1" lang="en"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Software Engineers</a:t>
            </a:r>
            <a:r>
              <a:rPr lang="en"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, </a:t>
            </a:r>
            <a:r>
              <a:rPr b="1" lang="en"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Data Analysts</a:t>
            </a:r>
            <a:r>
              <a:rPr lang="en"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, and </a:t>
            </a:r>
            <a:r>
              <a:rPr b="1" lang="en"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Data Engineers</a:t>
            </a:r>
            <a:r>
              <a:rPr lang="en"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primarily have Bachelor’s degrees</a:t>
            </a:r>
            <a:endParaRPr sz="18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65" name="Google Shape;16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9600" y="1122075"/>
            <a:ext cx="5719500" cy="3117128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1"/>
          <p:cNvSpPr txBox="1"/>
          <p:nvPr/>
        </p:nvSpPr>
        <p:spPr>
          <a:xfrm>
            <a:off x="3264800" y="4239200"/>
            <a:ext cx="5574300" cy="6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0097A7"/>
                </a:solidFill>
                <a:latin typeface="Avenir"/>
                <a:ea typeface="Avenir"/>
                <a:cs typeface="Avenir"/>
                <a:sym typeface="Avenir"/>
                <a:hlinkClick r:id="rId4"/>
              </a:rPr>
              <a:t>Where Do Data Scientists Come From?</a:t>
            </a:r>
            <a:r>
              <a:rPr b="1" lang="en" sz="2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 b="1" sz="24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(2011-2018 data)</a:t>
            </a:r>
            <a:endParaRPr b="1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"/>
          <p:cNvSpPr txBox="1"/>
          <p:nvPr>
            <p:ph type="title"/>
          </p:nvPr>
        </p:nvSpPr>
        <p:spPr>
          <a:xfrm>
            <a:off x="235500" y="80050"/>
            <a:ext cx="85275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venir"/>
                <a:ea typeface="Avenir"/>
                <a:cs typeface="Avenir"/>
                <a:sym typeface="Avenir"/>
              </a:rPr>
              <a:t>Trends in Data Science Education:</a:t>
            </a:r>
            <a:br>
              <a:rPr b="1" lang="en">
                <a:latin typeface="Avenir"/>
                <a:ea typeface="Avenir"/>
                <a:cs typeface="Avenir"/>
                <a:sym typeface="Avenir"/>
              </a:rPr>
            </a:br>
            <a:r>
              <a:rPr b="1" i="1" lang="en" sz="1800">
                <a:latin typeface="Avenir"/>
                <a:ea typeface="Avenir"/>
                <a:cs typeface="Avenir"/>
                <a:sym typeface="Avenir"/>
              </a:rPr>
              <a:t>The rise of the Bachelors Data Scientist</a:t>
            </a:r>
            <a:endParaRPr b="1" i="1" sz="18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72" name="Google Shape;172;p22"/>
          <p:cNvSpPr txBox="1"/>
          <p:nvPr>
            <p:ph idx="1" type="body"/>
          </p:nvPr>
        </p:nvSpPr>
        <p:spPr>
          <a:xfrm>
            <a:off x="311700" y="4278450"/>
            <a:ext cx="8619000" cy="70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Since 2013, we’ve seen an over 52% increase in DS in the share of data scientists with Bachelor’s degrees</a:t>
            </a:r>
            <a:endParaRPr sz="18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73" name="Google Shape;17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8213" y="769850"/>
            <a:ext cx="6327574" cy="345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