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6"/>
  </p:normalViewPr>
  <p:slideViewPr>
    <p:cSldViewPr snapToGrid="0">
      <p:cViewPr varScale="1">
        <p:scale>
          <a:sx n="120" d="100"/>
          <a:sy n="120" d="100"/>
        </p:scale>
        <p:origin x="200" y="5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d209a8b39_0_6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d209a8b39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 first example is that of hindsight bias (aka label leakage or data leakage). Here is a snapshot of a lead before and at conversion. Each field in this lead is a feature fed to the machine learning algorithm as a part of the training data. The algorithm tries to find predictive signals in these fields which can help classify a lead as likely to convert. However, if you observe the two snapshots closely, you would see that there is one field/feature called deal value which is not filled up prior to conversion but gets filled up at conversion. Such features leaks information about the label into the training data causing the ml model to perform surprisingly well in research environments, but very poorly in production with real data.</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This is a super trivial example just to illustrate the point. We see this in many degrees of severity, sometimes it causes the model to only learn the leakage signal (in the worst case), but most of the time is just makes the top features look untrustworthy.</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d209a8b39_0_7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d209a8b39_0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d209a8b39_0_7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d209a8b39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Model interpretability is a big concern for us.</a:t>
            </a:r>
            <a:endParaRPr/>
          </a:p>
          <a:p>
            <a:pPr marL="0" lvl="0" indent="0" algn="l" rtl="0">
              <a:spcBef>
                <a:spcPts val="0"/>
              </a:spcBef>
              <a:spcAft>
                <a:spcPts val="0"/>
              </a:spcAft>
              <a:buNone/>
            </a:pPr>
            <a:endParaRPr/>
          </a:p>
          <a:p>
            <a:pPr marL="0" lvl="0" indent="0" algn="l" rtl="0">
              <a:spcBef>
                <a:spcPts val="0"/>
              </a:spcBef>
              <a:spcAft>
                <a:spcPts val="0"/>
              </a:spcAft>
              <a:buNone/>
            </a:pPr>
            <a:r>
              <a:rPr lang="en"/>
              <a:t>Most of the consumers of our models are not machine learning experts, but will have some domain knowledge about their data.</a:t>
            </a:r>
            <a:endParaRPr/>
          </a:p>
          <a:p>
            <a:pPr marL="0" lvl="0" indent="0" algn="l" rtl="0">
              <a:spcBef>
                <a:spcPts val="0"/>
              </a:spcBef>
              <a:spcAft>
                <a:spcPts val="0"/>
              </a:spcAft>
              <a:buNone/>
            </a:pPr>
            <a:endParaRPr/>
          </a:p>
          <a:p>
            <a:pPr marL="0" lvl="0" indent="0" algn="l" rtl="0">
              <a:spcBef>
                <a:spcPts val="0"/>
              </a:spcBef>
              <a:spcAft>
                <a:spcPts val="0"/>
              </a:spcAft>
              <a:buNone/>
            </a:pPr>
            <a:r>
              <a:rPr lang="en"/>
              <a:t>Interpretable models are important for two reasons</a:t>
            </a:r>
            <a:endParaRPr/>
          </a:p>
          <a:p>
            <a:pPr marL="457200" lvl="0" indent="-298450" algn="l" rtl="0">
              <a:spcBef>
                <a:spcPts val="0"/>
              </a:spcBef>
              <a:spcAft>
                <a:spcPts val="0"/>
              </a:spcAft>
              <a:buSzPts val="1100"/>
              <a:buChar char="-"/>
            </a:pPr>
            <a:r>
              <a:rPr lang="en"/>
              <a:t>They help data scientists on our team debug whether a model is actually doing what we want it to on known datasets</a:t>
            </a:r>
            <a:endParaRPr/>
          </a:p>
          <a:p>
            <a:pPr marL="457200" lvl="0" indent="-298450" algn="l" rtl="0">
              <a:spcBef>
                <a:spcPts val="0"/>
              </a:spcBef>
              <a:spcAft>
                <a:spcPts val="0"/>
              </a:spcAft>
              <a:buSzPts val="1100"/>
              <a:buChar char="-"/>
            </a:pPr>
            <a:r>
              <a:rPr lang="en"/>
              <a:t>They help build confidence in the users of the model</a:t>
            </a:r>
            <a:endParaRPr/>
          </a:p>
          <a:p>
            <a:pPr marL="0" lvl="0" indent="0" algn="l" rtl="0">
              <a:spcBef>
                <a:spcPts val="0"/>
              </a:spcBef>
              <a:spcAft>
                <a:spcPts val="0"/>
              </a:spcAft>
              <a:buNone/>
            </a:pPr>
            <a:endParaRPr/>
          </a:p>
          <a:p>
            <a:pPr marL="0" lvl="0" indent="0" algn="l" rtl="0">
              <a:spcBef>
                <a:spcPts val="0"/>
              </a:spcBef>
              <a:spcAft>
                <a:spcPts val="0"/>
              </a:spcAft>
              <a:buNone/>
            </a:pPr>
            <a:r>
              <a:rPr lang="en"/>
              <a:t>Interpretability can be difficult for a few reasons</a:t>
            </a:r>
            <a:endParaRPr/>
          </a:p>
          <a:p>
            <a:pPr marL="457200" lvl="0" indent="-298450" algn="l" rtl="0">
              <a:spcBef>
                <a:spcPts val="0"/>
              </a:spcBef>
              <a:spcAft>
                <a:spcPts val="0"/>
              </a:spcAft>
              <a:buSzPts val="1100"/>
              <a:buChar char="-"/>
            </a:pPr>
            <a:r>
              <a:rPr lang="en"/>
              <a:t>Hard to evaluate model interpretability during model selection (typically select on which model fits the data the best)</a:t>
            </a:r>
            <a:endParaRPr/>
          </a:p>
          <a:p>
            <a:pPr marL="457200" lvl="0" indent="-298450" algn="l" rtl="0">
              <a:spcBef>
                <a:spcPts val="0"/>
              </a:spcBef>
              <a:spcAft>
                <a:spcPts val="0"/>
              </a:spcAft>
              <a:buSzPts val="1100"/>
              <a:buChar char="-"/>
            </a:pPr>
            <a:r>
              <a:rPr lang="en"/>
              <a:t>Hard to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d209a8b39_0_7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d209a8b39_0_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d209a8b39_0_7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6d209a8b39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d209a8b39_0_7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d209a8b39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6d209a8b39_0_6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6d209a8b39_0_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6d209a8b39_0_6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6d209a8b39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6d209a8b39_0_6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6d209a8b39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6d209a8b3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6d209a8b3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d209a8b39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d209a8b3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didn’t really know what Salesforce did before I demoed there</a:t>
            </a:r>
            <a:endParaRPr/>
          </a:p>
          <a:p>
            <a:pPr marL="0" lvl="0" indent="0" algn="l" rtl="0">
              <a:spcBef>
                <a:spcPts val="0"/>
              </a:spcBef>
              <a:spcAft>
                <a:spcPts val="0"/>
              </a:spcAft>
              <a:buNone/>
            </a:pPr>
            <a:r>
              <a:rPr lang="en"/>
              <a:t>It is a cloud supported software suite for running any part of your business. </a:t>
            </a:r>
            <a:endParaRPr/>
          </a:p>
          <a:p>
            <a:pPr marL="0" lvl="0" indent="0" algn="l" rtl="0">
              <a:spcBef>
                <a:spcPts val="0"/>
              </a:spcBef>
              <a:spcAft>
                <a:spcPts val="0"/>
              </a:spcAft>
              <a:buNone/>
            </a:pPr>
            <a:r>
              <a:rPr lang="en"/>
              <a:t>Data isn’t limited to one type of business - non profits, foundations, for profits, small businesses and they store all sorts of data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d209a8b39_0_119:notes"/>
          <p:cNvSpPr>
            <a:spLocks noGrp="1" noRot="1" noChangeAspect="1"/>
          </p:cNvSpPr>
          <p:nvPr>
            <p:ph type="sldImg" idx="2"/>
          </p:nvPr>
        </p:nvSpPr>
        <p:spPr>
          <a:xfrm>
            <a:off x="398329" y="685488"/>
            <a:ext cx="6061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sm" len="sm"/>
            <a:tailEnd type="none" w="sm" len="sm"/>
          </a:ln>
        </p:spPr>
      </p:sp>
      <p:sp>
        <p:nvSpPr>
          <p:cNvPr id="80" name="Google Shape;80;g6d209a8b39_0_119:notes"/>
          <p:cNvSpPr txBox="1">
            <a:spLocks noGrp="1"/>
          </p:cNvSpPr>
          <p:nvPr>
            <p:ph type="body" idx="1"/>
          </p:nvPr>
        </p:nvSpPr>
        <p:spPr>
          <a:xfrm>
            <a:off x="399118" y="4343400"/>
            <a:ext cx="6059700" cy="4114800"/>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Clr>
                <a:schemeClr val="dk1"/>
              </a:buClr>
              <a:buSzPts val="1000"/>
              <a:buFont typeface="Arial"/>
              <a:buNone/>
            </a:pPr>
            <a:r>
              <a:rPr lang="en" sz="1000">
                <a:solidFill>
                  <a:schemeClr val="dk1"/>
                </a:solidFill>
              </a:rPr>
              <a:t>People want predicted intelligence imbedded in all of these things</a:t>
            </a:r>
            <a:endParaRPr sz="1000">
              <a:solidFill>
                <a:schemeClr val="dk1"/>
              </a:solidFill>
            </a:endParaRPr>
          </a:p>
          <a:p>
            <a:pPr marL="0" marR="0" lvl="0" indent="0" algn="l" rtl="0">
              <a:spcBef>
                <a:spcPts val="0"/>
              </a:spcBef>
              <a:spcAft>
                <a:spcPts val="0"/>
              </a:spcAft>
              <a:buClr>
                <a:schemeClr val="dk1"/>
              </a:buClr>
              <a:buSzPts val="1000"/>
              <a:buFont typeface="Arial"/>
              <a:buNone/>
            </a:pPr>
            <a:r>
              <a:rPr lang="en" sz="1000">
                <a:solidFill>
                  <a:schemeClr val="dk1"/>
                </a:solidFill>
              </a:rPr>
              <a:t>Lots of repetition in designing machine learning models</a:t>
            </a:r>
            <a:endParaRPr sz="1000">
              <a:solidFill>
                <a:schemeClr val="dk1"/>
              </a:solidFill>
            </a:endParaRPr>
          </a:p>
          <a:p>
            <a:pPr marL="0" marR="0" lvl="0" indent="0" algn="l" rtl="0">
              <a:spcBef>
                <a:spcPts val="0"/>
              </a:spcBef>
              <a:spcAft>
                <a:spcPts val="0"/>
              </a:spcAft>
              <a:buClr>
                <a:schemeClr val="dk1"/>
              </a:buClr>
              <a:buSzPts val="1000"/>
              <a:buFont typeface="Arial"/>
              <a:buNone/>
            </a:pPr>
            <a:r>
              <a:rPr lang="en" sz="1000">
                <a:solidFill>
                  <a:schemeClr val="dk1"/>
                </a:solidFill>
              </a:rPr>
              <a:t>Doing the same ETL processes, data has a fixed schema, this could all be done by hand “artistinally” by a DS team. </a:t>
            </a:r>
            <a:endParaRPr sz="1000">
              <a:solidFill>
                <a:schemeClr val="dk1"/>
              </a:solidFill>
            </a:endParaRPr>
          </a:p>
          <a:p>
            <a:pPr marL="0" marR="0" lvl="0" indent="0" algn="l" rtl="0">
              <a:spcBef>
                <a:spcPts val="0"/>
              </a:spcBef>
              <a:spcAft>
                <a:spcPts val="0"/>
              </a:spcAft>
              <a:buClr>
                <a:schemeClr val="dk1"/>
              </a:buClr>
              <a:buSzPts val="1000"/>
              <a:buFont typeface="Arial"/>
              <a:buNone/>
            </a:pPr>
            <a:r>
              <a:rPr lang="en" sz="1000">
                <a:solidFill>
                  <a:schemeClr val="dk1"/>
                </a:solidFill>
              </a:rPr>
              <a:t>Some of these are similar enough, all this repetition created a really interestig DS problem which was how can we build a platform to factor out the repeated stuff into best practice </a:t>
            </a:r>
            <a:endParaRPr sz="1000">
              <a:solidFill>
                <a:schemeClr val="dk1"/>
              </a:solidFill>
            </a:endParaRPr>
          </a:p>
          <a:p>
            <a:pPr marL="0" marR="0" lvl="0" indent="0" algn="l" rtl="0">
              <a:spcBef>
                <a:spcPts val="0"/>
              </a:spcBef>
              <a:spcAft>
                <a:spcPts val="0"/>
              </a:spcAft>
              <a:buClr>
                <a:schemeClr val="dk1"/>
              </a:buClr>
              <a:buSzPts val="1000"/>
              <a:buFont typeface="Arial"/>
              <a:buNone/>
            </a:pPr>
            <a:endParaRPr sz="1000">
              <a:solidFill>
                <a:schemeClr val="dk1"/>
              </a:solidFill>
            </a:endParaRPr>
          </a:p>
          <a:p>
            <a:pPr marL="0" marR="0" lvl="0" indent="0" algn="l" rtl="0">
              <a:spcBef>
                <a:spcPts val="0"/>
              </a:spcBef>
              <a:spcAft>
                <a:spcPts val="0"/>
              </a:spcAft>
              <a:buClr>
                <a:schemeClr val="dk1"/>
              </a:buClr>
              <a:buSzPts val="1000"/>
              <a:buFont typeface="Arial"/>
              <a:buNone/>
            </a:pPr>
            <a:r>
              <a:rPr lang="en" sz="1000">
                <a:solidFill>
                  <a:schemeClr val="dk1"/>
                </a:solidFill>
              </a:rPr>
              <a:t>THIS IS AUTOMATING ML PIPELINES</a:t>
            </a:r>
            <a:endParaRPr sz="1000">
              <a:solidFill>
                <a:schemeClr val="dk1"/>
              </a:solidFill>
            </a:endParaRPr>
          </a:p>
          <a:p>
            <a:pPr marL="0" marR="0" lvl="0" indent="0" algn="l" rtl="0">
              <a:spcBef>
                <a:spcPts val="0"/>
              </a:spcBef>
              <a:spcAft>
                <a:spcPts val="0"/>
              </a:spcAft>
              <a:buClr>
                <a:schemeClr val="dk1"/>
              </a:buClr>
              <a:buSzPts val="1000"/>
              <a:buFont typeface="Arial"/>
              <a:buNone/>
            </a:pPr>
            <a:endParaRPr sz="10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d209a8b39_0_6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d209a8b39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team is working on the automl pipeline, I have worked on a lot of parts by now but mostly focus 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6d209a8b39_0_7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6d209a8b39_0_7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d209a8b39_0_6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6d209a8b39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d209a8b39_0_6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6d209a8b39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pretty typical mixed result, quality increased on some datasets but decreased on others.</a:t>
            </a:r>
            <a:endParaRPr/>
          </a:p>
          <a:p>
            <a:pPr marL="0" lvl="0" indent="0" algn="l" rtl="0">
              <a:spcBef>
                <a:spcPts val="0"/>
              </a:spcBef>
              <a:spcAft>
                <a:spcPts val="0"/>
              </a:spcAft>
              <a:buNone/>
            </a:pPr>
            <a:endParaRPr/>
          </a:p>
          <a:p>
            <a:pPr marL="0" lvl="0" indent="0" algn="l" rtl="0">
              <a:spcBef>
                <a:spcPts val="0"/>
              </a:spcBef>
              <a:spcAft>
                <a:spcPts val="0"/>
              </a:spcAft>
              <a:buNone/>
            </a:pPr>
            <a:r>
              <a:rPr lang="en"/>
              <a:t>Most of the time, things look like the first case where the difference is in the noise. However, with enough comparisons, you’ll see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6d209a8b39_0_6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6d209a8b39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sic">
  <p:cSld name="Basic">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428737" y="1323214"/>
            <a:ext cx="8286600" cy="3167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800"/>
              </a:spcBef>
              <a:spcAft>
                <a:spcPts val="0"/>
              </a:spcAft>
              <a:buClr>
                <a:srgbClr val="7F7F7F"/>
              </a:buClr>
              <a:buSzPts val="1500"/>
              <a:buFont typeface="Arial"/>
              <a:buNone/>
              <a:defRPr sz="1500" b="0" i="0" u="none" strike="noStrike" cap="none">
                <a:solidFill>
                  <a:schemeClr val="accent2"/>
                </a:solidFill>
                <a:latin typeface="Arial"/>
                <a:ea typeface="Arial"/>
                <a:cs typeface="Arial"/>
                <a:sym typeface="Arial"/>
              </a:defRPr>
            </a:lvl1pPr>
            <a:lvl2pPr marL="914400" marR="0" lvl="1" indent="-317500" algn="l" rtl="0">
              <a:lnSpc>
                <a:spcPct val="100000"/>
              </a:lnSpc>
              <a:spcBef>
                <a:spcPts val="200"/>
              </a:spcBef>
              <a:spcAft>
                <a:spcPts val="0"/>
              </a:spcAft>
              <a:buClr>
                <a:schemeClr val="lt2"/>
              </a:buClr>
              <a:buSzPts val="1400"/>
              <a:buFont typeface="Arial"/>
              <a:buChar char="•"/>
              <a:defRPr sz="1400" b="0" i="0" u="none" strike="noStrike" cap="none">
                <a:solidFill>
                  <a:srgbClr val="8D837B"/>
                </a:solidFill>
                <a:latin typeface="Arial"/>
                <a:ea typeface="Arial"/>
                <a:cs typeface="Arial"/>
                <a:sym typeface="Arial"/>
              </a:defRPr>
            </a:lvl2pPr>
            <a:lvl3pPr marL="1371600" marR="0" lvl="2" indent="-304800" algn="l" rtl="0">
              <a:lnSpc>
                <a:spcPct val="100000"/>
              </a:lnSpc>
              <a:spcBef>
                <a:spcPts val="500"/>
              </a:spcBef>
              <a:spcAft>
                <a:spcPts val="0"/>
              </a:spcAft>
              <a:buClr>
                <a:schemeClr val="lt2"/>
              </a:buClr>
              <a:buSzPts val="1200"/>
              <a:buFont typeface="Arial"/>
              <a:buChar char="•"/>
              <a:defRPr sz="1200" b="0" i="0" u="none" strike="noStrike" cap="none">
                <a:solidFill>
                  <a:srgbClr val="8D837B"/>
                </a:solidFill>
                <a:latin typeface="Arial"/>
                <a:ea typeface="Arial"/>
                <a:cs typeface="Arial"/>
                <a:sym typeface="Arial"/>
              </a:defRPr>
            </a:lvl3pPr>
            <a:lvl4pPr marL="1828800" marR="0" lvl="3" indent="-298450" algn="l" rtl="0">
              <a:lnSpc>
                <a:spcPct val="100000"/>
              </a:lnSpc>
              <a:spcBef>
                <a:spcPts val="500"/>
              </a:spcBef>
              <a:spcAft>
                <a:spcPts val="0"/>
              </a:spcAft>
              <a:buClr>
                <a:schemeClr val="lt2"/>
              </a:buClr>
              <a:buSzPts val="1100"/>
              <a:buFont typeface="Arial"/>
              <a:buChar char="•"/>
              <a:defRPr sz="1100" b="1" i="0" u="none" strike="noStrike" cap="none">
                <a:solidFill>
                  <a:srgbClr val="8D837B"/>
                </a:solidFill>
                <a:latin typeface="Arial"/>
                <a:ea typeface="Arial"/>
                <a:cs typeface="Arial"/>
                <a:sym typeface="Arial"/>
              </a:defRPr>
            </a:lvl4pPr>
            <a:lvl5pPr marL="2286000" marR="0" lvl="4" indent="-228600" algn="l" rtl="0">
              <a:lnSpc>
                <a:spcPct val="100000"/>
              </a:lnSpc>
              <a:spcBef>
                <a:spcPts val="500"/>
              </a:spcBef>
              <a:spcAft>
                <a:spcPts val="0"/>
              </a:spcAft>
              <a:buSzPts val="1400"/>
              <a:buNone/>
              <a:defRPr sz="1500" b="0" i="0" u="none" strike="noStrike" cap="none">
                <a:solidFill>
                  <a:schemeClr val="accent2"/>
                </a:solidFill>
                <a:latin typeface="Arial"/>
                <a:ea typeface="Arial"/>
                <a:cs typeface="Arial"/>
                <a:sym typeface="Arial"/>
              </a:defRPr>
            </a:lvl5pPr>
            <a:lvl6pPr marL="2743200" marR="0" lvl="5" indent="-323850" algn="l" rtl="0">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1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1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1600"/>
              </a:spcBef>
              <a:spcAft>
                <a:spcPts val="1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title"/>
          </p:nvPr>
        </p:nvSpPr>
        <p:spPr>
          <a:xfrm>
            <a:off x="428737" y="47627"/>
            <a:ext cx="8286600" cy="742500"/>
          </a:xfrm>
          <a:prstGeom prst="rect">
            <a:avLst/>
          </a:prstGeom>
          <a:noFill/>
          <a:ln>
            <a:noFill/>
          </a:ln>
        </p:spPr>
        <p:txBody>
          <a:bodyPr spcFirstLastPara="1" wrap="square" lIns="91425" tIns="91425" rIns="91425" bIns="91425" anchor="b" anchorCtr="0">
            <a:noAutofit/>
          </a:bodyPr>
          <a:lstStyle>
            <a:lvl1pPr marR="0" lvl="0" algn="l" rtl="0">
              <a:lnSpc>
                <a:spcPct val="95000"/>
              </a:lnSpc>
              <a:spcBef>
                <a:spcPts val="0"/>
              </a:spcBef>
              <a:spcAft>
                <a:spcPts val="0"/>
              </a:spcAft>
              <a:buSzPts val="2800"/>
              <a:buNone/>
              <a:defRPr sz="2300" b="0" i="0" u="none" strike="noStrike" cap="none">
                <a:solidFill>
                  <a:schemeClr val="dk1"/>
                </a:solidFill>
                <a:latin typeface="Arial"/>
                <a:ea typeface="Arial"/>
                <a:cs typeface="Arial"/>
                <a:sym typeface="Arial"/>
              </a:defRPr>
            </a:lvl1pPr>
            <a:lvl2pPr marR="0" lvl="1" algn="l" rtl="0">
              <a:spcBef>
                <a:spcPts val="0"/>
              </a:spcBef>
              <a:spcAft>
                <a:spcPts val="0"/>
              </a:spcAft>
              <a:buSzPts val="2800"/>
              <a:buNone/>
              <a:defRPr sz="2400" b="0" i="0" u="none" strike="noStrike" cap="none">
                <a:solidFill>
                  <a:schemeClr val="accent1"/>
                </a:solidFill>
                <a:latin typeface="Arial"/>
                <a:ea typeface="Arial"/>
                <a:cs typeface="Arial"/>
                <a:sym typeface="Arial"/>
              </a:defRPr>
            </a:lvl2pPr>
            <a:lvl3pPr marR="0" lvl="2" algn="l" rtl="0">
              <a:spcBef>
                <a:spcPts val="0"/>
              </a:spcBef>
              <a:spcAft>
                <a:spcPts val="0"/>
              </a:spcAft>
              <a:buSzPts val="2800"/>
              <a:buNone/>
              <a:defRPr sz="2400" b="0" i="0" u="none" strike="noStrike" cap="none">
                <a:solidFill>
                  <a:schemeClr val="accent1"/>
                </a:solidFill>
                <a:latin typeface="Arial"/>
                <a:ea typeface="Arial"/>
                <a:cs typeface="Arial"/>
                <a:sym typeface="Arial"/>
              </a:defRPr>
            </a:lvl3pPr>
            <a:lvl4pPr marR="0" lvl="3" algn="l" rtl="0">
              <a:spcBef>
                <a:spcPts val="0"/>
              </a:spcBef>
              <a:spcAft>
                <a:spcPts val="0"/>
              </a:spcAft>
              <a:buSzPts val="2800"/>
              <a:buNone/>
              <a:defRPr sz="2400" b="0" i="0" u="none" strike="noStrike" cap="none">
                <a:solidFill>
                  <a:schemeClr val="accent1"/>
                </a:solidFill>
                <a:latin typeface="Arial"/>
                <a:ea typeface="Arial"/>
                <a:cs typeface="Arial"/>
                <a:sym typeface="Arial"/>
              </a:defRPr>
            </a:lvl4pPr>
            <a:lvl5pPr marR="0" lvl="4" algn="l" rtl="0">
              <a:spcBef>
                <a:spcPts val="0"/>
              </a:spcBef>
              <a:spcAft>
                <a:spcPts val="0"/>
              </a:spcAft>
              <a:buSzPts val="2800"/>
              <a:buNone/>
              <a:defRPr sz="2400" b="0" i="0" u="none" strike="noStrike" cap="none">
                <a:solidFill>
                  <a:schemeClr val="accent1"/>
                </a:solidFill>
                <a:latin typeface="Arial"/>
                <a:ea typeface="Arial"/>
                <a:cs typeface="Arial"/>
                <a:sym typeface="Arial"/>
              </a:defRPr>
            </a:lvl5pPr>
            <a:lvl6pPr marR="0" lvl="5" algn="l" rtl="0">
              <a:spcBef>
                <a:spcPts val="0"/>
              </a:spcBef>
              <a:spcAft>
                <a:spcPts val="0"/>
              </a:spcAft>
              <a:buSzPts val="2800"/>
              <a:buNone/>
              <a:defRPr sz="2400" b="0" i="0" u="none" strike="noStrike" cap="none">
                <a:solidFill>
                  <a:schemeClr val="accent1"/>
                </a:solidFill>
                <a:latin typeface="Arial"/>
                <a:ea typeface="Arial"/>
                <a:cs typeface="Arial"/>
                <a:sym typeface="Arial"/>
              </a:defRPr>
            </a:lvl6pPr>
            <a:lvl7pPr marR="0" lvl="6" algn="l" rtl="0">
              <a:spcBef>
                <a:spcPts val="0"/>
              </a:spcBef>
              <a:spcAft>
                <a:spcPts val="0"/>
              </a:spcAft>
              <a:buSzPts val="2800"/>
              <a:buNone/>
              <a:defRPr sz="2400" b="0" i="0" u="none" strike="noStrike" cap="none">
                <a:solidFill>
                  <a:schemeClr val="accent1"/>
                </a:solidFill>
                <a:latin typeface="Arial"/>
                <a:ea typeface="Arial"/>
                <a:cs typeface="Arial"/>
                <a:sym typeface="Arial"/>
              </a:defRPr>
            </a:lvl7pPr>
            <a:lvl8pPr marR="0" lvl="7" algn="l" rtl="0">
              <a:spcBef>
                <a:spcPts val="0"/>
              </a:spcBef>
              <a:spcAft>
                <a:spcPts val="0"/>
              </a:spcAft>
              <a:buSzPts val="2800"/>
              <a:buNone/>
              <a:defRPr sz="2400" b="0" i="0" u="none" strike="noStrike" cap="none">
                <a:solidFill>
                  <a:schemeClr val="accent1"/>
                </a:solidFill>
                <a:latin typeface="Arial"/>
                <a:ea typeface="Arial"/>
                <a:cs typeface="Arial"/>
                <a:sym typeface="Arial"/>
              </a:defRPr>
            </a:lvl8pPr>
            <a:lvl9pPr marR="0" lvl="8" algn="l" rtl="0">
              <a:spcBef>
                <a:spcPts val="0"/>
              </a:spcBef>
              <a:spcAft>
                <a:spcPts val="0"/>
              </a:spcAft>
              <a:buSzPts val="2800"/>
              <a:buNone/>
              <a:defRPr sz="2400" b="0" i="0" u="none" strike="noStrike" cap="none">
                <a:solidFill>
                  <a:schemeClr val="accent1"/>
                </a:solidFill>
                <a:latin typeface="Arial"/>
                <a:ea typeface="Arial"/>
                <a:cs typeface="Arial"/>
                <a:sym typeface="Arial"/>
              </a:defRPr>
            </a:lvl9pPr>
          </a:lstStyle>
          <a:p>
            <a:endParaRPr/>
          </a:p>
        </p:txBody>
      </p:sp>
      <p:sp>
        <p:nvSpPr>
          <p:cNvPr id="53" name="Google Shape;53;p13"/>
          <p:cNvSpPr txBox="1">
            <a:spLocks noGrp="1"/>
          </p:cNvSpPr>
          <p:nvPr>
            <p:ph type="body" idx="2"/>
          </p:nvPr>
        </p:nvSpPr>
        <p:spPr>
          <a:xfrm>
            <a:off x="428739" y="822884"/>
            <a:ext cx="8286600" cy="25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800"/>
              </a:spcBef>
              <a:spcAft>
                <a:spcPts val="0"/>
              </a:spcAft>
              <a:buClr>
                <a:srgbClr val="7F7F7F"/>
              </a:buClr>
              <a:buSzPts val="1700"/>
              <a:buFont typeface="Arial"/>
              <a:buNone/>
              <a:defRPr sz="1700" b="0" i="0" u="none" strike="noStrike" cap="none">
                <a:solidFill>
                  <a:schemeClr val="accent2"/>
                </a:solidFill>
                <a:latin typeface="Arial"/>
                <a:ea typeface="Arial"/>
                <a:cs typeface="Arial"/>
                <a:sym typeface="Arial"/>
              </a:defRPr>
            </a:lvl1pPr>
            <a:lvl2pPr marL="914400" marR="0" lvl="1" indent="-317500" algn="l" rtl="0">
              <a:spcBef>
                <a:spcPts val="200"/>
              </a:spcBef>
              <a:spcAft>
                <a:spcPts val="0"/>
              </a:spcAft>
              <a:buClr>
                <a:schemeClr val="lt2"/>
              </a:buClr>
              <a:buSzPts val="1400"/>
              <a:buFont typeface="Arial"/>
              <a:buChar char="•"/>
              <a:defRPr sz="1400" b="0" i="0" u="none" strike="noStrike" cap="none">
                <a:solidFill>
                  <a:srgbClr val="8D837B"/>
                </a:solidFill>
                <a:latin typeface="Arial"/>
                <a:ea typeface="Arial"/>
                <a:cs typeface="Arial"/>
                <a:sym typeface="Arial"/>
              </a:defRPr>
            </a:lvl2pPr>
            <a:lvl3pPr marL="1371600" marR="0" lvl="2" indent="-304800" algn="l" rtl="0">
              <a:spcBef>
                <a:spcPts val="500"/>
              </a:spcBef>
              <a:spcAft>
                <a:spcPts val="0"/>
              </a:spcAft>
              <a:buClr>
                <a:schemeClr val="lt2"/>
              </a:buClr>
              <a:buSzPts val="1200"/>
              <a:buFont typeface="Arial"/>
              <a:buChar char="•"/>
              <a:defRPr sz="1200" b="0" i="0" u="none" strike="noStrike" cap="none">
                <a:solidFill>
                  <a:srgbClr val="8D837B"/>
                </a:solidFill>
                <a:latin typeface="Arial"/>
                <a:ea typeface="Arial"/>
                <a:cs typeface="Arial"/>
                <a:sym typeface="Arial"/>
              </a:defRPr>
            </a:lvl3pPr>
            <a:lvl4pPr marL="1828800" marR="0" lvl="3" indent="-298450" algn="l" rtl="0">
              <a:spcBef>
                <a:spcPts val="500"/>
              </a:spcBef>
              <a:spcAft>
                <a:spcPts val="0"/>
              </a:spcAft>
              <a:buClr>
                <a:schemeClr val="lt2"/>
              </a:buClr>
              <a:buSzPts val="1100"/>
              <a:buFont typeface="Arial"/>
              <a:buChar char="•"/>
              <a:defRPr sz="1100" b="1" i="0" u="none" strike="noStrike" cap="none">
                <a:solidFill>
                  <a:srgbClr val="8D837B"/>
                </a:solidFill>
                <a:latin typeface="Arial"/>
                <a:ea typeface="Arial"/>
                <a:cs typeface="Arial"/>
                <a:sym typeface="Arial"/>
              </a:defRPr>
            </a:lvl4pPr>
            <a:lvl5pPr marL="2286000" marR="0" lvl="4" indent="-228600" algn="l" rtl="0">
              <a:spcBef>
                <a:spcPts val="500"/>
              </a:spcBef>
              <a:spcAft>
                <a:spcPts val="0"/>
              </a:spcAft>
              <a:buSzPts val="1400"/>
              <a:buNone/>
              <a:defRPr sz="1500" b="0" i="0" u="none" strike="noStrike" cap="none">
                <a:solidFill>
                  <a:schemeClr val="accent2"/>
                </a:solidFill>
                <a:latin typeface="Arial"/>
                <a:ea typeface="Arial"/>
                <a:cs typeface="Arial"/>
                <a:sym typeface="Arial"/>
              </a:defRPr>
            </a:lvl5pPr>
            <a:lvl6pPr marL="2743200" marR="0" lvl="5" indent="-323850" algn="l" rtl="0">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1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1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1600"/>
              </a:spcBef>
              <a:spcAft>
                <a:spcPts val="1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433500" y="4807847"/>
            <a:ext cx="6654900" cy="1605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SzPts val="1100"/>
              <a:buNone/>
              <a:defRPr sz="900">
                <a:solidFill>
                  <a:schemeClr val="accent2"/>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salesforce/TransmogrifAI"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evelopers.google.com/machine-learning/crash-course/production-ml-system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Automating your machine learning pipelines:</a:t>
            </a:r>
            <a:br>
              <a:rPr lang="en" sz="4800"/>
            </a:br>
            <a:r>
              <a:rPr lang="en" sz="4000"/>
              <a:t>what could possibly go wrong?</a:t>
            </a:r>
            <a:endParaRPr sz="4000"/>
          </a:p>
        </p:txBody>
      </p:sp>
      <p:sp>
        <p:nvSpPr>
          <p:cNvPr id="60" name="Google Shape;60;p14"/>
          <p:cNvSpPr txBox="1">
            <a:spLocks noGrp="1"/>
          </p:cNvSpPr>
          <p:nvPr>
            <p:ph type="subTitle" idx="1"/>
          </p:nvPr>
        </p:nvSpPr>
        <p:spPr>
          <a:xfrm>
            <a:off x="311700" y="32325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Kevin Moore</a:t>
            </a:r>
            <a:endParaRPr sz="2400"/>
          </a:p>
          <a:p>
            <a:pPr marL="0" lvl="0" indent="0" algn="ctr" rtl="0">
              <a:spcBef>
                <a:spcPts val="0"/>
              </a:spcBef>
              <a:spcAft>
                <a:spcPts val="0"/>
              </a:spcAft>
              <a:buNone/>
            </a:pPr>
            <a:r>
              <a:rPr lang="en" sz="2400"/>
              <a:t>Lead Data Scientist, Salesforce</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Cold start issues - label leakage</a:t>
            </a:r>
            <a:endParaRPr/>
          </a:p>
        </p:txBody>
      </p:sp>
      <p:pic>
        <p:nvPicPr>
          <p:cNvPr id="191" name="Google Shape;191;p23"/>
          <p:cNvPicPr preferRelativeResize="0"/>
          <p:nvPr/>
        </p:nvPicPr>
        <p:blipFill>
          <a:blip r:embed="rId3">
            <a:alphaModFix/>
          </a:blip>
          <a:stretch>
            <a:fillRect/>
          </a:stretch>
        </p:blipFill>
        <p:spPr>
          <a:xfrm>
            <a:off x="4980312" y="1464835"/>
            <a:ext cx="3486775" cy="3596296"/>
          </a:xfrm>
          <a:prstGeom prst="rect">
            <a:avLst/>
          </a:prstGeom>
          <a:noFill/>
          <a:ln>
            <a:noFill/>
          </a:ln>
        </p:spPr>
      </p:pic>
      <p:grpSp>
        <p:nvGrpSpPr>
          <p:cNvPr id="192" name="Google Shape;192;p23"/>
          <p:cNvGrpSpPr/>
          <p:nvPr/>
        </p:nvGrpSpPr>
        <p:grpSpPr>
          <a:xfrm>
            <a:off x="676905" y="1464866"/>
            <a:ext cx="3486279" cy="3596504"/>
            <a:chOff x="163555" y="654538"/>
            <a:chExt cx="4315770" cy="4472707"/>
          </a:xfrm>
        </p:grpSpPr>
        <p:pic>
          <p:nvPicPr>
            <p:cNvPr id="193" name="Google Shape;193;p23"/>
            <p:cNvPicPr preferRelativeResize="0"/>
            <p:nvPr/>
          </p:nvPicPr>
          <p:blipFill>
            <a:blip r:embed="rId3">
              <a:alphaModFix/>
            </a:blip>
            <a:stretch>
              <a:fillRect/>
            </a:stretch>
          </p:blipFill>
          <p:spPr>
            <a:xfrm>
              <a:off x="163555" y="654538"/>
              <a:ext cx="4315770" cy="4472707"/>
            </a:xfrm>
            <a:prstGeom prst="rect">
              <a:avLst/>
            </a:prstGeom>
            <a:noFill/>
            <a:ln>
              <a:noFill/>
            </a:ln>
          </p:spPr>
        </p:pic>
        <p:pic>
          <p:nvPicPr>
            <p:cNvPr id="194" name="Google Shape;194;p23"/>
            <p:cNvPicPr preferRelativeResize="0"/>
            <p:nvPr/>
          </p:nvPicPr>
          <p:blipFill>
            <a:blip r:embed="rId4">
              <a:alphaModFix/>
            </a:blip>
            <a:stretch>
              <a:fillRect/>
            </a:stretch>
          </p:blipFill>
          <p:spPr>
            <a:xfrm>
              <a:off x="2418475" y="3381653"/>
              <a:ext cx="523875" cy="75600"/>
            </a:xfrm>
            <a:prstGeom prst="rect">
              <a:avLst/>
            </a:prstGeom>
            <a:noFill/>
            <a:ln>
              <a:noFill/>
            </a:ln>
          </p:spPr>
        </p:pic>
      </p:grpSp>
      <p:sp>
        <p:nvSpPr>
          <p:cNvPr id="195" name="Google Shape;195;p23"/>
          <p:cNvSpPr txBox="1"/>
          <p:nvPr/>
        </p:nvSpPr>
        <p:spPr>
          <a:xfrm>
            <a:off x="908184" y="1017725"/>
            <a:ext cx="3023700" cy="1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Lead Before Conversion</a:t>
            </a:r>
            <a:endParaRPr sz="1800"/>
          </a:p>
        </p:txBody>
      </p:sp>
      <p:sp>
        <p:nvSpPr>
          <p:cNvPr id="196" name="Google Shape;196;p23"/>
          <p:cNvSpPr txBox="1"/>
          <p:nvPr/>
        </p:nvSpPr>
        <p:spPr>
          <a:xfrm>
            <a:off x="5388088" y="1017725"/>
            <a:ext cx="2671200" cy="1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Lead After Conversion</a:t>
            </a:r>
            <a:endParaRPr sz="1800"/>
          </a:p>
        </p:txBody>
      </p:sp>
      <p:sp>
        <p:nvSpPr>
          <p:cNvPr id="197" name="Google Shape;197;p23"/>
          <p:cNvSpPr/>
          <p:nvPr/>
        </p:nvSpPr>
        <p:spPr>
          <a:xfrm>
            <a:off x="6701351" y="3488400"/>
            <a:ext cx="627375" cy="332030"/>
          </a:xfrm>
          <a:custGeom>
            <a:avLst/>
            <a:gdLst/>
            <a:ahLst/>
            <a:cxnLst/>
            <a:rect l="l" t="t" r="r" b="b"/>
            <a:pathLst>
              <a:path w="28878" h="16322" extrusionOk="0">
                <a:moveTo>
                  <a:pt x="17984" y="395"/>
                </a:moveTo>
                <a:cubicBezTo>
                  <a:pt x="11034" y="395"/>
                  <a:pt x="-2800" y="5793"/>
                  <a:pt x="575" y="11869"/>
                </a:cubicBezTo>
                <a:cubicBezTo>
                  <a:pt x="5005" y="19845"/>
                  <a:pt x="20832" y="15691"/>
                  <a:pt x="27875" y="9891"/>
                </a:cubicBezTo>
                <a:cubicBezTo>
                  <a:pt x="30655" y="7601"/>
                  <a:pt x="27125" y="0"/>
                  <a:pt x="23523" y="0"/>
                </a:cubicBezTo>
              </a:path>
            </a:pathLst>
          </a:custGeom>
          <a:noFill/>
          <a:ln w="9525" cap="flat" cmpd="sng">
            <a:solidFill>
              <a:srgbClr val="CC0000"/>
            </a:solidFill>
            <a:prstDash val="solid"/>
            <a:round/>
            <a:headEnd type="none" w="med" len="med"/>
            <a:tailEnd type="none" w="med" len="med"/>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Cold start issues - label leakage</a:t>
            </a:r>
            <a:endParaRPr/>
          </a:p>
        </p:txBody>
      </p:sp>
      <p:sp>
        <p:nvSpPr>
          <p:cNvPr id="203" name="Google Shape;20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228600" algn="l" rtl="0">
              <a:lnSpc>
                <a:spcPct val="100000"/>
              </a:lnSpc>
              <a:spcBef>
                <a:spcPts val="800"/>
              </a:spcBef>
              <a:spcAft>
                <a:spcPts val="0"/>
              </a:spcAft>
              <a:buClr>
                <a:schemeClr val="dk1"/>
              </a:buClr>
              <a:buSzPts val="1800"/>
              <a:buNone/>
            </a:pPr>
            <a:r>
              <a:rPr lang="en" dirty="0">
                <a:solidFill>
                  <a:schemeClr val="dk1"/>
                </a:solidFill>
              </a:rPr>
              <a:t>ML algorithms will automatically pick up on leakers and use them to make models that look like they have very good performance metrics</a:t>
            </a:r>
            <a:endParaRPr dirty="0">
              <a:solidFill>
                <a:schemeClr val="dk1"/>
              </a:solidFill>
            </a:endParaRPr>
          </a:p>
          <a:p>
            <a:pPr marL="457200" lvl="0" indent="0" algn="l" rtl="0">
              <a:lnSpc>
                <a:spcPct val="100000"/>
              </a:lnSpc>
              <a:spcBef>
                <a:spcPts val="800"/>
              </a:spcBef>
              <a:spcAft>
                <a:spcPts val="0"/>
              </a:spcAft>
              <a:buClr>
                <a:schemeClr val="dk1"/>
              </a:buClr>
              <a:buSzPts val="1100"/>
              <a:buFont typeface="Arial"/>
              <a:buNone/>
            </a:pPr>
            <a:endParaRPr dirty="0">
              <a:solidFill>
                <a:schemeClr val="dk1"/>
              </a:solidFill>
            </a:endParaRPr>
          </a:p>
          <a:p>
            <a:pPr marL="457200" lvl="0" indent="-228600" algn="l" rtl="0">
              <a:lnSpc>
                <a:spcPct val="100000"/>
              </a:lnSpc>
              <a:spcBef>
                <a:spcPts val="800"/>
              </a:spcBef>
              <a:spcAft>
                <a:spcPts val="0"/>
              </a:spcAft>
              <a:buClr>
                <a:schemeClr val="dk1"/>
              </a:buClr>
              <a:buSzPts val="1800"/>
              <a:buNone/>
            </a:pPr>
            <a:r>
              <a:rPr lang="en" dirty="0">
                <a:solidFill>
                  <a:schemeClr val="dk1"/>
                </a:solidFill>
              </a:rPr>
              <a:t>We use a few strategies to remove leaky features</a:t>
            </a:r>
            <a:endParaRPr dirty="0">
              <a:solidFill>
                <a:schemeClr val="dk1"/>
              </a:solidFill>
            </a:endParaRPr>
          </a:p>
          <a:p>
            <a:pPr marL="914400" lvl="1" indent="-342900" algn="l" rtl="0">
              <a:lnSpc>
                <a:spcPct val="100000"/>
              </a:lnSpc>
              <a:spcBef>
                <a:spcPts val="0"/>
              </a:spcBef>
              <a:spcAft>
                <a:spcPts val="0"/>
              </a:spcAft>
              <a:buClr>
                <a:schemeClr val="dk1"/>
              </a:buClr>
              <a:buSzPts val="1800"/>
              <a:buChar char="○"/>
            </a:pPr>
            <a:r>
              <a:rPr lang="en" sz="1800" dirty="0">
                <a:solidFill>
                  <a:schemeClr val="dk1"/>
                </a:solidFill>
              </a:rPr>
              <a:t>Look for “too strong” relationships between fields and the label</a:t>
            </a:r>
            <a:endParaRPr sz="1800" dirty="0">
              <a:solidFill>
                <a:schemeClr val="dk1"/>
              </a:solidFill>
            </a:endParaRPr>
          </a:p>
          <a:p>
            <a:pPr marL="1371600" lvl="2" indent="-342900" algn="l" rtl="0">
              <a:lnSpc>
                <a:spcPct val="100000"/>
              </a:lnSpc>
              <a:spcBef>
                <a:spcPts val="0"/>
              </a:spcBef>
              <a:spcAft>
                <a:spcPts val="0"/>
              </a:spcAft>
              <a:buClr>
                <a:schemeClr val="dk1"/>
              </a:buClr>
              <a:buSzPts val="1800"/>
              <a:buChar char="■"/>
            </a:pPr>
            <a:r>
              <a:rPr lang="en" sz="1800" dirty="0">
                <a:solidFill>
                  <a:schemeClr val="dk1"/>
                </a:solidFill>
              </a:rPr>
              <a:t>Correlations for numeric fields and null indicators, Cramer’s V for categorical fields</a:t>
            </a:r>
            <a:endParaRPr sz="1800" dirty="0">
              <a:solidFill>
                <a:schemeClr val="dk1"/>
              </a:solidFill>
            </a:endParaRPr>
          </a:p>
          <a:p>
            <a:pPr marL="1371600" lvl="0" indent="0" algn="l" rtl="0">
              <a:lnSpc>
                <a:spcPct val="100000"/>
              </a:lnSpc>
              <a:spcBef>
                <a:spcPts val="800"/>
              </a:spcBef>
              <a:spcAft>
                <a:spcPts val="0"/>
              </a:spcAft>
              <a:buClr>
                <a:schemeClr val="dk1"/>
              </a:buClr>
              <a:buSzPts val="1100"/>
              <a:buFont typeface="Arial"/>
              <a:buNone/>
            </a:pPr>
            <a:endParaRPr dirty="0">
              <a:solidFill>
                <a:schemeClr val="dk1"/>
              </a:solidFill>
            </a:endParaRPr>
          </a:p>
          <a:p>
            <a:pPr marL="914400" lvl="1" indent="-342900" algn="l" rtl="0">
              <a:lnSpc>
                <a:spcPct val="100000"/>
              </a:lnSpc>
              <a:spcBef>
                <a:spcPts val="200"/>
              </a:spcBef>
              <a:spcAft>
                <a:spcPts val="0"/>
              </a:spcAft>
              <a:buClr>
                <a:schemeClr val="dk1"/>
              </a:buClr>
              <a:buSzPts val="1800"/>
              <a:buChar char="○"/>
            </a:pPr>
            <a:r>
              <a:rPr lang="en" sz="1800" dirty="0">
                <a:solidFill>
                  <a:schemeClr val="dk1"/>
                </a:solidFill>
              </a:rPr>
              <a:t>Compare feature distributions between training and scoring sets</a:t>
            </a:r>
            <a:endParaRPr sz="1800" dirty="0">
              <a:solidFill>
                <a:schemeClr val="dk1"/>
              </a:solidFill>
            </a:endParaRPr>
          </a:p>
          <a:p>
            <a:pPr marL="1371600" lvl="2" indent="-342900" algn="l" rtl="0">
              <a:lnSpc>
                <a:spcPct val="100000"/>
              </a:lnSpc>
              <a:spcBef>
                <a:spcPts val="0"/>
              </a:spcBef>
              <a:spcAft>
                <a:spcPts val="0"/>
              </a:spcAft>
              <a:buClr>
                <a:schemeClr val="dk1"/>
              </a:buClr>
              <a:buSzPts val="1800"/>
              <a:buChar char="■"/>
            </a:pPr>
            <a:r>
              <a:rPr lang="en" sz="1800" dirty="0">
                <a:solidFill>
                  <a:schemeClr val="dk1"/>
                </a:solidFill>
              </a:rPr>
              <a:t>How do fields differ between records that have the label filled out (training set), and those that don’t (scoring set)</a:t>
            </a:r>
            <a:endParaRPr sz="1800" dirty="0">
              <a:solidFill>
                <a:schemeClr val="dk1"/>
              </a:solidFill>
            </a:endParaRPr>
          </a:p>
          <a:p>
            <a:pPr marL="0" lvl="0" indent="0" algn="l" rtl="0">
              <a:spcBef>
                <a:spcPts val="5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communicate models to non-experts?</a:t>
            </a:r>
            <a:endParaRPr/>
          </a:p>
        </p:txBody>
      </p:sp>
      <p:pic>
        <p:nvPicPr>
          <p:cNvPr id="209" name="Google Shape;209;p25"/>
          <p:cNvPicPr preferRelativeResize="0"/>
          <p:nvPr/>
        </p:nvPicPr>
        <p:blipFill>
          <a:blip r:embed="rId3">
            <a:alphaModFix/>
          </a:blip>
          <a:stretch>
            <a:fillRect/>
          </a:stretch>
        </p:blipFill>
        <p:spPr>
          <a:xfrm>
            <a:off x="354688" y="1017725"/>
            <a:ext cx="8434624" cy="4021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communicate models to non-expert</a:t>
            </a:r>
            <a:endParaRPr/>
          </a:p>
        </p:txBody>
      </p:sp>
      <p:sp>
        <p:nvSpPr>
          <p:cNvPr id="215" name="Google Shape;215;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1"/>
                </a:solidFill>
              </a:rPr>
              <a:t>Interpretable models are important for two reasons</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They help data scientists on our team debug whether a model is actually learning what we want it to learn on known datasets</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They help build confidence in the users that the model is useful</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r>
              <a:rPr lang="en">
                <a:solidFill>
                  <a:schemeClr val="dk1"/>
                </a:solidFill>
              </a:rPr>
              <a:t>Many concerns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Should we only use certain types of models?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Should we only use certain types of feature encodings?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Eg. avoid embeddings, PCA, and other hard to interpret transformations?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Should we use free model-dependent feature importances or calculate more expensive model-independent feature importances?</a:t>
            </a:r>
            <a:endParaRPr>
              <a:solidFill>
                <a:schemeClr val="dk1"/>
              </a:solidFill>
            </a:endParaRPr>
          </a:p>
          <a:p>
            <a:pPr marL="0" lvl="0" indent="0" algn="l" rtl="0">
              <a:lnSpc>
                <a:spcPct val="100000"/>
              </a:lnSpc>
              <a:spcBef>
                <a:spcPts val="1600"/>
              </a:spcBef>
              <a:spcAft>
                <a:spcPts val="0"/>
              </a:spcAft>
              <a:buNone/>
            </a:pPr>
            <a:r>
              <a:rPr lang="en">
                <a:solidFill>
                  <a:schemeClr val="dk1"/>
                </a:solidFill>
              </a:rPr>
              <a:t>Lots of research going on in this space!</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 You!</a:t>
            </a:r>
            <a:endParaRPr/>
          </a:p>
        </p:txBody>
      </p:sp>
      <p:sp>
        <p:nvSpPr>
          <p:cNvPr id="221" name="Google Shape;221;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800"/>
              </a:spcBef>
              <a:spcAft>
                <a:spcPts val="0"/>
              </a:spcAft>
              <a:buClr>
                <a:srgbClr val="7F7F7F"/>
              </a:buClr>
              <a:buSzPts val="1800"/>
              <a:buChar char="●"/>
            </a:pPr>
            <a:r>
              <a:rPr lang="en">
                <a:solidFill>
                  <a:srgbClr val="59575C"/>
                </a:solidFill>
              </a:rPr>
              <a:t>The machine learning pipelines I’ve talked about are all built on top of SparkML using our open-source library, </a:t>
            </a:r>
            <a:r>
              <a:rPr lang="en" b="1">
                <a:solidFill>
                  <a:srgbClr val="59575C"/>
                </a:solidFill>
              </a:rPr>
              <a:t>TransmogrifAI</a:t>
            </a:r>
            <a:r>
              <a:rPr lang="en">
                <a:solidFill>
                  <a:srgbClr val="59575C"/>
                </a:solidFill>
              </a:rPr>
              <a:t> (</a:t>
            </a:r>
            <a:r>
              <a:rPr lang="en" u="sng">
                <a:solidFill>
                  <a:srgbClr val="3E6E84"/>
                </a:solidFill>
                <a:hlinkClick r:id="rId3"/>
              </a:rPr>
              <a:t>https://github.com/salesforce/TransmogrifAI</a:t>
            </a:r>
            <a:r>
              <a:rPr lang="en">
                <a:solidFill>
                  <a:srgbClr val="59575C"/>
                </a:solidFill>
              </a:rPr>
              <a:t>)</a:t>
            </a:r>
            <a:endParaRPr>
              <a:solidFill>
                <a:srgbClr val="8D837B"/>
              </a:solidFill>
            </a:endParaRPr>
          </a:p>
          <a:p>
            <a:pPr marL="0" lvl="0" indent="0" algn="l" rtl="0">
              <a:lnSpc>
                <a:spcPct val="100000"/>
              </a:lnSpc>
              <a:spcBef>
                <a:spcPts val="800"/>
              </a:spcBef>
              <a:spcAft>
                <a:spcPts val="0"/>
              </a:spcAft>
              <a:buClr>
                <a:schemeClr val="dk1"/>
              </a:buClr>
              <a:buSzPts val="1100"/>
              <a:buFont typeface="Arial"/>
              <a:buNone/>
            </a:pPr>
            <a:endParaRPr sz="1500">
              <a:solidFill>
                <a:srgbClr val="59575C"/>
              </a:solidFill>
            </a:endParaRPr>
          </a:p>
          <a:p>
            <a:pPr marL="457200" lvl="0" indent="-342900" algn="l" rtl="0">
              <a:lnSpc>
                <a:spcPct val="100000"/>
              </a:lnSpc>
              <a:spcBef>
                <a:spcPts val="800"/>
              </a:spcBef>
              <a:spcAft>
                <a:spcPts val="0"/>
              </a:spcAft>
              <a:buClr>
                <a:srgbClr val="7F7F7F"/>
              </a:buClr>
              <a:buSzPts val="1800"/>
              <a:buChar char="●"/>
            </a:pPr>
            <a:r>
              <a:rPr lang="en">
                <a:solidFill>
                  <a:srgbClr val="59575C"/>
                </a:solidFill>
              </a:rPr>
              <a:t>We’re hiring more data scientists &amp; data engineers!</a:t>
            </a:r>
            <a:br>
              <a:rPr lang="en">
                <a:solidFill>
                  <a:srgbClr val="59575C"/>
                </a:solidFill>
              </a:rPr>
            </a:br>
            <a:r>
              <a:rPr lang="en">
                <a:solidFill>
                  <a:srgbClr val="59575C"/>
                </a:solidFill>
              </a:rPr>
              <a:t>Come talk to me or reach out at kevinmoore@salesforce.com</a:t>
            </a:r>
            <a:endParaRPr>
              <a:solidFill>
                <a:srgbClr val="59575C"/>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Bonus Slides!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Cold start issues - label leakage</a:t>
            </a:r>
            <a:endParaRPr/>
          </a:p>
        </p:txBody>
      </p:sp>
      <p:sp>
        <p:nvSpPr>
          <p:cNvPr id="232" name="Google Shape;232;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800"/>
              </a:spcBef>
              <a:spcAft>
                <a:spcPts val="0"/>
              </a:spcAft>
              <a:buClr>
                <a:srgbClr val="59575C"/>
              </a:buClr>
              <a:buSzPts val="1800"/>
              <a:buChar char="●"/>
            </a:pPr>
            <a:r>
              <a:rPr lang="en" sz="1800">
                <a:solidFill>
                  <a:srgbClr val="59575C"/>
                </a:solidFill>
              </a:rPr>
              <a:t>Once we start the modeling process for a specific customer’s prediction, we pull incremental changes to the records</a:t>
            </a:r>
            <a:br>
              <a:rPr lang="en" sz="1800">
                <a:solidFill>
                  <a:srgbClr val="59575C"/>
                </a:solidFill>
              </a:rPr>
            </a:br>
            <a:endParaRPr sz="1800">
              <a:solidFill>
                <a:srgbClr val="59575C"/>
              </a:solidFill>
            </a:endParaRPr>
          </a:p>
          <a:p>
            <a:pPr marL="914400" lvl="1" indent="-342900" algn="l" rtl="0">
              <a:lnSpc>
                <a:spcPct val="100000"/>
              </a:lnSpc>
              <a:spcBef>
                <a:spcPts val="0"/>
              </a:spcBef>
              <a:spcAft>
                <a:spcPts val="0"/>
              </a:spcAft>
              <a:buClr>
                <a:srgbClr val="59575C"/>
              </a:buClr>
              <a:buSzPts val="1800"/>
              <a:buChar char="○"/>
            </a:pPr>
            <a:r>
              <a:rPr lang="en" sz="1800">
                <a:solidFill>
                  <a:srgbClr val="59575C"/>
                </a:solidFill>
              </a:rPr>
              <a:t>Can eventually use this time-separated data for model training</a:t>
            </a:r>
            <a:br>
              <a:rPr lang="en" sz="1800">
                <a:solidFill>
                  <a:srgbClr val="59575C"/>
                </a:solidFill>
              </a:rPr>
            </a:br>
            <a:endParaRPr sz="1800">
              <a:solidFill>
                <a:srgbClr val="59575C"/>
              </a:solidFill>
            </a:endParaRPr>
          </a:p>
          <a:p>
            <a:pPr marL="914400" lvl="1" indent="-342900" algn="l" rtl="0">
              <a:lnSpc>
                <a:spcPct val="100000"/>
              </a:lnSpc>
              <a:spcBef>
                <a:spcPts val="0"/>
              </a:spcBef>
              <a:spcAft>
                <a:spcPts val="0"/>
              </a:spcAft>
              <a:buClr>
                <a:srgbClr val="59575C"/>
              </a:buClr>
              <a:buSzPts val="1800"/>
              <a:buChar char="○"/>
            </a:pPr>
            <a:r>
              <a:rPr lang="en" sz="1800">
                <a:solidFill>
                  <a:srgbClr val="59575C"/>
                </a:solidFill>
              </a:rPr>
              <a:t>We also use it for model evaluation and in our synthetic test data generation</a:t>
            </a:r>
            <a:endParaRPr sz="1800">
              <a:solidFill>
                <a:srgbClr val="59575C"/>
              </a:solidFill>
            </a:endParaRPr>
          </a:p>
        </p:txBody>
      </p:sp>
      <p:pic>
        <p:nvPicPr>
          <p:cNvPr id="233" name="Google Shape;233;p29"/>
          <p:cNvPicPr preferRelativeResize="0"/>
          <p:nvPr/>
        </p:nvPicPr>
        <p:blipFill>
          <a:blip r:embed="rId3">
            <a:alphaModFix/>
          </a:blip>
          <a:stretch>
            <a:fillRect/>
          </a:stretch>
        </p:blipFill>
        <p:spPr>
          <a:xfrm>
            <a:off x="5459500" y="764026"/>
            <a:ext cx="3521967" cy="41933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Cold start issues - label leakage</a:t>
            </a:r>
            <a:endParaRPr/>
          </a:p>
        </p:txBody>
      </p:sp>
      <p:pic>
        <p:nvPicPr>
          <p:cNvPr id="239" name="Google Shape;239;p30" title="Chart"/>
          <p:cNvPicPr preferRelativeResize="0"/>
          <p:nvPr/>
        </p:nvPicPr>
        <p:blipFill>
          <a:blip r:embed="rId3">
            <a:alphaModFix/>
          </a:blip>
          <a:stretch>
            <a:fillRect/>
          </a:stretch>
        </p:blipFill>
        <p:spPr>
          <a:xfrm>
            <a:off x="1302813" y="1017725"/>
            <a:ext cx="6538374" cy="4042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Cold start issues - label leakage</a:t>
            </a:r>
            <a:endParaRPr/>
          </a:p>
        </p:txBody>
      </p:sp>
      <p:pic>
        <p:nvPicPr>
          <p:cNvPr id="245" name="Google Shape;245;p31" title="Chart"/>
          <p:cNvPicPr preferRelativeResize="0"/>
          <p:nvPr/>
        </p:nvPicPr>
        <p:blipFill>
          <a:blip r:embed="rId3">
            <a:alphaModFix/>
          </a:blip>
          <a:stretch>
            <a:fillRect/>
          </a:stretch>
        </p:blipFill>
        <p:spPr>
          <a:xfrm>
            <a:off x="1298225" y="1017727"/>
            <a:ext cx="6547557" cy="40485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descr="Image result for ucsc banana slug"/>
          <p:cNvPicPr preferRelativeResize="0"/>
          <p:nvPr/>
        </p:nvPicPr>
        <p:blipFill>
          <a:blip r:embed="rId3">
            <a:alphaModFix/>
          </a:blip>
          <a:stretch>
            <a:fillRect/>
          </a:stretch>
        </p:blipFill>
        <p:spPr>
          <a:xfrm>
            <a:off x="2887150" y="2020387"/>
            <a:ext cx="781200" cy="961475"/>
          </a:xfrm>
          <a:prstGeom prst="rect">
            <a:avLst/>
          </a:prstGeom>
          <a:noFill/>
          <a:ln>
            <a:noFill/>
          </a:ln>
        </p:spPr>
      </p:pic>
      <p:sp>
        <p:nvSpPr>
          <p:cNvPr id="66" name="Google Shape;6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Research Area: Modeling how stars evolve and explode in various ways</a:t>
            </a:r>
            <a:endParaRPr/>
          </a:p>
          <a:p>
            <a:pPr marL="914400" lvl="1" indent="-317500" algn="l" rtl="0">
              <a:spcBef>
                <a:spcPts val="0"/>
              </a:spcBef>
              <a:spcAft>
                <a:spcPts val="0"/>
              </a:spcAft>
              <a:buSzPts val="1400"/>
              <a:buChar char="○"/>
            </a:pPr>
            <a:r>
              <a:rPr lang="en"/>
              <a:t>Lots of math and programming, very little “software engineering”</a:t>
            </a:r>
            <a:endParaRPr/>
          </a:p>
          <a:p>
            <a:pPr marL="457200" lvl="0" indent="-342900" algn="l" rtl="0">
              <a:spcBef>
                <a:spcPts val="0"/>
              </a:spcBef>
              <a:spcAft>
                <a:spcPts val="0"/>
              </a:spcAft>
              <a:buSzPts val="1800"/>
              <a:buChar char="●"/>
            </a:pPr>
            <a:r>
              <a:rPr lang="en"/>
              <a:t>PhD, UCSB  -&gt;  Postdoc, UCSC  -&gt;  Professor, Claremont Colleges</a:t>
            </a:r>
            <a:endParaRPr/>
          </a:p>
          <a:p>
            <a:pPr marL="0" lvl="0" indent="0" algn="l" rtl="0">
              <a:spcBef>
                <a:spcPts val="1600"/>
              </a:spcBef>
              <a:spcAft>
                <a:spcPts val="0"/>
              </a:spcAft>
              <a:buNone/>
            </a:pPr>
            <a:br>
              <a:rPr lang="en"/>
            </a:br>
            <a:endParaRPr/>
          </a:p>
          <a:p>
            <a:pPr marL="457200" lvl="0" indent="-342900" algn="l" rtl="0">
              <a:spcBef>
                <a:spcPts val="1600"/>
              </a:spcBef>
              <a:spcAft>
                <a:spcPts val="0"/>
              </a:spcAft>
              <a:buSzPts val="1800"/>
              <a:buChar char="●"/>
            </a:pPr>
            <a:r>
              <a:rPr lang="en"/>
              <a:t>Insight Data Science Fellowship (Summer 2016)</a:t>
            </a:r>
            <a:endParaRPr/>
          </a:p>
          <a:p>
            <a:pPr marL="457200" lvl="0" indent="-342900" algn="l" rtl="0">
              <a:spcBef>
                <a:spcPts val="0"/>
              </a:spcBef>
              <a:spcAft>
                <a:spcPts val="0"/>
              </a:spcAft>
              <a:buSzPts val="1800"/>
              <a:buChar char="●"/>
            </a:pPr>
            <a:r>
              <a:rPr lang="en"/>
              <a:t>Data Scientist @ Salesforce (Fall 2016 - )</a:t>
            </a:r>
            <a:br>
              <a:rPr lang="en"/>
            </a:br>
            <a:r>
              <a:rPr lang="en"/>
              <a:t>Closer to a “machine learning engineer” - building our AutoML platform</a:t>
            </a:r>
            <a:endParaRPr/>
          </a:p>
        </p:txBody>
      </p:sp>
      <p:pic>
        <p:nvPicPr>
          <p:cNvPr id="67" name="Google Shape;67;p15" descr="Image result for claremont keck science"/>
          <p:cNvPicPr preferRelativeResize="0"/>
          <p:nvPr/>
        </p:nvPicPr>
        <p:blipFill>
          <a:blip r:embed="rId4">
            <a:alphaModFix/>
          </a:blip>
          <a:stretch>
            <a:fillRect/>
          </a:stretch>
        </p:blipFill>
        <p:spPr>
          <a:xfrm>
            <a:off x="4370550" y="2093663"/>
            <a:ext cx="3360249" cy="803775"/>
          </a:xfrm>
          <a:prstGeom prst="rect">
            <a:avLst/>
          </a:prstGeom>
          <a:noFill/>
          <a:ln>
            <a:noFill/>
          </a:ln>
        </p:spPr>
      </p:pic>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background</a:t>
            </a:r>
            <a:endParaRPr/>
          </a:p>
        </p:txBody>
      </p:sp>
      <p:pic>
        <p:nvPicPr>
          <p:cNvPr id="69" name="Google Shape;69;p15" descr="Image result for ucsb gauchos"/>
          <p:cNvPicPr preferRelativeResize="0"/>
          <p:nvPr/>
        </p:nvPicPr>
        <p:blipFill>
          <a:blip r:embed="rId5">
            <a:alphaModFix/>
          </a:blip>
          <a:stretch>
            <a:fillRect/>
          </a:stretch>
        </p:blipFill>
        <p:spPr>
          <a:xfrm>
            <a:off x="894275" y="2159275"/>
            <a:ext cx="1006874" cy="683699"/>
          </a:xfrm>
          <a:prstGeom prst="rect">
            <a:avLst/>
          </a:prstGeom>
          <a:noFill/>
          <a:ln>
            <a:noFill/>
          </a:ln>
        </p:spPr>
      </p:pic>
      <p:pic>
        <p:nvPicPr>
          <p:cNvPr id="70" name="Google Shape;70;p15" descr="Image result for Salesforce"/>
          <p:cNvPicPr preferRelativeResize="0"/>
          <p:nvPr/>
        </p:nvPicPr>
        <p:blipFill>
          <a:blip r:embed="rId6">
            <a:alphaModFix/>
          </a:blip>
          <a:stretch>
            <a:fillRect/>
          </a:stretch>
        </p:blipFill>
        <p:spPr>
          <a:xfrm>
            <a:off x="909163" y="4112950"/>
            <a:ext cx="977096" cy="683699"/>
          </a:xfrm>
          <a:prstGeom prst="rect">
            <a:avLst/>
          </a:prstGeom>
          <a:noFill/>
          <a:ln>
            <a:noFill/>
          </a:ln>
        </p:spPr>
      </p:pic>
      <p:pic>
        <p:nvPicPr>
          <p:cNvPr id="71" name="Google Shape;71;p15" descr="Image result for insight data science"/>
          <p:cNvPicPr preferRelativeResize="0"/>
          <p:nvPr/>
        </p:nvPicPr>
        <p:blipFill>
          <a:blip r:embed="rId7">
            <a:alphaModFix/>
          </a:blip>
          <a:stretch>
            <a:fillRect/>
          </a:stretch>
        </p:blipFill>
        <p:spPr>
          <a:xfrm>
            <a:off x="6005700" y="2707425"/>
            <a:ext cx="1210225" cy="1210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Salesforce do?</a:t>
            </a:r>
            <a:endParaRPr/>
          </a:p>
        </p:txBody>
      </p:sp>
      <p:pic>
        <p:nvPicPr>
          <p:cNvPr id="77" name="Google Shape;77;p16" descr="Image result for salesforce screenshots"/>
          <p:cNvPicPr preferRelativeResize="0"/>
          <p:nvPr/>
        </p:nvPicPr>
        <p:blipFill>
          <a:blip r:embed="rId3">
            <a:alphaModFix/>
          </a:blip>
          <a:stretch>
            <a:fillRect/>
          </a:stretch>
        </p:blipFill>
        <p:spPr>
          <a:xfrm>
            <a:off x="1205663" y="1169375"/>
            <a:ext cx="6732676" cy="38248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428737" y="47627"/>
            <a:ext cx="8286600" cy="742500"/>
          </a:xfrm>
          <a:prstGeom prst="rect">
            <a:avLst/>
          </a:prstGeom>
          <a:noFill/>
          <a:ln>
            <a:noFill/>
          </a:ln>
        </p:spPr>
        <p:txBody>
          <a:bodyPr spcFirstLastPara="1" wrap="square" lIns="0" tIns="0" rIns="0" bIns="0" anchor="b" anchorCtr="0">
            <a:noAutofit/>
          </a:bodyPr>
          <a:lstStyle/>
          <a:p>
            <a:pPr marL="0" marR="0" lvl="0" indent="0" algn="l" rtl="0">
              <a:lnSpc>
                <a:spcPct val="95000"/>
              </a:lnSpc>
              <a:spcBef>
                <a:spcPts val="0"/>
              </a:spcBef>
              <a:spcAft>
                <a:spcPts val="0"/>
              </a:spcAft>
              <a:buNone/>
            </a:pPr>
            <a:r>
              <a:rPr lang="en" sz="2800" b="0" i="0" u="none" strike="noStrike" cap="none">
                <a:solidFill>
                  <a:schemeClr val="dk1"/>
                </a:solidFill>
                <a:latin typeface="Arial"/>
                <a:ea typeface="Arial"/>
                <a:cs typeface="Arial"/>
                <a:sym typeface="Arial"/>
              </a:rPr>
              <a:t>24 Hours in the Life of Salesforce</a:t>
            </a:r>
            <a:endParaRPr sz="2800"/>
          </a:p>
        </p:txBody>
      </p:sp>
      <p:grpSp>
        <p:nvGrpSpPr>
          <p:cNvPr id="83" name="Google Shape;83;p17"/>
          <p:cNvGrpSpPr/>
          <p:nvPr/>
        </p:nvGrpSpPr>
        <p:grpSpPr>
          <a:xfrm>
            <a:off x="-2114388" y="484874"/>
            <a:ext cx="15645542" cy="8633805"/>
            <a:chOff x="-2818433" y="646499"/>
            <a:chExt cx="20855161" cy="11511739"/>
          </a:xfrm>
        </p:grpSpPr>
        <p:cxnSp>
          <p:nvCxnSpPr>
            <p:cNvPr id="84" name="Google Shape;84;p17"/>
            <p:cNvCxnSpPr/>
            <p:nvPr/>
          </p:nvCxnSpPr>
          <p:spPr>
            <a:xfrm>
              <a:off x="1084922" y="6530078"/>
              <a:ext cx="9968100" cy="0"/>
            </a:xfrm>
            <a:prstGeom prst="straightConnector1">
              <a:avLst/>
            </a:prstGeom>
            <a:noFill/>
            <a:ln w="50800" cap="flat" cmpd="sng">
              <a:solidFill>
                <a:srgbClr val="F6EAD1"/>
              </a:solidFill>
              <a:prstDash val="solid"/>
              <a:miter lim="400000"/>
              <a:headEnd type="none" w="sm" len="sm"/>
              <a:tailEnd type="none" w="sm" len="sm"/>
            </a:ln>
          </p:spPr>
        </p:cxnSp>
        <p:sp>
          <p:nvSpPr>
            <p:cNvPr id="85" name="Google Shape;85;p17"/>
            <p:cNvSpPr/>
            <p:nvPr/>
          </p:nvSpPr>
          <p:spPr>
            <a:xfrm flipH="1">
              <a:off x="6095150" y="1509738"/>
              <a:ext cx="4978212" cy="5581602"/>
            </a:xfrm>
            <a:custGeom>
              <a:avLst/>
              <a:gdLst/>
              <a:ahLst/>
              <a:cxnLst/>
              <a:rect l="l" t="t" r="r" b="b"/>
              <a:pathLst>
                <a:path w="21006" h="21600" extrusionOk="0">
                  <a:moveTo>
                    <a:pt x="21006" y="0"/>
                  </a:moveTo>
                  <a:cubicBezTo>
                    <a:pt x="15647" y="54"/>
                    <a:pt x="10307" y="1935"/>
                    <a:pt x="6219" y="5650"/>
                  </a:cubicBezTo>
                  <a:cubicBezTo>
                    <a:pt x="1425" y="10006"/>
                    <a:pt x="-594" y="15924"/>
                    <a:pt x="150" y="21600"/>
                  </a:cubicBezTo>
                  <a:lnTo>
                    <a:pt x="21006" y="21600"/>
                  </a:lnTo>
                  <a:lnTo>
                    <a:pt x="21006" y="0"/>
                  </a:lnTo>
                  <a:close/>
                </a:path>
              </a:pathLst>
            </a:custGeom>
            <a:solidFill>
              <a:srgbClr val="0A395E"/>
            </a:solidFill>
            <a:ln>
              <a:noFill/>
            </a:ln>
          </p:spPr>
          <p:txBody>
            <a:bodyPr spcFirstLastPara="1" wrap="square" lIns="28550" tIns="28550" rIns="28550" bIns="2855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205CA0"/>
                </a:solidFill>
                <a:latin typeface="Arial"/>
                <a:ea typeface="Arial"/>
                <a:cs typeface="Arial"/>
                <a:sym typeface="Arial"/>
              </a:endParaRPr>
            </a:p>
          </p:txBody>
        </p:sp>
        <p:sp>
          <p:nvSpPr>
            <p:cNvPr id="86" name="Google Shape;86;p17"/>
            <p:cNvSpPr/>
            <p:nvPr/>
          </p:nvSpPr>
          <p:spPr>
            <a:xfrm>
              <a:off x="1089106" y="1528183"/>
              <a:ext cx="4986667" cy="5581602"/>
            </a:xfrm>
            <a:custGeom>
              <a:avLst/>
              <a:gdLst/>
              <a:ahLst/>
              <a:cxnLst/>
              <a:rect l="l" t="t" r="r" b="b"/>
              <a:pathLst>
                <a:path w="21006" h="21600" extrusionOk="0">
                  <a:moveTo>
                    <a:pt x="21006" y="0"/>
                  </a:moveTo>
                  <a:cubicBezTo>
                    <a:pt x="15647" y="54"/>
                    <a:pt x="10307" y="1935"/>
                    <a:pt x="6219" y="5650"/>
                  </a:cubicBezTo>
                  <a:cubicBezTo>
                    <a:pt x="1425" y="10006"/>
                    <a:pt x="-594" y="15924"/>
                    <a:pt x="150" y="21600"/>
                  </a:cubicBezTo>
                  <a:lnTo>
                    <a:pt x="21006" y="21600"/>
                  </a:lnTo>
                  <a:lnTo>
                    <a:pt x="21006" y="0"/>
                  </a:lnTo>
                  <a:close/>
                </a:path>
              </a:pathLst>
            </a:custGeom>
            <a:solidFill>
              <a:srgbClr val="046053"/>
            </a:solidFill>
            <a:ln>
              <a:noFill/>
            </a:ln>
          </p:spPr>
          <p:txBody>
            <a:bodyPr spcFirstLastPara="1" wrap="square" lIns="28550" tIns="28550" rIns="28550" bIns="2855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205CA0"/>
                </a:solidFill>
                <a:latin typeface="Arial"/>
                <a:ea typeface="Arial"/>
                <a:cs typeface="Arial"/>
                <a:sym typeface="Arial"/>
              </a:endParaRPr>
            </a:p>
          </p:txBody>
        </p:sp>
        <p:sp>
          <p:nvSpPr>
            <p:cNvPr id="87" name="Google Shape;87;p17"/>
            <p:cNvSpPr/>
            <p:nvPr/>
          </p:nvSpPr>
          <p:spPr>
            <a:xfrm>
              <a:off x="1083538" y="1531183"/>
              <a:ext cx="9970800" cy="9970800"/>
            </a:xfrm>
            <a:prstGeom prst="ellipse">
              <a:avLst/>
            </a:prstGeom>
            <a:noFill/>
            <a:ln w="50800" cap="flat" cmpd="sng">
              <a:solidFill>
                <a:srgbClr val="F6EAD1"/>
              </a:solidFill>
              <a:prstDash val="solid"/>
              <a:miter lim="400000"/>
              <a:headEnd type="none" w="sm" len="sm"/>
              <a:tailEnd type="none" w="sm" len="sm"/>
            </a:ln>
          </p:spPr>
          <p:txBody>
            <a:bodyPr spcFirstLastPara="1" wrap="square" lIns="28550" tIns="28550" rIns="28550" bIns="2855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205CA0"/>
                </a:solidFill>
                <a:latin typeface="Arial"/>
                <a:ea typeface="Arial"/>
                <a:cs typeface="Arial"/>
                <a:sym typeface="Arial"/>
              </a:endParaRPr>
            </a:p>
          </p:txBody>
        </p:sp>
        <p:cxnSp>
          <p:nvCxnSpPr>
            <p:cNvPr id="88" name="Google Shape;88;p17"/>
            <p:cNvCxnSpPr/>
            <p:nvPr/>
          </p:nvCxnSpPr>
          <p:spPr>
            <a:xfrm rot="10800000">
              <a:off x="6075335" y="1541400"/>
              <a:ext cx="0" cy="9925200"/>
            </a:xfrm>
            <a:prstGeom prst="straightConnector1">
              <a:avLst/>
            </a:prstGeom>
            <a:noFill/>
            <a:ln w="50800" cap="flat" cmpd="sng">
              <a:solidFill>
                <a:srgbClr val="F6EAD1"/>
              </a:solidFill>
              <a:prstDash val="solid"/>
              <a:miter lim="400000"/>
              <a:headEnd type="none" w="sm" len="sm"/>
              <a:tailEnd type="none" w="sm" len="sm"/>
            </a:ln>
          </p:spPr>
        </p:cxnSp>
        <p:cxnSp>
          <p:nvCxnSpPr>
            <p:cNvPr id="89" name="Google Shape;89;p17"/>
            <p:cNvCxnSpPr/>
            <p:nvPr/>
          </p:nvCxnSpPr>
          <p:spPr>
            <a:xfrm>
              <a:off x="1328860" y="4976471"/>
              <a:ext cx="9480300" cy="3080400"/>
            </a:xfrm>
            <a:prstGeom prst="straightConnector1">
              <a:avLst/>
            </a:prstGeom>
            <a:noFill/>
            <a:ln w="50800" cap="flat" cmpd="sng">
              <a:solidFill>
                <a:srgbClr val="F6EAD1"/>
              </a:solidFill>
              <a:prstDash val="solid"/>
              <a:miter lim="400000"/>
              <a:headEnd type="none" w="sm" len="sm"/>
              <a:tailEnd type="none" w="sm" len="sm"/>
            </a:ln>
          </p:spPr>
        </p:cxnSp>
        <p:cxnSp>
          <p:nvCxnSpPr>
            <p:cNvPr id="90" name="Google Shape;90;p17"/>
            <p:cNvCxnSpPr/>
            <p:nvPr/>
          </p:nvCxnSpPr>
          <p:spPr>
            <a:xfrm>
              <a:off x="2036793" y="3587072"/>
              <a:ext cx="8064300" cy="5859000"/>
            </a:xfrm>
            <a:prstGeom prst="straightConnector1">
              <a:avLst/>
            </a:prstGeom>
            <a:noFill/>
            <a:ln w="50800" cap="flat" cmpd="sng">
              <a:solidFill>
                <a:srgbClr val="F6EAD1"/>
              </a:solidFill>
              <a:prstDash val="solid"/>
              <a:miter lim="400000"/>
              <a:headEnd type="none" w="sm" len="sm"/>
              <a:tailEnd type="none" w="sm" len="sm"/>
            </a:ln>
          </p:spPr>
        </p:cxnSp>
        <p:cxnSp>
          <p:nvCxnSpPr>
            <p:cNvPr id="91" name="Google Shape;91;p17"/>
            <p:cNvCxnSpPr/>
            <p:nvPr/>
          </p:nvCxnSpPr>
          <p:spPr>
            <a:xfrm>
              <a:off x="3139427" y="2484438"/>
              <a:ext cx="5859000" cy="8064300"/>
            </a:xfrm>
            <a:prstGeom prst="straightConnector1">
              <a:avLst/>
            </a:prstGeom>
            <a:noFill/>
            <a:ln w="50800" cap="flat" cmpd="sng">
              <a:solidFill>
                <a:srgbClr val="F6EAD1"/>
              </a:solidFill>
              <a:prstDash val="solid"/>
              <a:miter lim="400000"/>
              <a:headEnd type="none" w="sm" len="sm"/>
              <a:tailEnd type="none" w="sm" len="sm"/>
            </a:ln>
          </p:spPr>
        </p:cxnSp>
        <p:cxnSp>
          <p:nvCxnSpPr>
            <p:cNvPr id="92" name="Google Shape;92;p17"/>
            <p:cNvCxnSpPr/>
            <p:nvPr/>
          </p:nvCxnSpPr>
          <p:spPr>
            <a:xfrm>
              <a:off x="4528826" y="1776504"/>
              <a:ext cx="3080400" cy="9480300"/>
            </a:xfrm>
            <a:prstGeom prst="straightConnector1">
              <a:avLst/>
            </a:prstGeom>
            <a:noFill/>
            <a:ln w="50800" cap="flat" cmpd="sng">
              <a:solidFill>
                <a:srgbClr val="F6EAD1"/>
              </a:solidFill>
              <a:prstDash val="solid"/>
              <a:miter lim="400000"/>
              <a:headEnd type="none" w="sm" len="sm"/>
              <a:tailEnd type="none" w="sm" len="sm"/>
            </a:ln>
          </p:spPr>
        </p:cxnSp>
        <p:cxnSp>
          <p:nvCxnSpPr>
            <p:cNvPr id="93" name="Google Shape;93;p17"/>
            <p:cNvCxnSpPr/>
            <p:nvPr/>
          </p:nvCxnSpPr>
          <p:spPr>
            <a:xfrm flipH="1">
              <a:off x="4528748" y="1776504"/>
              <a:ext cx="3080400" cy="9480300"/>
            </a:xfrm>
            <a:prstGeom prst="straightConnector1">
              <a:avLst/>
            </a:prstGeom>
            <a:noFill/>
            <a:ln w="50800" cap="flat" cmpd="sng">
              <a:solidFill>
                <a:srgbClr val="F6EAD1"/>
              </a:solidFill>
              <a:prstDash val="solid"/>
              <a:miter lim="400000"/>
              <a:headEnd type="none" w="sm" len="sm"/>
              <a:tailEnd type="none" w="sm" len="sm"/>
            </a:ln>
          </p:spPr>
        </p:cxnSp>
        <p:cxnSp>
          <p:nvCxnSpPr>
            <p:cNvPr id="94" name="Google Shape;94;p17"/>
            <p:cNvCxnSpPr/>
            <p:nvPr/>
          </p:nvCxnSpPr>
          <p:spPr>
            <a:xfrm flipH="1">
              <a:off x="3139547" y="2484438"/>
              <a:ext cx="5859000" cy="8064300"/>
            </a:xfrm>
            <a:prstGeom prst="straightConnector1">
              <a:avLst/>
            </a:prstGeom>
            <a:noFill/>
            <a:ln w="50800" cap="flat" cmpd="sng">
              <a:solidFill>
                <a:srgbClr val="F6EAD1"/>
              </a:solidFill>
              <a:prstDash val="solid"/>
              <a:miter lim="400000"/>
              <a:headEnd type="none" w="sm" len="sm"/>
              <a:tailEnd type="none" w="sm" len="sm"/>
            </a:ln>
          </p:spPr>
        </p:cxnSp>
        <p:cxnSp>
          <p:nvCxnSpPr>
            <p:cNvPr id="95" name="Google Shape;95;p17"/>
            <p:cNvCxnSpPr/>
            <p:nvPr/>
          </p:nvCxnSpPr>
          <p:spPr>
            <a:xfrm flipH="1">
              <a:off x="2036879" y="3587072"/>
              <a:ext cx="8064300" cy="5859000"/>
            </a:xfrm>
            <a:prstGeom prst="straightConnector1">
              <a:avLst/>
            </a:prstGeom>
            <a:noFill/>
            <a:ln w="50800" cap="flat" cmpd="sng">
              <a:solidFill>
                <a:srgbClr val="F6EAD1"/>
              </a:solidFill>
              <a:prstDash val="solid"/>
              <a:miter lim="400000"/>
              <a:headEnd type="none" w="sm" len="sm"/>
              <a:tailEnd type="none" w="sm" len="sm"/>
            </a:ln>
          </p:spPr>
        </p:cxnSp>
        <p:cxnSp>
          <p:nvCxnSpPr>
            <p:cNvPr id="96" name="Google Shape;96;p17"/>
            <p:cNvCxnSpPr/>
            <p:nvPr/>
          </p:nvCxnSpPr>
          <p:spPr>
            <a:xfrm flipH="1">
              <a:off x="1328814" y="4976471"/>
              <a:ext cx="9480300" cy="3080400"/>
            </a:xfrm>
            <a:prstGeom prst="straightConnector1">
              <a:avLst/>
            </a:prstGeom>
            <a:noFill/>
            <a:ln w="50800" cap="flat" cmpd="sng">
              <a:solidFill>
                <a:srgbClr val="F6EAD1"/>
              </a:solidFill>
              <a:prstDash val="solid"/>
              <a:miter lim="400000"/>
              <a:headEnd type="none" w="sm" len="sm"/>
              <a:tailEnd type="none" w="sm" len="sm"/>
            </a:ln>
          </p:spPr>
        </p:cxnSp>
        <p:pic>
          <p:nvPicPr>
            <p:cNvPr id="97" name="Google Shape;97;p17"/>
            <p:cNvPicPr preferRelativeResize="0"/>
            <p:nvPr/>
          </p:nvPicPr>
          <p:blipFill rotWithShape="1">
            <a:blip r:embed="rId3">
              <a:alphaModFix/>
            </a:blip>
            <a:srcRect l="11812" r="14905" b="20204"/>
            <a:stretch/>
          </p:blipFill>
          <p:spPr>
            <a:xfrm>
              <a:off x="2132139" y="5909830"/>
              <a:ext cx="10056689" cy="1180103"/>
            </a:xfrm>
            <a:prstGeom prst="rect">
              <a:avLst/>
            </a:prstGeom>
            <a:noFill/>
            <a:ln>
              <a:noFill/>
            </a:ln>
          </p:spPr>
        </p:pic>
        <p:pic>
          <p:nvPicPr>
            <p:cNvPr id="98" name="Google Shape;98;p17"/>
            <p:cNvPicPr preferRelativeResize="0"/>
            <p:nvPr/>
          </p:nvPicPr>
          <p:blipFill rotWithShape="1">
            <a:blip r:embed="rId4">
              <a:alphaModFix/>
            </a:blip>
            <a:srcRect/>
            <a:stretch/>
          </p:blipFill>
          <p:spPr>
            <a:xfrm>
              <a:off x="1261835" y="1662125"/>
              <a:ext cx="10109290" cy="5417362"/>
            </a:xfrm>
            <a:prstGeom prst="rect">
              <a:avLst/>
            </a:prstGeom>
            <a:noFill/>
            <a:ln>
              <a:noFill/>
            </a:ln>
          </p:spPr>
        </p:pic>
        <p:pic>
          <p:nvPicPr>
            <p:cNvPr id="99" name="Google Shape;99;p17"/>
            <p:cNvPicPr preferRelativeResize="0"/>
            <p:nvPr/>
          </p:nvPicPr>
          <p:blipFill rotWithShape="1">
            <a:blip r:embed="rId3">
              <a:alphaModFix/>
            </a:blip>
            <a:srcRect l="14571" r="25016" b="19008"/>
            <a:stretch/>
          </p:blipFill>
          <p:spPr>
            <a:xfrm>
              <a:off x="-18769" y="5926187"/>
              <a:ext cx="7352605" cy="1141176"/>
            </a:xfrm>
            <a:prstGeom prst="rect">
              <a:avLst/>
            </a:prstGeom>
            <a:noFill/>
            <a:ln>
              <a:noFill/>
            </a:ln>
          </p:spPr>
        </p:pic>
        <p:pic>
          <p:nvPicPr>
            <p:cNvPr id="100" name="Google Shape;100;p17" descr="SF_Olympic_CC_03.jpg"/>
            <p:cNvPicPr preferRelativeResize="0"/>
            <p:nvPr/>
          </p:nvPicPr>
          <p:blipFill rotWithShape="1">
            <a:blip r:embed="rId5">
              <a:alphaModFix/>
            </a:blip>
            <a:srcRect l="18274" t="7123" r="25062"/>
            <a:stretch/>
          </p:blipFill>
          <p:spPr>
            <a:xfrm>
              <a:off x="4403968" y="4394324"/>
              <a:ext cx="3411158" cy="3145014"/>
            </a:xfrm>
            <a:custGeom>
              <a:avLst/>
              <a:gdLst/>
              <a:ahLst/>
              <a:cxnLst/>
              <a:rect l="l" t="t" r="r" b="b"/>
              <a:pathLst>
                <a:path w="19679" h="21600" extrusionOk="0">
                  <a:moveTo>
                    <a:pt x="4774" y="0"/>
                  </a:moveTo>
                  <a:cubicBezTo>
                    <a:pt x="4100" y="483"/>
                    <a:pt x="3463" y="1068"/>
                    <a:pt x="2881" y="1760"/>
                  </a:cubicBezTo>
                  <a:cubicBezTo>
                    <a:pt x="-961" y="6335"/>
                    <a:pt x="-961" y="13752"/>
                    <a:pt x="2881" y="18326"/>
                  </a:cubicBezTo>
                  <a:cubicBezTo>
                    <a:pt x="4397" y="20130"/>
                    <a:pt x="6284" y="21219"/>
                    <a:pt x="8249" y="21600"/>
                  </a:cubicBezTo>
                  <a:lnTo>
                    <a:pt x="11429" y="21600"/>
                  </a:lnTo>
                  <a:cubicBezTo>
                    <a:pt x="13394" y="21219"/>
                    <a:pt x="15281" y="20130"/>
                    <a:pt x="16797" y="18326"/>
                  </a:cubicBezTo>
                  <a:cubicBezTo>
                    <a:pt x="20639" y="13752"/>
                    <a:pt x="20639" y="6335"/>
                    <a:pt x="16797" y="1760"/>
                  </a:cubicBezTo>
                  <a:cubicBezTo>
                    <a:pt x="16215" y="1068"/>
                    <a:pt x="15578" y="483"/>
                    <a:pt x="14904" y="0"/>
                  </a:cubicBezTo>
                  <a:lnTo>
                    <a:pt x="4774" y="0"/>
                  </a:lnTo>
                  <a:close/>
                </a:path>
              </a:pathLst>
            </a:custGeom>
            <a:noFill/>
            <a:ln>
              <a:noFill/>
            </a:ln>
          </p:spPr>
        </p:pic>
        <p:pic>
          <p:nvPicPr>
            <p:cNvPr id="101" name="Google Shape;101;p17" descr="pasted-image.pdf"/>
            <p:cNvPicPr preferRelativeResize="0"/>
            <p:nvPr/>
          </p:nvPicPr>
          <p:blipFill rotWithShape="1">
            <a:blip r:embed="rId6">
              <a:alphaModFix amt="68040"/>
            </a:blip>
            <a:srcRect l="36883" r="37761"/>
            <a:stretch/>
          </p:blipFill>
          <p:spPr>
            <a:xfrm>
              <a:off x="4448487" y="5471285"/>
              <a:ext cx="3309919" cy="1565244"/>
            </a:xfrm>
            <a:custGeom>
              <a:avLst/>
              <a:gdLst/>
              <a:ahLst/>
              <a:cxnLst/>
              <a:rect l="l" t="t" r="r" b="b"/>
              <a:pathLst>
                <a:path w="20492" h="21600" extrusionOk="0">
                  <a:moveTo>
                    <a:pt x="536" y="0"/>
                  </a:moveTo>
                  <a:cubicBezTo>
                    <a:pt x="-554" y="7219"/>
                    <a:pt x="18" y="15406"/>
                    <a:pt x="2255" y="21600"/>
                  </a:cubicBezTo>
                  <a:lnTo>
                    <a:pt x="18237" y="21600"/>
                  </a:lnTo>
                  <a:cubicBezTo>
                    <a:pt x="20474" y="15406"/>
                    <a:pt x="21046" y="7218"/>
                    <a:pt x="19956" y="0"/>
                  </a:cubicBezTo>
                  <a:lnTo>
                    <a:pt x="536" y="0"/>
                  </a:lnTo>
                  <a:close/>
                </a:path>
              </a:pathLst>
            </a:custGeom>
            <a:noFill/>
            <a:ln>
              <a:noFill/>
            </a:ln>
          </p:spPr>
        </p:pic>
        <p:pic>
          <p:nvPicPr>
            <p:cNvPr id="102" name="Google Shape;102;p17" descr="p1.png"/>
            <p:cNvPicPr preferRelativeResize="0"/>
            <p:nvPr/>
          </p:nvPicPr>
          <p:blipFill rotWithShape="1">
            <a:blip r:embed="rId7">
              <a:alphaModFix/>
            </a:blip>
            <a:srcRect/>
            <a:stretch/>
          </p:blipFill>
          <p:spPr>
            <a:xfrm rot="-2871762">
              <a:off x="4319874" y="4145997"/>
              <a:ext cx="3549076" cy="3549076"/>
            </a:xfrm>
            <a:prstGeom prst="rect">
              <a:avLst/>
            </a:prstGeom>
            <a:noFill/>
            <a:ln>
              <a:noFill/>
            </a:ln>
          </p:spPr>
        </p:pic>
        <p:pic>
          <p:nvPicPr>
            <p:cNvPr id="103" name="Google Shape;103;p17" descr="p1.png"/>
            <p:cNvPicPr preferRelativeResize="0"/>
            <p:nvPr/>
          </p:nvPicPr>
          <p:blipFill rotWithShape="1">
            <a:blip r:embed="rId8">
              <a:alphaModFix/>
            </a:blip>
            <a:srcRect l="12372" b="51672"/>
            <a:stretch/>
          </p:blipFill>
          <p:spPr>
            <a:xfrm>
              <a:off x="5250008" y="3582064"/>
              <a:ext cx="1743859" cy="3441035"/>
            </a:xfrm>
            <a:prstGeom prst="rect">
              <a:avLst/>
            </a:prstGeom>
            <a:noFill/>
            <a:ln>
              <a:noFill/>
            </a:ln>
          </p:spPr>
        </p:pic>
        <p:grpSp>
          <p:nvGrpSpPr>
            <p:cNvPr id="104" name="Google Shape;104;p17"/>
            <p:cNvGrpSpPr/>
            <p:nvPr/>
          </p:nvGrpSpPr>
          <p:grpSpPr>
            <a:xfrm>
              <a:off x="9813945" y="4239126"/>
              <a:ext cx="358596" cy="463065"/>
              <a:chOff x="0" y="0"/>
              <a:chExt cx="717336" cy="926316"/>
            </a:xfrm>
          </p:grpSpPr>
          <p:sp>
            <p:nvSpPr>
              <p:cNvPr id="105" name="Google Shape;105;p17"/>
              <p:cNvSpPr/>
              <p:nvPr/>
            </p:nvSpPr>
            <p:spPr>
              <a:xfrm>
                <a:off x="0" y="0"/>
                <a:ext cx="717336" cy="926316"/>
              </a:xfrm>
              <a:custGeom>
                <a:avLst/>
                <a:gdLst/>
                <a:ahLst/>
                <a:cxnLst/>
                <a:rect l="l" t="t" r="r" b="b"/>
                <a:pathLst>
                  <a:path w="21600" h="21600" extrusionOk="0">
                    <a:moveTo>
                      <a:pt x="1461" y="0"/>
                    </a:moveTo>
                    <a:cubicBezTo>
                      <a:pt x="1078" y="0"/>
                      <a:pt x="711" y="130"/>
                      <a:pt x="443" y="335"/>
                    </a:cubicBezTo>
                    <a:cubicBezTo>
                      <a:pt x="173" y="542"/>
                      <a:pt x="0" y="819"/>
                      <a:pt x="0" y="1115"/>
                    </a:cubicBezTo>
                    <a:lnTo>
                      <a:pt x="0" y="20501"/>
                    </a:lnTo>
                    <a:cubicBezTo>
                      <a:pt x="0" y="20798"/>
                      <a:pt x="174" y="21072"/>
                      <a:pt x="443" y="21273"/>
                    </a:cubicBezTo>
                    <a:cubicBezTo>
                      <a:pt x="713" y="21474"/>
                      <a:pt x="1078" y="21600"/>
                      <a:pt x="1461" y="21600"/>
                    </a:cubicBezTo>
                    <a:lnTo>
                      <a:pt x="20139" y="21600"/>
                    </a:lnTo>
                    <a:cubicBezTo>
                      <a:pt x="20557" y="21600"/>
                      <a:pt x="20922" y="21487"/>
                      <a:pt x="21183" y="21293"/>
                    </a:cubicBezTo>
                    <a:cubicBezTo>
                      <a:pt x="21444" y="21099"/>
                      <a:pt x="21600" y="20825"/>
                      <a:pt x="21600" y="20501"/>
                    </a:cubicBezTo>
                    <a:lnTo>
                      <a:pt x="21600" y="4097"/>
                    </a:lnTo>
                    <a:cubicBezTo>
                      <a:pt x="21600" y="3962"/>
                      <a:pt x="21557" y="3815"/>
                      <a:pt x="21483" y="3679"/>
                    </a:cubicBezTo>
                    <a:cubicBezTo>
                      <a:pt x="21409" y="3542"/>
                      <a:pt x="21305" y="3416"/>
                      <a:pt x="21183" y="3321"/>
                    </a:cubicBezTo>
                    <a:lnTo>
                      <a:pt x="17217" y="307"/>
                    </a:lnTo>
                    <a:cubicBezTo>
                      <a:pt x="17130" y="226"/>
                      <a:pt x="17022" y="149"/>
                      <a:pt x="16878" y="93"/>
                    </a:cubicBezTo>
                    <a:cubicBezTo>
                      <a:pt x="16735" y="36"/>
                      <a:pt x="16557" y="0"/>
                      <a:pt x="16330" y="0"/>
                    </a:cubicBezTo>
                    <a:lnTo>
                      <a:pt x="1461" y="0"/>
                    </a:lnTo>
                    <a:close/>
                    <a:moveTo>
                      <a:pt x="1461" y="792"/>
                    </a:moveTo>
                    <a:lnTo>
                      <a:pt x="15193" y="792"/>
                    </a:lnTo>
                    <a:lnTo>
                      <a:pt x="15193" y="4477"/>
                    </a:lnTo>
                    <a:cubicBezTo>
                      <a:pt x="15193" y="4584"/>
                      <a:pt x="15243" y="4677"/>
                      <a:pt x="15331" y="4743"/>
                    </a:cubicBezTo>
                    <a:cubicBezTo>
                      <a:pt x="15420" y="4809"/>
                      <a:pt x="15548" y="4848"/>
                      <a:pt x="15704" y="4848"/>
                    </a:cubicBezTo>
                    <a:lnTo>
                      <a:pt x="20557" y="4848"/>
                    </a:lnTo>
                    <a:lnTo>
                      <a:pt x="20557" y="20501"/>
                    </a:lnTo>
                    <a:cubicBezTo>
                      <a:pt x="20556" y="20582"/>
                      <a:pt x="20503" y="20664"/>
                      <a:pt x="20426" y="20723"/>
                    </a:cubicBezTo>
                    <a:cubicBezTo>
                      <a:pt x="20349" y="20783"/>
                      <a:pt x="20244" y="20824"/>
                      <a:pt x="20139" y="20824"/>
                    </a:cubicBezTo>
                    <a:lnTo>
                      <a:pt x="1461" y="20824"/>
                    </a:lnTo>
                    <a:cubicBezTo>
                      <a:pt x="1356" y="20824"/>
                      <a:pt x="1251" y="20783"/>
                      <a:pt x="1174" y="20723"/>
                    </a:cubicBezTo>
                    <a:cubicBezTo>
                      <a:pt x="1097" y="20664"/>
                      <a:pt x="1043" y="20582"/>
                      <a:pt x="1043" y="20501"/>
                    </a:cubicBezTo>
                    <a:lnTo>
                      <a:pt x="1043" y="1115"/>
                    </a:lnTo>
                    <a:cubicBezTo>
                      <a:pt x="1043" y="1034"/>
                      <a:pt x="1097" y="952"/>
                      <a:pt x="1174" y="893"/>
                    </a:cubicBezTo>
                    <a:cubicBezTo>
                      <a:pt x="1251" y="833"/>
                      <a:pt x="1356" y="792"/>
                      <a:pt x="1461" y="792"/>
                    </a:cubicBezTo>
                    <a:close/>
                  </a:path>
                </a:pathLst>
              </a:custGeom>
              <a:solidFill>
                <a:srgbClr val="FFFFF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1C1C1C"/>
                  </a:buClr>
                  <a:buSzPts val="2700"/>
                  <a:buFont typeface="Arial"/>
                  <a:buNone/>
                </a:pPr>
                <a:endParaRPr sz="2700" b="0" i="0" u="none" strike="noStrike" cap="none">
                  <a:solidFill>
                    <a:srgbClr val="1C1C1C"/>
                  </a:solidFill>
                  <a:latin typeface="Arial"/>
                  <a:ea typeface="Arial"/>
                  <a:cs typeface="Arial"/>
                  <a:sym typeface="Arial"/>
                </a:endParaRPr>
              </a:p>
            </p:txBody>
          </p:sp>
          <p:sp>
            <p:nvSpPr>
              <p:cNvPr id="106" name="Google Shape;106;p17"/>
              <p:cNvSpPr/>
              <p:nvPr/>
            </p:nvSpPr>
            <p:spPr>
              <a:xfrm>
                <a:off x="163225" y="272736"/>
                <a:ext cx="258876" cy="49194"/>
              </a:xfrm>
              <a:custGeom>
                <a:avLst/>
                <a:gdLst/>
                <a:ahLst/>
                <a:cxnLst/>
                <a:rect l="l" t="t" r="r" b="b"/>
                <a:pathLst>
                  <a:path w="21600" h="21600" extrusionOk="0">
                    <a:moveTo>
                      <a:pt x="1417" y="0"/>
                    </a:moveTo>
                    <a:cubicBezTo>
                      <a:pt x="550" y="0"/>
                      <a:pt x="0" y="4306"/>
                      <a:pt x="0" y="10800"/>
                    </a:cubicBezTo>
                    <a:cubicBezTo>
                      <a:pt x="0" y="17294"/>
                      <a:pt x="550" y="21600"/>
                      <a:pt x="1417" y="21600"/>
                    </a:cubicBezTo>
                    <a:lnTo>
                      <a:pt x="20125" y="21600"/>
                    </a:lnTo>
                    <a:cubicBezTo>
                      <a:pt x="20993" y="21600"/>
                      <a:pt x="21600" y="17294"/>
                      <a:pt x="21600" y="10800"/>
                    </a:cubicBezTo>
                    <a:cubicBezTo>
                      <a:pt x="21600" y="4306"/>
                      <a:pt x="20992" y="0"/>
                      <a:pt x="20125" y="0"/>
                    </a:cubicBezTo>
                    <a:lnTo>
                      <a:pt x="1417" y="0"/>
                    </a:lnTo>
                    <a:close/>
                  </a:path>
                </a:pathLst>
              </a:custGeom>
              <a:solidFill>
                <a:srgbClr val="FFFFF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1C1C1C"/>
                  </a:buClr>
                  <a:buSzPts val="2700"/>
                  <a:buFont typeface="Arial"/>
                  <a:buNone/>
                </a:pPr>
                <a:endParaRPr sz="2700" b="0" i="0" u="none" strike="noStrike" cap="none">
                  <a:solidFill>
                    <a:srgbClr val="1C1C1C"/>
                  </a:solidFill>
                  <a:latin typeface="Arial"/>
                  <a:ea typeface="Arial"/>
                  <a:cs typeface="Arial"/>
                  <a:sym typeface="Arial"/>
                </a:endParaRPr>
              </a:p>
            </p:txBody>
          </p:sp>
          <p:sp>
            <p:nvSpPr>
              <p:cNvPr id="107" name="Google Shape;107;p17"/>
              <p:cNvSpPr/>
              <p:nvPr/>
            </p:nvSpPr>
            <p:spPr>
              <a:xfrm>
                <a:off x="163225" y="415168"/>
                <a:ext cx="396090" cy="49572"/>
              </a:xfrm>
              <a:custGeom>
                <a:avLst/>
                <a:gdLst/>
                <a:ahLst/>
                <a:cxnLst/>
                <a:rect l="l" t="t" r="r" b="b"/>
                <a:pathLst>
                  <a:path w="21600" h="21600" extrusionOk="0">
                    <a:moveTo>
                      <a:pt x="926" y="0"/>
                    </a:moveTo>
                    <a:cubicBezTo>
                      <a:pt x="356" y="0"/>
                      <a:pt x="0" y="4493"/>
                      <a:pt x="0" y="10422"/>
                    </a:cubicBezTo>
                    <a:cubicBezTo>
                      <a:pt x="0" y="17092"/>
                      <a:pt x="356" y="21600"/>
                      <a:pt x="926" y="21600"/>
                    </a:cubicBezTo>
                    <a:lnTo>
                      <a:pt x="20636" y="21600"/>
                    </a:lnTo>
                    <a:cubicBezTo>
                      <a:pt x="21207" y="21600"/>
                      <a:pt x="21600" y="17093"/>
                      <a:pt x="21600" y="10422"/>
                    </a:cubicBezTo>
                    <a:cubicBezTo>
                      <a:pt x="21600" y="4492"/>
                      <a:pt x="21206" y="0"/>
                      <a:pt x="20636" y="0"/>
                    </a:cubicBezTo>
                    <a:lnTo>
                      <a:pt x="926" y="0"/>
                    </a:lnTo>
                    <a:close/>
                  </a:path>
                </a:pathLst>
              </a:custGeom>
              <a:solidFill>
                <a:srgbClr val="FFFFF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1C1C1C"/>
                  </a:buClr>
                  <a:buSzPts val="2700"/>
                  <a:buFont typeface="Arial"/>
                  <a:buNone/>
                </a:pPr>
                <a:endParaRPr sz="2700" b="0" i="0" u="none" strike="noStrike" cap="none">
                  <a:solidFill>
                    <a:srgbClr val="1C1C1C"/>
                  </a:solidFill>
                  <a:latin typeface="Arial"/>
                  <a:ea typeface="Arial"/>
                  <a:cs typeface="Arial"/>
                  <a:sym typeface="Arial"/>
                </a:endParaRPr>
              </a:p>
            </p:txBody>
          </p:sp>
          <p:sp>
            <p:nvSpPr>
              <p:cNvPr id="108" name="Google Shape;108;p17"/>
              <p:cNvSpPr/>
              <p:nvPr/>
            </p:nvSpPr>
            <p:spPr>
              <a:xfrm>
                <a:off x="163225" y="563146"/>
                <a:ext cx="396090" cy="49572"/>
              </a:xfrm>
              <a:custGeom>
                <a:avLst/>
                <a:gdLst/>
                <a:ahLst/>
                <a:cxnLst/>
                <a:rect l="l" t="t" r="r" b="b"/>
                <a:pathLst>
                  <a:path w="21600" h="21600" extrusionOk="0">
                    <a:moveTo>
                      <a:pt x="926" y="0"/>
                    </a:moveTo>
                    <a:cubicBezTo>
                      <a:pt x="356" y="0"/>
                      <a:pt x="0" y="4427"/>
                      <a:pt x="0" y="10876"/>
                    </a:cubicBezTo>
                    <a:cubicBezTo>
                      <a:pt x="0" y="17324"/>
                      <a:pt x="356" y="21600"/>
                      <a:pt x="926" y="21600"/>
                    </a:cubicBezTo>
                    <a:lnTo>
                      <a:pt x="20636" y="21600"/>
                    </a:lnTo>
                    <a:cubicBezTo>
                      <a:pt x="21207" y="21600"/>
                      <a:pt x="21600" y="17324"/>
                      <a:pt x="21600" y="10876"/>
                    </a:cubicBezTo>
                    <a:cubicBezTo>
                      <a:pt x="21600" y="4427"/>
                      <a:pt x="21206" y="0"/>
                      <a:pt x="20636" y="0"/>
                    </a:cubicBezTo>
                    <a:lnTo>
                      <a:pt x="926" y="0"/>
                    </a:lnTo>
                    <a:close/>
                  </a:path>
                </a:pathLst>
              </a:custGeom>
              <a:solidFill>
                <a:srgbClr val="FFFFF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1C1C1C"/>
                  </a:buClr>
                  <a:buSzPts val="2700"/>
                  <a:buFont typeface="Arial"/>
                  <a:buNone/>
                </a:pPr>
                <a:endParaRPr sz="2700" b="0" i="0" u="none" strike="noStrike" cap="none">
                  <a:solidFill>
                    <a:srgbClr val="1C1C1C"/>
                  </a:solidFill>
                  <a:latin typeface="Arial"/>
                  <a:ea typeface="Arial"/>
                  <a:cs typeface="Arial"/>
                  <a:sym typeface="Arial"/>
                </a:endParaRPr>
              </a:p>
            </p:txBody>
          </p:sp>
          <p:sp>
            <p:nvSpPr>
              <p:cNvPr id="109" name="Google Shape;109;p17"/>
              <p:cNvSpPr/>
              <p:nvPr/>
            </p:nvSpPr>
            <p:spPr>
              <a:xfrm>
                <a:off x="163225" y="705925"/>
                <a:ext cx="396090" cy="49194"/>
              </a:xfrm>
              <a:custGeom>
                <a:avLst/>
                <a:gdLst/>
                <a:ahLst/>
                <a:cxnLst/>
                <a:rect l="l" t="t" r="r" b="b"/>
                <a:pathLst>
                  <a:path w="21600" h="21600" extrusionOk="0">
                    <a:moveTo>
                      <a:pt x="926" y="0"/>
                    </a:moveTo>
                    <a:cubicBezTo>
                      <a:pt x="356" y="0"/>
                      <a:pt x="0" y="4524"/>
                      <a:pt x="0" y="10496"/>
                    </a:cubicBezTo>
                    <a:cubicBezTo>
                      <a:pt x="0" y="17213"/>
                      <a:pt x="356" y="21600"/>
                      <a:pt x="926" y="21600"/>
                    </a:cubicBezTo>
                    <a:lnTo>
                      <a:pt x="20636" y="21600"/>
                    </a:lnTo>
                    <a:cubicBezTo>
                      <a:pt x="21207" y="21600"/>
                      <a:pt x="21600" y="17213"/>
                      <a:pt x="21600" y="10496"/>
                    </a:cubicBezTo>
                    <a:cubicBezTo>
                      <a:pt x="21600" y="4524"/>
                      <a:pt x="21206" y="0"/>
                      <a:pt x="20636" y="0"/>
                    </a:cubicBezTo>
                    <a:lnTo>
                      <a:pt x="926" y="0"/>
                    </a:lnTo>
                    <a:close/>
                  </a:path>
                </a:pathLst>
              </a:custGeom>
              <a:solidFill>
                <a:srgbClr val="FFFFF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1C1C1C"/>
                  </a:buClr>
                  <a:buSzPts val="2700"/>
                  <a:buFont typeface="Arial"/>
                  <a:buNone/>
                </a:pPr>
                <a:endParaRPr sz="2700" b="0" i="0" u="none" strike="noStrike" cap="none">
                  <a:solidFill>
                    <a:srgbClr val="1C1C1C"/>
                  </a:solidFill>
                  <a:latin typeface="Arial"/>
                  <a:ea typeface="Arial"/>
                  <a:cs typeface="Arial"/>
                  <a:sym typeface="Arial"/>
                </a:endParaRPr>
              </a:p>
            </p:txBody>
          </p:sp>
        </p:grpSp>
        <p:grpSp>
          <p:nvGrpSpPr>
            <p:cNvPr id="110" name="Google Shape;110;p17"/>
            <p:cNvGrpSpPr/>
            <p:nvPr/>
          </p:nvGrpSpPr>
          <p:grpSpPr>
            <a:xfrm>
              <a:off x="8934037" y="3172192"/>
              <a:ext cx="552442" cy="503791"/>
              <a:chOff x="0" y="0"/>
              <a:chExt cx="1105106" cy="1007784"/>
            </a:xfrm>
          </p:grpSpPr>
          <p:sp>
            <p:nvSpPr>
              <p:cNvPr id="111" name="Google Shape;111;p17"/>
              <p:cNvSpPr/>
              <p:nvPr/>
            </p:nvSpPr>
            <p:spPr>
              <a:xfrm>
                <a:off x="0" y="0"/>
                <a:ext cx="914544" cy="768042"/>
              </a:xfrm>
              <a:custGeom>
                <a:avLst/>
                <a:gdLst/>
                <a:ahLst/>
                <a:cxnLst/>
                <a:rect l="l" t="t" r="r" b="b"/>
                <a:pathLst>
                  <a:path w="21600" h="21600" extrusionOk="0">
                    <a:moveTo>
                      <a:pt x="447" y="0"/>
                    </a:moveTo>
                    <a:cubicBezTo>
                      <a:pt x="184" y="0"/>
                      <a:pt x="0" y="219"/>
                      <a:pt x="0" y="532"/>
                    </a:cubicBezTo>
                    <a:lnTo>
                      <a:pt x="0" y="15922"/>
                    </a:lnTo>
                    <a:cubicBezTo>
                      <a:pt x="0" y="16235"/>
                      <a:pt x="184" y="16454"/>
                      <a:pt x="447" y="16454"/>
                    </a:cubicBezTo>
                    <a:lnTo>
                      <a:pt x="3477" y="16454"/>
                    </a:lnTo>
                    <a:lnTo>
                      <a:pt x="3477" y="21078"/>
                    </a:lnTo>
                    <a:cubicBezTo>
                      <a:pt x="3477" y="21286"/>
                      <a:pt x="3546" y="21447"/>
                      <a:pt x="3720" y="21552"/>
                    </a:cubicBezTo>
                    <a:cubicBezTo>
                      <a:pt x="3750" y="21586"/>
                      <a:pt x="3841" y="21600"/>
                      <a:pt x="3899" y="21600"/>
                    </a:cubicBezTo>
                    <a:cubicBezTo>
                      <a:pt x="4016" y="21600"/>
                      <a:pt x="4162" y="21549"/>
                      <a:pt x="4192" y="21445"/>
                    </a:cubicBezTo>
                    <a:lnTo>
                      <a:pt x="8400" y="16454"/>
                    </a:lnTo>
                    <a:lnTo>
                      <a:pt x="9496" y="16454"/>
                    </a:lnTo>
                    <a:cubicBezTo>
                      <a:pt x="9758" y="16454"/>
                      <a:pt x="9943" y="16235"/>
                      <a:pt x="9943" y="15922"/>
                    </a:cubicBezTo>
                    <a:cubicBezTo>
                      <a:pt x="9943" y="15609"/>
                      <a:pt x="9759" y="15390"/>
                      <a:pt x="9496" y="15390"/>
                    </a:cubicBezTo>
                    <a:lnTo>
                      <a:pt x="8221" y="15390"/>
                    </a:lnTo>
                    <a:cubicBezTo>
                      <a:pt x="8104" y="15390"/>
                      <a:pt x="8024" y="15479"/>
                      <a:pt x="7937" y="15583"/>
                    </a:cubicBezTo>
                    <a:lnTo>
                      <a:pt x="4346" y="19849"/>
                    </a:lnTo>
                    <a:lnTo>
                      <a:pt x="4346" y="15922"/>
                    </a:lnTo>
                    <a:cubicBezTo>
                      <a:pt x="4346" y="15609"/>
                      <a:pt x="4162" y="15390"/>
                      <a:pt x="3899" y="15390"/>
                    </a:cubicBezTo>
                    <a:lnTo>
                      <a:pt x="869" y="15390"/>
                    </a:lnTo>
                    <a:lnTo>
                      <a:pt x="869" y="1064"/>
                    </a:lnTo>
                    <a:lnTo>
                      <a:pt x="20747" y="1064"/>
                    </a:lnTo>
                    <a:lnTo>
                      <a:pt x="20747" y="8967"/>
                    </a:lnTo>
                    <a:cubicBezTo>
                      <a:pt x="20747" y="9280"/>
                      <a:pt x="20931" y="9499"/>
                      <a:pt x="21194" y="9499"/>
                    </a:cubicBezTo>
                    <a:cubicBezTo>
                      <a:pt x="21456" y="9499"/>
                      <a:pt x="21600" y="9280"/>
                      <a:pt x="21600" y="8967"/>
                    </a:cubicBezTo>
                    <a:lnTo>
                      <a:pt x="21600" y="532"/>
                    </a:lnTo>
                    <a:cubicBezTo>
                      <a:pt x="21600" y="219"/>
                      <a:pt x="21456" y="0"/>
                      <a:pt x="21194" y="0"/>
                    </a:cubicBezTo>
                    <a:lnTo>
                      <a:pt x="447" y="0"/>
                    </a:lnTo>
                    <a:close/>
                  </a:path>
                </a:pathLst>
              </a:custGeom>
              <a:solidFill>
                <a:srgbClr val="FFFFF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1C1C1C"/>
                  </a:buClr>
                  <a:buSzPts val="2700"/>
                  <a:buFont typeface="Arial"/>
                  <a:buNone/>
                </a:pPr>
                <a:endParaRPr sz="2700" b="0" i="0" u="none" strike="noStrike" cap="none">
                  <a:solidFill>
                    <a:srgbClr val="1C1C1C"/>
                  </a:solidFill>
                  <a:latin typeface="Arial"/>
                  <a:ea typeface="Arial"/>
                  <a:cs typeface="Arial"/>
                  <a:sym typeface="Arial"/>
                </a:endParaRPr>
              </a:p>
            </p:txBody>
          </p:sp>
          <p:sp>
            <p:nvSpPr>
              <p:cNvPr id="112" name="Google Shape;112;p17"/>
              <p:cNvSpPr/>
              <p:nvPr/>
            </p:nvSpPr>
            <p:spPr>
              <a:xfrm>
                <a:off x="479462" y="403794"/>
                <a:ext cx="625644" cy="603990"/>
              </a:xfrm>
              <a:custGeom>
                <a:avLst/>
                <a:gdLst/>
                <a:ahLst/>
                <a:cxnLst/>
                <a:rect l="l" t="t" r="r" b="b"/>
                <a:pathLst>
                  <a:path w="21600" h="21600" extrusionOk="0">
                    <a:moveTo>
                      <a:pt x="653" y="0"/>
                    </a:moveTo>
                    <a:cubicBezTo>
                      <a:pt x="460" y="0"/>
                      <a:pt x="297" y="61"/>
                      <a:pt x="182" y="171"/>
                    </a:cubicBezTo>
                    <a:cubicBezTo>
                      <a:pt x="67" y="281"/>
                      <a:pt x="0" y="441"/>
                      <a:pt x="0" y="640"/>
                    </a:cubicBezTo>
                    <a:lnTo>
                      <a:pt x="0" y="13740"/>
                    </a:lnTo>
                    <a:cubicBezTo>
                      <a:pt x="0" y="13939"/>
                      <a:pt x="67" y="14099"/>
                      <a:pt x="182" y="14209"/>
                    </a:cubicBezTo>
                    <a:cubicBezTo>
                      <a:pt x="297" y="14319"/>
                      <a:pt x="460" y="14379"/>
                      <a:pt x="653" y="14379"/>
                    </a:cubicBezTo>
                    <a:lnTo>
                      <a:pt x="10557" y="14379"/>
                    </a:lnTo>
                    <a:lnTo>
                      <a:pt x="16708" y="21366"/>
                    </a:lnTo>
                    <a:cubicBezTo>
                      <a:pt x="16836" y="21499"/>
                      <a:pt x="16921" y="21600"/>
                      <a:pt x="17135" y="21600"/>
                    </a:cubicBezTo>
                    <a:cubicBezTo>
                      <a:pt x="17264" y="21600"/>
                      <a:pt x="17311" y="21502"/>
                      <a:pt x="17396" y="21502"/>
                    </a:cubicBezTo>
                    <a:cubicBezTo>
                      <a:pt x="17482" y="21480"/>
                      <a:pt x="17579" y="21400"/>
                      <a:pt x="17657" y="21295"/>
                    </a:cubicBezTo>
                    <a:cubicBezTo>
                      <a:pt x="17736" y="21188"/>
                      <a:pt x="17788" y="21056"/>
                      <a:pt x="17788" y="20923"/>
                    </a:cubicBezTo>
                    <a:lnTo>
                      <a:pt x="17788" y="14379"/>
                    </a:lnTo>
                    <a:lnTo>
                      <a:pt x="20947" y="14379"/>
                    </a:lnTo>
                    <a:cubicBezTo>
                      <a:pt x="21140" y="14379"/>
                      <a:pt x="21303" y="14319"/>
                      <a:pt x="21418" y="14209"/>
                    </a:cubicBezTo>
                    <a:cubicBezTo>
                      <a:pt x="21533" y="14098"/>
                      <a:pt x="21600" y="13939"/>
                      <a:pt x="21600" y="13740"/>
                    </a:cubicBezTo>
                    <a:lnTo>
                      <a:pt x="21600" y="640"/>
                    </a:lnTo>
                    <a:cubicBezTo>
                      <a:pt x="21600" y="441"/>
                      <a:pt x="21533" y="281"/>
                      <a:pt x="21418" y="171"/>
                    </a:cubicBezTo>
                    <a:cubicBezTo>
                      <a:pt x="21303" y="61"/>
                      <a:pt x="21140" y="0"/>
                      <a:pt x="20947" y="0"/>
                    </a:cubicBezTo>
                    <a:lnTo>
                      <a:pt x="653" y="0"/>
                    </a:lnTo>
                    <a:close/>
                  </a:path>
                </a:pathLst>
              </a:custGeom>
              <a:solidFill>
                <a:srgbClr val="FFFFF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1C1C1C"/>
                  </a:buClr>
                  <a:buSzPts val="2700"/>
                  <a:buFont typeface="Arial"/>
                  <a:buNone/>
                </a:pPr>
                <a:endParaRPr sz="2700" b="0" i="0" u="none" strike="noStrike" cap="none">
                  <a:solidFill>
                    <a:srgbClr val="1C1C1C"/>
                  </a:solidFill>
                  <a:latin typeface="Arial"/>
                  <a:ea typeface="Arial"/>
                  <a:cs typeface="Arial"/>
                  <a:sym typeface="Arial"/>
                </a:endParaRPr>
              </a:p>
            </p:txBody>
          </p:sp>
        </p:grpSp>
        <p:grpSp>
          <p:nvGrpSpPr>
            <p:cNvPr id="113" name="Google Shape;113;p17"/>
            <p:cNvGrpSpPr/>
            <p:nvPr/>
          </p:nvGrpSpPr>
          <p:grpSpPr>
            <a:xfrm>
              <a:off x="1981513" y="4322179"/>
              <a:ext cx="530525" cy="533440"/>
              <a:chOff x="0" y="0"/>
              <a:chExt cx="1061262" cy="1067094"/>
            </a:xfrm>
          </p:grpSpPr>
          <p:sp>
            <p:nvSpPr>
              <p:cNvPr id="114" name="Google Shape;114;p17"/>
              <p:cNvSpPr/>
              <p:nvPr/>
            </p:nvSpPr>
            <p:spPr>
              <a:xfrm>
                <a:off x="0" y="0"/>
                <a:ext cx="1061262" cy="1067094"/>
              </a:xfrm>
              <a:custGeom>
                <a:avLst/>
                <a:gdLst/>
                <a:ahLst/>
                <a:cxnLst/>
                <a:rect l="l" t="t" r="r" b="b"/>
                <a:pathLst>
                  <a:path w="21600" h="21600" extrusionOk="0">
                    <a:moveTo>
                      <a:pt x="2841" y="0"/>
                    </a:moveTo>
                    <a:cubicBezTo>
                      <a:pt x="2622" y="0"/>
                      <a:pt x="2471" y="149"/>
                      <a:pt x="2471" y="368"/>
                    </a:cubicBezTo>
                    <a:cubicBezTo>
                      <a:pt x="2471" y="587"/>
                      <a:pt x="2622" y="736"/>
                      <a:pt x="2841" y="736"/>
                    </a:cubicBezTo>
                    <a:lnTo>
                      <a:pt x="9187" y="736"/>
                    </a:lnTo>
                    <a:lnTo>
                      <a:pt x="20579" y="12036"/>
                    </a:lnTo>
                    <a:lnTo>
                      <a:pt x="19751" y="12330"/>
                    </a:lnTo>
                    <a:cubicBezTo>
                      <a:pt x="19665" y="12367"/>
                      <a:pt x="19592" y="12438"/>
                      <a:pt x="19548" y="12522"/>
                    </a:cubicBezTo>
                    <a:cubicBezTo>
                      <a:pt x="19505" y="12605"/>
                      <a:pt x="19492" y="12701"/>
                      <a:pt x="19529" y="12786"/>
                    </a:cubicBezTo>
                    <a:cubicBezTo>
                      <a:pt x="19577" y="12933"/>
                      <a:pt x="19718" y="13037"/>
                      <a:pt x="19839" y="13037"/>
                    </a:cubicBezTo>
                    <a:cubicBezTo>
                      <a:pt x="19888" y="13037"/>
                      <a:pt x="19924" y="13031"/>
                      <a:pt x="19973" y="13007"/>
                    </a:cubicBezTo>
                    <a:lnTo>
                      <a:pt x="21334" y="12551"/>
                    </a:lnTo>
                    <a:cubicBezTo>
                      <a:pt x="21407" y="12527"/>
                      <a:pt x="21461" y="12490"/>
                      <a:pt x="21503" y="12446"/>
                    </a:cubicBezTo>
                    <a:cubicBezTo>
                      <a:pt x="21547" y="12400"/>
                      <a:pt x="21576" y="12347"/>
                      <a:pt x="21600" y="12286"/>
                    </a:cubicBezTo>
                    <a:cubicBezTo>
                      <a:pt x="21600" y="12237"/>
                      <a:pt x="21589" y="12175"/>
                      <a:pt x="21568" y="12115"/>
                    </a:cubicBezTo>
                    <a:cubicBezTo>
                      <a:pt x="21548" y="12056"/>
                      <a:pt x="21518" y="11999"/>
                      <a:pt x="21482" y="11962"/>
                    </a:cubicBezTo>
                    <a:lnTo>
                      <a:pt x="9572" y="118"/>
                    </a:lnTo>
                    <a:cubicBezTo>
                      <a:pt x="9536" y="81"/>
                      <a:pt x="9501" y="51"/>
                      <a:pt x="9463" y="31"/>
                    </a:cubicBezTo>
                    <a:cubicBezTo>
                      <a:pt x="9423" y="11"/>
                      <a:pt x="9384" y="0"/>
                      <a:pt x="9335" y="0"/>
                    </a:cubicBezTo>
                    <a:lnTo>
                      <a:pt x="2841" y="0"/>
                    </a:lnTo>
                    <a:close/>
                    <a:moveTo>
                      <a:pt x="355" y="2148"/>
                    </a:moveTo>
                    <a:cubicBezTo>
                      <a:pt x="245" y="2148"/>
                      <a:pt x="157" y="2182"/>
                      <a:pt x="95" y="2243"/>
                    </a:cubicBezTo>
                    <a:cubicBezTo>
                      <a:pt x="34" y="2304"/>
                      <a:pt x="0" y="2392"/>
                      <a:pt x="0" y="2501"/>
                    </a:cubicBezTo>
                    <a:lnTo>
                      <a:pt x="0" y="8622"/>
                    </a:lnTo>
                    <a:cubicBezTo>
                      <a:pt x="2" y="8669"/>
                      <a:pt x="12" y="8715"/>
                      <a:pt x="32" y="8757"/>
                    </a:cubicBezTo>
                    <a:cubicBezTo>
                      <a:pt x="52" y="8798"/>
                      <a:pt x="82" y="8836"/>
                      <a:pt x="118" y="8872"/>
                    </a:cubicBezTo>
                    <a:lnTo>
                      <a:pt x="12856" y="21468"/>
                    </a:lnTo>
                    <a:cubicBezTo>
                      <a:pt x="12930" y="21540"/>
                      <a:pt x="13010" y="21600"/>
                      <a:pt x="13108" y="21600"/>
                    </a:cubicBezTo>
                    <a:cubicBezTo>
                      <a:pt x="13157" y="21600"/>
                      <a:pt x="13153" y="21590"/>
                      <a:pt x="13226" y="21541"/>
                    </a:cubicBezTo>
                    <a:cubicBezTo>
                      <a:pt x="13275" y="21529"/>
                      <a:pt x="13328" y="21504"/>
                      <a:pt x="13372" y="21467"/>
                    </a:cubicBezTo>
                    <a:cubicBezTo>
                      <a:pt x="13416" y="21430"/>
                      <a:pt x="13451" y="21381"/>
                      <a:pt x="13463" y="21320"/>
                    </a:cubicBezTo>
                    <a:lnTo>
                      <a:pt x="15253" y="16936"/>
                    </a:lnTo>
                    <a:lnTo>
                      <a:pt x="19662" y="15214"/>
                    </a:lnTo>
                    <a:cubicBezTo>
                      <a:pt x="19711" y="15202"/>
                      <a:pt x="19750" y="15164"/>
                      <a:pt x="19784" y="15116"/>
                    </a:cubicBezTo>
                    <a:cubicBezTo>
                      <a:pt x="19817" y="15069"/>
                      <a:pt x="19845" y="15013"/>
                      <a:pt x="19869" y="14964"/>
                    </a:cubicBezTo>
                    <a:cubicBezTo>
                      <a:pt x="19869" y="14903"/>
                      <a:pt x="19859" y="14837"/>
                      <a:pt x="19837" y="14777"/>
                    </a:cubicBezTo>
                    <a:cubicBezTo>
                      <a:pt x="19816" y="14717"/>
                      <a:pt x="19787" y="14662"/>
                      <a:pt x="19751" y="14626"/>
                    </a:cubicBezTo>
                    <a:lnTo>
                      <a:pt x="7101" y="2266"/>
                    </a:lnTo>
                    <a:cubicBezTo>
                      <a:pt x="7065" y="2229"/>
                      <a:pt x="7030" y="2199"/>
                      <a:pt x="6992" y="2180"/>
                    </a:cubicBezTo>
                    <a:cubicBezTo>
                      <a:pt x="6953" y="2160"/>
                      <a:pt x="6913" y="2148"/>
                      <a:pt x="6865" y="2148"/>
                    </a:cubicBezTo>
                    <a:lnTo>
                      <a:pt x="355" y="2148"/>
                    </a:lnTo>
                    <a:close/>
                    <a:moveTo>
                      <a:pt x="725" y="2869"/>
                    </a:moveTo>
                    <a:lnTo>
                      <a:pt x="6717" y="2869"/>
                    </a:lnTo>
                    <a:lnTo>
                      <a:pt x="18848" y="14743"/>
                    </a:lnTo>
                    <a:lnTo>
                      <a:pt x="14809" y="16332"/>
                    </a:lnTo>
                    <a:cubicBezTo>
                      <a:pt x="14761" y="16357"/>
                      <a:pt x="14718" y="16382"/>
                      <a:pt x="14680" y="16417"/>
                    </a:cubicBezTo>
                    <a:cubicBezTo>
                      <a:pt x="14643" y="16452"/>
                      <a:pt x="14612" y="16490"/>
                      <a:pt x="14587" y="16538"/>
                    </a:cubicBezTo>
                    <a:lnTo>
                      <a:pt x="12960" y="20570"/>
                    </a:lnTo>
                    <a:lnTo>
                      <a:pt x="725" y="8475"/>
                    </a:lnTo>
                    <a:lnTo>
                      <a:pt x="725" y="2869"/>
                    </a:lnTo>
                    <a:close/>
                    <a:moveTo>
                      <a:pt x="4394" y="5326"/>
                    </a:moveTo>
                    <a:cubicBezTo>
                      <a:pt x="4924" y="5326"/>
                      <a:pt x="5400" y="5771"/>
                      <a:pt x="5400" y="6298"/>
                    </a:cubicBezTo>
                    <a:cubicBezTo>
                      <a:pt x="5400" y="6824"/>
                      <a:pt x="4924" y="7313"/>
                      <a:pt x="4394" y="7313"/>
                    </a:cubicBezTo>
                    <a:cubicBezTo>
                      <a:pt x="3864" y="7313"/>
                      <a:pt x="3403" y="6824"/>
                      <a:pt x="3403" y="6298"/>
                    </a:cubicBezTo>
                    <a:cubicBezTo>
                      <a:pt x="3403" y="5771"/>
                      <a:pt x="3864" y="5326"/>
                      <a:pt x="4394" y="5326"/>
                    </a:cubicBezTo>
                    <a:close/>
                  </a:path>
                </a:pathLst>
              </a:custGeom>
              <a:solidFill>
                <a:srgbClr val="FFFFF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strike="noStrike" cap="none">
                  <a:solidFill>
                    <a:srgbClr val="205CA0"/>
                  </a:solidFill>
                  <a:latin typeface="Arial"/>
                  <a:ea typeface="Arial"/>
                  <a:cs typeface="Arial"/>
                  <a:sym typeface="Arial"/>
                </a:endParaRPr>
              </a:p>
            </p:txBody>
          </p:sp>
          <p:sp>
            <p:nvSpPr>
              <p:cNvPr id="115" name="Google Shape;115;p17"/>
              <p:cNvSpPr/>
              <p:nvPr/>
            </p:nvSpPr>
            <p:spPr>
              <a:xfrm>
                <a:off x="123776" y="11350"/>
                <a:ext cx="936576" cy="661284"/>
              </a:xfrm>
              <a:custGeom>
                <a:avLst/>
                <a:gdLst/>
                <a:ahLst/>
                <a:cxnLst/>
                <a:rect l="l" t="t" r="r" b="b"/>
                <a:pathLst>
                  <a:path w="21600" h="21600" extrusionOk="0">
                    <a:moveTo>
                      <a:pt x="17823" y="21600"/>
                    </a:moveTo>
                    <a:lnTo>
                      <a:pt x="5051" y="3824"/>
                    </a:lnTo>
                    <a:lnTo>
                      <a:pt x="102" y="3472"/>
                    </a:lnTo>
                    <a:lnTo>
                      <a:pt x="0" y="0"/>
                    </a:lnTo>
                    <a:lnTo>
                      <a:pt x="7720" y="222"/>
                    </a:lnTo>
                    <a:lnTo>
                      <a:pt x="21600" y="19765"/>
                    </a:lnTo>
                    <a:lnTo>
                      <a:pt x="17823" y="21600"/>
                    </a:lnTo>
                    <a:close/>
                  </a:path>
                </a:pathLst>
              </a:custGeom>
              <a:solidFill>
                <a:srgbClr val="FFFFFF"/>
              </a:solidFill>
              <a:ln>
                <a:noFill/>
              </a:ln>
            </p:spPr>
            <p:txBody>
              <a:bodyPr spcFirstLastPara="1" wrap="square" lIns="28550" tIns="28550" rIns="28550" bIns="2855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205CA0"/>
                  </a:solidFill>
                  <a:latin typeface="Arial"/>
                  <a:ea typeface="Arial"/>
                  <a:cs typeface="Arial"/>
                  <a:sym typeface="Arial"/>
                </a:endParaRPr>
              </a:p>
            </p:txBody>
          </p:sp>
        </p:grpSp>
        <p:pic>
          <p:nvPicPr>
            <p:cNvPr id="116" name="Google Shape;116;p17" descr="Group"/>
            <p:cNvPicPr preferRelativeResize="0"/>
            <p:nvPr/>
          </p:nvPicPr>
          <p:blipFill rotWithShape="1">
            <a:blip r:embed="rId9">
              <a:alphaModFix/>
            </a:blip>
            <a:srcRect/>
            <a:stretch/>
          </p:blipFill>
          <p:spPr>
            <a:xfrm>
              <a:off x="1602219" y="5705333"/>
              <a:ext cx="426514" cy="328450"/>
            </a:xfrm>
            <a:prstGeom prst="rect">
              <a:avLst/>
            </a:prstGeom>
            <a:noFill/>
            <a:ln>
              <a:noFill/>
            </a:ln>
          </p:spPr>
        </p:pic>
        <p:grpSp>
          <p:nvGrpSpPr>
            <p:cNvPr id="117" name="Google Shape;117;p17"/>
            <p:cNvGrpSpPr/>
            <p:nvPr/>
          </p:nvGrpSpPr>
          <p:grpSpPr>
            <a:xfrm>
              <a:off x="6561977" y="1934828"/>
              <a:ext cx="390045" cy="390045"/>
              <a:chOff x="0" y="0"/>
              <a:chExt cx="780246" cy="780246"/>
            </a:xfrm>
          </p:grpSpPr>
          <p:cxnSp>
            <p:nvCxnSpPr>
              <p:cNvPr id="118" name="Google Shape;118;p17"/>
              <p:cNvCxnSpPr/>
              <p:nvPr/>
            </p:nvCxnSpPr>
            <p:spPr>
              <a:xfrm rot="10800000">
                <a:off x="227117" y="434599"/>
                <a:ext cx="119400" cy="107400"/>
              </a:xfrm>
              <a:prstGeom prst="straightConnector1">
                <a:avLst/>
              </a:prstGeom>
              <a:noFill/>
              <a:ln w="19050" cap="flat" cmpd="sng">
                <a:solidFill>
                  <a:srgbClr val="FFFFFF"/>
                </a:solidFill>
                <a:prstDash val="solid"/>
                <a:miter lim="400000"/>
                <a:headEnd type="none" w="sm" len="sm"/>
                <a:tailEnd type="none" w="sm" len="sm"/>
              </a:ln>
            </p:spPr>
          </p:cxnSp>
          <p:grpSp>
            <p:nvGrpSpPr>
              <p:cNvPr id="119" name="Google Shape;119;p17"/>
              <p:cNvGrpSpPr/>
              <p:nvPr/>
            </p:nvGrpSpPr>
            <p:grpSpPr>
              <a:xfrm>
                <a:off x="0" y="0"/>
                <a:ext cx="780246" cy="780246"/>
                <a:chOff x="0" y="0"/>
                <a:chExt cx="780246" cy="780246"/>
              </a:xfrm>
            </p:grpSpPr>
            <p:sp>
              <p:nvSpPr>
                <p:cNvPr id="120" name="Google Shape;120;p17"/>
                <p:cNvSpPr/>
                <p:nvPr/>
              </p:nvSpPr>
              <p:spPr>
                <a:xfrm>
                  <a:off x="504747" y="187077"/>
                  <a:ext cx="142828" cy="142613"/>
                </a:xfrm>
                <a:custGeom>
                  <a:avLst/>
                  <a:gdLst/>
                  <a:ahLst/>
                  <a:cxnLst/>
                  <a:rect l="l" t="t" r="r" b="b"/>
                  <a:pathLst>
                    <a:path w="19680" h="20594" extrusionOk="0">
                      <a:moveTo>
                        <a:pt x="9853" y="0"/>
                      </a:moveTo>
                      <a:cubicBezTo>
                        <a:pt x="7337" y="0"/>
                        <a:pt x="4799" y="996"/>
                        <a:pt x="2879" y="3009"/>
                      </a:cubicBezTo>
                      <a:cubicBezTo>
                        <a:pt x="-960" y="7034"/>
                        <a:pt x="-960" y="13550"/>
                        <a:pt x="2879" y="17575"/>
                      </a:cubicBezTo>
                      <a:cubicBezTo>
                        <a:pt x="6718" y="21600"/>
                        <a:pt x="12962" y="21600"/>
                        <a:pt x="16801" y="17575"/>
                      </a:cubicBezTo>
                      <a:cubicBezTo>
                        <a:pt x="20640" y="13550"/>
                        <a:pt x="20640" y="7034"/>
                        <a:pt x="16801" y="3009"/>
                      </a:cubicBezTo>
                      <a:cubicBezTo>
                        <a:pt x="14881" y="996"/>
                        <a:pt x="12369" y="0"/>
                        <a:pt x="9853" y="0"/>
                      </a:cubicBezTo>
                      <a:close/>
                      <a:moveTo>
                        <a:pt x="9853" y="5933"/>
                      </a:moveTo>
                      <a:cubicBezTo>
                        <a:pt x="10916" y="5933"/>
                        <a:pt x="11966" y="6377"/>
                        <a:pt x="12777" y="7227"/>
                      </a:cubicBezTo>
                      <a:cubicBezTo>
                        <a:pt x="14399" y="8927"/>
                        <a:pt x="14399" y="11657"/>
                        <a:pt x="12777" y="13357"/>
                      </a:cubicBezTo>
                      <a:cubicBezTo>
                        <a:pt x="11155" y="15057"/>
                        <a:pt x="8525" y="15057"/>
                        <a:pt x="6903" y="13357"/>
                      </a:cubicBezTo>
                      <a:cubicBezTo>
                        <a:pt x="5281" y="11657"/>
                        <a:pt x="5281" y="8927"/>
                        <a:pt x="6903" y="7227"/>
                      </a:cubicBezTo>
                      <a:cubicBezTo>
                        <a:pt x="7714" y="6377"/>
                        <a:pt x="8791" y="5933"/>
                        <a:pt x="9853" y="5933"/>
                      </a:cubicBezTo>
                      <a:close/>
                    </a:path>
                  </a:pathLst>
                </a:custGeom>
                <a:solidFill>
                  <a:srgbClr val="FFFFFF"/>
                </a:solidFill>
                <a:ln>
                  <a:noFill/>
                </a:ln>
              </p:spPr>
              <p:txBody>
                <a:bodyPr spcFirstLastPara="1" wrap="square" lIns="28550" tIns="28550" rIns="28550" bIns="28550" anchor="ctr" anchorCtr="0">
                  <a:noAutofit/>
                </a:bodyPr>
                <a:lstStyle/>
                <a:p>
                  <a:pPr marL="0" marR="0" lvl="0" indent="12700" algn="ctr" rtl="0">
                    <a:lnSpc>
                      <a:spcPct val="100000"/>
                    </a:lnSpc>
                    <a:spcBef>
                      <a:spcPts val="0"/>
                    </a:spcBef>
                    <a:spcAft>
                      <a:spcPts val="0"/>
                    </a:spcAft>
                    <a:buClr>
                      <a:schemeClr val="dk1"/>
                    </a:buClr>
                    <a:buSzPts val="2700"/>
                    <a:buFont typeface="Arial"/>
                    <a:buNone/>
                  </a:pPr>
                  <a:endParaRPr sz="2700" b="0" i="0" u="none" strike="noStrike" cap="none">
                    <a:solidFill>
                      <a:srgbClr val="205CA0"/>
                    </a:solidFill>
                    <a:latin typeface="Arial"/>
                    <a:ea typeface="Arial"/>
                    <a:cs typeface="Arial"/>
                    <a:sym typeface="Arial"/>
                  </a:endParaRPr>
                </a:p>
              </p:txBody>
            </p:sp>
            <p:sp>
              <p:nvSpPr>
                <p:cNvPr id="121" name="Google Shape;121;p17"/>
                <p:cNvSpPr/>
                <p:nvPr/>
              </p:nvSpPr>
              <p:spPr>
                <a:xfrm>
                  <a:off x="304009" y="501326"/>
                  <a:ext cx="142828" cy="142775"/>
                </a:xfrm>
                <a:custGeom>
                  <a:avLst/>
                  <a:gdLst/>
                  <a:ahLst/>
                  <a:cxnLst/>
                  <a:rect l="l" t="t" r="r" b="b"/>
                  <a:pathLst>
                    <a:path w="19680" h="20595" extrusionOk="0">
                      <a:moveTo>
                        <a:pt x="9827" y="0"/>
                      </a:moveTo>
                      <a:cubicBezTo>
                        <a:pt x="7311" y="0"/>
                        <a:pt x="4799" y="1023"/>
                        <a:pt x="2879" y="3033"/>
                      </a:cubicBezTo>
                      <a:cubicBezTo>
                        <a:pt x="-960" y="7053"/>
                        <a:pt x="-960" y="13561"/>
                        <a:pt x="2879" y="17580"/>
                      </a:cubicBezTo>
                      <a:cubicBezTo>
                        <a:pt x="6718" y="21600"/>
                        <a:pt x="12962" y="21600"/>
                        <a:pt x="16801" y="17580"/>
                      </a:cubicBezTo>
                      <a:cubicBezTo>
                        <a:pt x="20640" y="13561"/>
                        <a:pt x="20640" y="7053"/>
                        <a:pt x="16801" y="3033"/>
                      </a:cubicBezTo>
                      <a:cubicBezTo>
                        <a:pt x="14881" y="1023"/>
                        <a:pt x="12343" y="0"/>
                        <a:pt x="9827" y="0"/>
                      </a:cubicBezTo>
                      <a:close/>
                      <a:moveTo>
                        <a:pt x="9827" y="5954"/>
                      </a:moveTo>
                      <a:cubicBezTo>
                        <a:pt x="10889" y="5954"/>
                        <a:pt x="11966" y="6369"/>
                        <a:pt x="12777" y="7218"/>
                      </a:cubicBezTo>
                      <a:cubicBezTo>
                        <a:pt x="14399" y="8916"/>
                        <a:pt x="14399" y="11670"/>
                        <a:pt x="12777" y="13368"/>
                      </a:cubicBezTo>
                      <a:cubicBezTo>
                        <a:pt x="11155" y="15066"/>
                        <a:pt x="8525" y="15066"/>
                        <a:pt x="6903" y="13368"/>
                      </a:cubicBezTo>
                      <a:cubicBezTo>
                        <a:pt x="5281" y="11670"/>
                        <a:pt x="5281" y="8916"/>
                        <a:pt x="6903" y="7218"/>
                      </a:cubicBezTo>
                      <a:cubicBezTo>
                        <a:pt x="7714" y="6369"/>
                        <a:pt x="8764" y="5954"/>
                        <a:pt x="9827" y="5954"/>
                      </a:cubicBezTo>
                      <a:close/>
                    </a:path>
                  </a:pathLst>
                </a:custGeom>
                <a:solidFill>
                  <a:srgbClr val="FFFFFF"/>
                </a:solidFill>
                <a:ln>
                  <a:noFill/>
                </a:ln>
              </p:spPr>
              <p:txBody>
                <a:bodyPr spcFirstLastPara="1" wrap="square" lIns="28550" tIns="28550" rIns="28550" bIns="28550" anchor="ctr" anchorCtr="0">
                  <a:noAutofit/>
                </a:bodyPr>
                <a:lstStyle/>
                <a:p>
                  <a:pPr marL="0" marR="0" lvl="0" indent="12700" algn="ctr" rtl="0">
                    <a:lnSpc>
                      <a:spcPct val="100000"/>
                    </a:lnSpc>
                    <a:spcBef>
                      <a:spcPts val="0"/>
                    </a:spcBef>
                    <a:spcAft>
                      <a:spcPts val="0"/>
                    </a:spcAft>
                    <a:buClr>
                      <a:schemeClr val="dk1"/>
                    </a:buClr>
                    <a:buSzPts val="2700"/>
                    <a:buFont typeface="Arial"/>
                    <a:buNone/>
                  </a:pPr>
                  <a:endParaRPr sz="2700" b="0" i="0" u="none" strike="noStrike" cap="none">
                    <a:solidFill>
                      <a:srgbClr val="205CA0"/>
                    </a:solidFill>
                    <a:latin typeface="Arial"/>
                    <a:ea typeface="Arial"/>
                    <a:cs typeface="Arial"/>
                    <a:sym typeface="Arial"/>
                  </a:endParaRPr>
                </a:p>
              </p:txBody>
            </p:sp>
            <p:sp>
              <p:nvSpPr>
                <p:cNvPr id="122" name="Google Shape;122;p17"/>
                <p:cNvSpPr/>
                <p:nvPr/>
              </p:nvSpPr>
              <p:spPr>
                <a:xfrm>
                  <a:off x="132086" y="345954"/>
                  <a:ext cx="142666" cy="142613"/>
                </a:xfrm>
                <a:custGeom>
                  <a:avLst/>
                  <a:gdLst/>
                  <a:ahLst/>
                  <a:cxnLst/>
                  <a:rect l="l" t="t" r="r" b="b"/>
                  <a:pathLst>
                    <a:path w="19678" h="20594" extrusionOk="0">
                      <a:moveTo>
                        <a:pt x="9839" y="0"/>
                      </a:moveTo>
                      <a:cubicBezTo>
                        <a:pt x="7320" y="0"/>
                        <a:pt x="4805" y="996"/>
                        <a:pt x="2883" y="3009"/>
                      </a:cubicBezTo>
                      <a:cubicBezTo>
                        <a:pt x="-961" y="7034"/>
                        <a:pt x="-961" y="13550"/>
                        <a:pt x="2883" y="17575"/>
                      </a:cubicBezTo>
                      <a:cubicBezTo>
                        <a:pt x="6727" y="21600"/>
                        <a:pt x="12951" y="21600"/>
                        <a:pt x="16795" y="17575"/>
                      </a:cubicBezTo>
                      <a:cubicBezTo>
                        <a:pt x="20639" y="13550"/>
                        <a:pt x="20639" y="7034"/>
                        <a:pt x="16795" y="3009"/>
                      </a:cubicBezTo>
                      <a:cubicBezTo>
                        <a:pt x="14873" y="996"/>
                        <a:pt x="12358" y="0"/>
                        <a:pt x="9839" y="0"/>
                      </a:cubicBezTo>
                      <a:close/>
                      <a:moveTo>
                        <a:pt x="9839" y="5933"/>
                      </a:moveTo>
                      <a:cubicBezTo>
                        <a:pt x="10903" y="5933"/>
                        <a:pt x="11954" y="6377"/>
                        <a:pt x="12766" y="7227"/>
                      </a:cubicBezTo>
                      <a:cubicBezTo>
                        <a:pt x="14390" y="8927"/>
                        <a:pt x="14390" y="11657"/>
                        <a:pt x="12766" y="13357"/>
                      </a:cubicBezTo>
                      <a:cubicBezTo>
                        <a:pt x="11143" y="15057"/>
                        <a:pt x="8535" y="15057"/>
                        <a:pt x="6912" y="13357"/>
                      </a:cubicBezTo>
                      <a:cubicBezTo>
                        <a:pt x="5288" y="11657"/>
                        <a:pt x="5288" y="8927"/>
                        <a:pt x="6912" y="7227"/>
                      </a:cubicBezTo>
                      <a:cubicBezTo>
                        <a:pt x="7724" y="6377"/>
                        <a:pt x="8775" y="5933"/>
                        <a:pt x="9839" y="5933"/>
                      </a:cubicBezTo>
                      <a:close/>
                    </a:path>
                  </a:pathLst>
                </a:custGeom>
                <a:solidFill>
                  <a:srgbClr val="FFFFFF"/>
                </a:solidFill>
                <a:ln>
                  <a:noFill/>
                </a:ln>
              </p:spPr>
              <p:txBody>
                <a:bodyPr spcFirstLastPara="1" wrap="square" lIns="28550" tIns="28550" rIns="28550" bIns="28550" anchor="ctr" anchorCtr="0">
                  <a:noAutofit/>
                </a:bodyPr>
                <a:lstStyle/>
                <a:p>
                  <a:pPr marL="0" marR="0" lvl="0" indent="12700" algn="ctr" rtl="0">
                    <a:lnSpc>
                      <a:spcPct val="100000"/>
                    </a:lnSpc>
                    <a:spcBef>
                      <a:spcPts val="0"/>
                    </a:spcBef>
                    <a:spcAft>
                      <a:spcPts val="0"/>
                    </a:spcAft>
                    <a:buClr>
                      <a:schemeClr val="dk1"/>
                    </a:buClr>
                    <a:buSzPts val="2700"/>
                    <a:buFont typeface="Arial"/>
                    <a:buNone/>
                  </a:pPr>
                  <a:endParaRPr sz="2700" b="0" i="0" u="none" strike="noStrike" cap="none">
                    <a:solidFill>
                      <a:srgbClr val="205CA0"/>
                    </a:solidFill>
                    <a:latin typeface="Arial"/>
                    <a:ea typeface="Arial"/>
                    <a:cs typeface="Arial"/>
                    <a:sym typeface="Arial"/>
                  </a:endParaRPr>
                </a:p>
              </p:txBody>
            </p:sp>
            <p:sp>
              <p:nvSpPr>
                <p:cNvPr id="123" name="Google Shape;123;p17"/>
                <p:cNvSpPr/>
                <p:nvPr/>
              </p:nvSpPr>
              <p:spPr>
                <a:xfrm>
                  <a:off x="0" y="0"/>
                  <a:ext cx="780246" cy="780246"/>
                </a:xfrm>
                <a:custGeom>
                  <a:avLst/>
                  <a:gdLst/>
                  <a:ahLst/>
                  <a:cxnLst/>
                  <a:rect l="l" t="t" r="r" b="b"/>
                  <a:pathLst>
                    <a:path w="21600" h="21600" extrusionOk="0">
                      <a:moveTo>
                        <a:pt x="2189" y="0"/>
                      </a:moveTo>
                      <a:cubicBezTo>
                        <a:pt x="1570" y="0"/>
                        <a:pt x="1023" y="243"/>
                        <a:pt x="630" y="640"/>
                      </a:cubicBezTo>
                      <a:cubicBezTo>
                        <a:pt x="238" y="1037"/>
                        <a:pt x="0" y="1589"/>
                        <a:pt x="0" y="2208"/>
                      </a:cubicBezTo>
                      <a:lnTo>
                        <a:pt x="0" y="19547"/>
                      </a:lnTo>
                      <a:cubicBezTo>
                        <a:pt x="0" y="20166"/>
                        <a:pt x="238" y="20679"/>
                        <a:pt x="630" y="21038"/>
                      </a:cubicBezTo>
                      <a:cubicBezTo>
                        <a:pt x="1023" y="21396"/>
                        <a:pt x="1570" y="21600"/>
                        <a:pt x="2189" y="21600"/>
                      </a:cubicBezTo>
                      <a:lnTo>
                        <a:pt x="19527" y="21600"/>
                      </a:lnTo>
                      <a:cubicBezTo>
                        <a:pt x="20077" y="21600"/>
                        <a:pt x="20596" y="21396"/>
                        <a:pt x="20976" y="21038"/>
                      </a:cubicBezTo>
                      <a:cubicBezTo>
                        <a:pt x="21357" y="20679"/>
                        <a:pt x="21600" y="20166"/>
                        <a:pt x="21600" y="19547"/>
                      </a:cubicBezTo>
                      <a:lnTo>
                        <a:pt x="21600" y="2208"/>
                      </a:lnTo>
                      <a:cubicBezTo>
                        <a:pt x="21600" y="1589"/>
                        <a:pt x="21357" y="1037"/>
                        <a:pt x="20976" y="640"/>
                      </a:cubicBezTo>
                      <a:cubicBezTo>
                        <a:pt x="20596" y="243"/>
                        <a:pt x="20077" y="0"/>
                        <a:pt x="19527" y="0"/>
                      </a:cubicBezTo>
                      <a:lnTo>
                        <a:pt x="2189" y="0"/>
                      </a:lnTo>
                      <a:close/>
                      <a:moveTo>
                        <a:pt x="20903" y="11856"/>
                      </a:moveTo>
                      <a:lnTo>
                        <a:pt x="20903" y="19547"/>
                      </a:lnTo>
                      <a:cubicBezTo>
                        <a:pt x="20903" y="19891"/>
                        <a:pt x="20731" y="20234"/>
                        <a:pt x="20473" y="20492"/>
                      </a:cubicBezTo>
                      <a:cubicBezTo>
                        <a:pt x="20215" y="20750"/>
                        <a:pt x="19871" y="20922"/>
                        <a:pt x="19527" y="20922"/>
                      </a:cubicBezTo>
                      <a:lnTo>
                        <a:pt x="2189" y="20922"/>
                      </a:lnTo>
                      <a:cubicBezTo>
                        <a:pt x="1776" y="20922"/>
                        <a:pt x="1432" y="20750"/>
                        <a:pt x="1192" y="20492"/>
                      </a:cubicBezTo>
                      <a:cubicBezTo>
                        <a:pt x="951" y="20234"/>
                        <a:pt x="814" y="19891"/>
                        <a:pt x="814" y="19547"/>
                      </a:cubicBezTo>
                      <a:lnTo>
                        <a:pt x="814" y="15033"/>
                      </a:lnTo>
                      <a:lnTo>
                        <a:pt x="814" y="2208"/>
                      </a:lnTo>
                      <a:cubicBezTo>
                        <a:pt x="814" y="1796"/>
                        <a:pt x="951" y="1452"/>
                        <a:pt x="1192" y="1211"/>
                      </a:cubicBezTo>
                      <a:cubicBezTo>
                        <a:pt x="1432" y="970"/>
                        <a:pt x="1776" y="833"/>
                        <a:pt x="2189" y="833"/>
                      </a:cubicBezTo>
                      <a:lnTo>
                        <a:pt x="19527" y="833"/>
                      </a:lnTo>
                      <a:cubicBezTo>
                        <a:pt x="19871" y="833"/>
                        <a:pt x="20215" y="970"/>
                        <a:pt x="20473" y="1211"/>
                      </a:cubicBezTo>
                      <a:cubicBezTo>
                        <a:pt x="20731" y="1452"/>
                        <a:pt x="20903" y="1796"/>
                        <a:pt x="20903" y="2208"/>
                      </a:cubicBezTo>
                    </a:path>
                  </a:pathLst>
                </a:custGeom>
                <a:solidFill>
                  <a:srgbClr val="FFFFF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205CA0"/>
                    </a:solidFill>
                    <a:latin typeface="Arial"/>
                    <a:ea typeface="Arial"/>
                    <a:cs typeface="Arial"/>
                    <a:sym typeface="Arial"/>
                  </a:endParaRPr>
                </a:p>
              </p:txBody>
            </p:sp>
            <p:cxnSp>
              <p:nvCxnSpPr>
                <p:cNvPr id="124" name="Google Shape;124;p17"/>
                <p:cNvCxnSpPr/>
                <p:nvPr/>
              </p:nvCxnSpPr>
              <p:spPr>
                <a:xfrm rot="10800000" flipH="1">
                  <a:off x="15010" y="439305"/>
                  <a:ext cx="162300" cy="114900"/>
                </a:xfrm>
                <a:prstGeom prst="straightConnector1">
                  <a:avLst/>
                </a:prstGeom>
                <a:noFill/>
                <a:ln w="19050" cap="flat" cmpd="sng">
                  <a:solidFill>
                    <a:srgbClr val="FFFFFF"/>
                  </a:solidFill>
                  <a:prstDash val="solid"/>
                  <a:miter lim="400000"/>
                  <a:headEnd type="none" w="sm" len="sm"/>
                  <a:tailEnd type="none" w="sm" len="sm"/>
                </a:ln>
              </p:spPr>
            </p:cxnSp>
            <p:cxnSp>
              <p:nvCxnSpPr>
                <p:cNvPr id="125" name="Google Shape;125;p17"/>
                <p:cNvCxnSpPr/>
                <p:nvPr/>
              </p:nvCxnSpPr>
              <p:spPr>
                <a:xfrm rot="10800000" flipH="1">
                  <a:off x="394045" y="285766"/>
                  <a:ext cx="165600" cy="254700"/>
                </a:xfrm>
                <a:prstGeom prst="straightConnector1">
                  <a:avLst/>
                </a:prstGeom>
                <a:noFill/>
                <a:ln w="19050" cap="flat" cmpd="sng">
                  <a:solidFill>
                    <a:srgbClr val="FFFFFF"/>
                  </a:solidFill>
                  <a:prstDash val="solid"/>
                  <a:miter lim="400000"/>
                  <a:headEnd type="none" w="sm" len="sm"/>
                  <a:tailEnd type="none" w="sm" len="sm"/>
                </a:ln>
              </p:spPr>
            </p:cxnSp>
            <p:cxnSp>
              <p:nvCxnSpPr>
                <p:cNvPr id="126" name="Google Shape;126;p17"/>
                <p:cNvCxnSpPr/>
                <p:nvPr/>
              </p:nvCxnSpPr>
              <p:spPr>
                <a:xfrm rot="10800000">
                  <a:off x="607707" y="283186"/>
                  <a:ext cx="168600" cy="130500"/>
                </a:xfrm>
                <a:prstGeom prst="straightConnector1">
                  <a:avLst/>
                </a:prstGeom>
                <a:noFill/>
                <a:ln w="19050" cap="flat" cmpd="sng">
                  <a:solidFill>
                    <a:srgbClr val="FFFFFF"/>
                  </a:solidFill>
                  <a:prstDash val="solid"/>
                  <a:miter lim="400000"/>
                  <a:headEnd type="none" w="sm" len="sm"/>
                  <a:tailEnd type="none" w="sm" len="sm"/>
                </a:ln>
              </p:spPr>
            </p:cxnSp>
            <p:sp>
              <p:nvSpPr>
                <p:cNvPr id="127" name="Google Shape;127;p17"/>
                <p:cNvSpPr/>
                <p:nvPr/>
              </p:nvSpPr>
              <p:spPr>
                <a:xfrm>
                  <a:off x="24874" y="344007"/>
                  <a:ext cx="734832" cy="415908"/>
                </a:xfrm>
                <a:custGeom>
                  <a:avLst/>
                  <a:gdLst/>
                  <a:ahLst/>
                  <a:cxnLst/>
                  <a:rect l="l" t="t" r="r" b="b"/>
                  <a:pathLst>
                    <a:path w="21600" h="21600" extrusionOk="0">
                      <a:moveTo>
                        <a:pt x="21560" y="3287"/>
                      </a:moveTo>
                      <a:lnTo>
                        <a:pt x="21560" y="3256"/>
                      </a:lnTo>
                      <a:lnTo>
                        <a:pt x="21537" y="3256"/>
                      </a:lnTo>
                      <a:lnTo>
                        <a:pt x="21560" y="3287"/>
                      </a:lnTo>
                      <a:close/>
                      <a:moveTo>
                        <a:pt x="14228" y="0"/>
                      </a:moveTo>
                      <a:lnTo>
                        <a:pt x="11802" y="6998"/>
                      </a:lnTo>
                      <a:cubicBezTo>
                        <a:pt x="11891" y="7083"/>
                        <a:pt x="11976" y="7190"/>
                        <a:pt x="12059" y="7295"/>
                      </a:cubicBezTo>
                      <a:cubicBezTo>
                        <a:pt x="12144" y="7402"/>
                        <a:pt x="12223" y="7521"/>
                        <a:pt x="12305" y="7635"/>
                      </a:cubicBezTo>
                      <a:lnTo>
                        <a:pt x="14898" y="678"/>
                      </a:lnTo>
                      <a:cubicBezTo>
                        <a:pt x="14780" y="589"/>
                        <a:pt x="14665" y="489"/>
                        <a:pt x="14554" y="377"/>
                      </a:cubicBezTo>
                      <a:cubicBezTo>
                        <a:pt x="14441" y="263"/>
                        <a:pt x="14333" y="137"/>
                        <a:pt x="14228" y="0"/>
                      </a:cubicBezTo>
                      <a:close/>
                      <a:moveTo>
                        <a:pt x="17216" y="880"/>
                      </a:moveTo>
                      <a:cubicBezTo>
                        <a:pt x="17044" y="978"/>
                        <a:pt x="16868" y="1051"/>
                        <a:pt x="16689" y="1098"/>
                      </a:cubicBezTo>
                      <a:cubicBezTo>
                        <a:pt x="16511" y="1145"/>
                        <a:pt x="16331" y="1167"/>
                        <a:pt x="16151" y="1163"/>
                      </a:cubicBezTo>
                      <a:lnTo>
                        <a:pt x="13101" y="9324"/>
                      </a:lnTo>
                      <a:cubicBezTo>
                        <a:pt x="13721" y="11428"/>
                        <a:pt x="13546" y="14069"/>
                        <a:pt x="12546" y="15836"/>
                      </a:cubicBezTo>
                      <a:cubicBezTo>
                        <a:pt x="11311" y="18018"/>
                        <a:pt x="9299" y="18018"/>
                        <a:pt x="8064" y="15836"/>
                      </a:cubicBezTo>
                      <a:cubicBezTo>
                        <a:pt x="7218" y="14341"/>
                        <a:pt x="6967" y="12219"/>
                        <a:pt x="7280" y="10325"/>
                      </a:cubicBezTo>
                      <a:lnTo>
                        <a:pt x="6502" y="9101"/>
                      </a:lnTo>
                      <a:cubicBezTo>
                        <a:pt x="6084" y="9407"/>
                        <a:pt x="5640" y="9564"/>
                        <a:pt x="5197" y="9560"/>
                      </a:cubicBezTo>
                      <a:cubicBezTo>
                        <a:pt x="4754" y="9557"/>
                        <a:pt x="4312" y="9394"/>
                        <a:pt x="3898" y="9061"/>
                      </a:cubicBezTo>
                      <a:lnTo>
                        <a:pt x="0" y="13874"/>
                      </a:lnTo>
                      <a:lnTo>
                        <a:pt x="0" y="21600"/>
                      </a:lnTo>
                      <a:lnTo>
                        <a:pt x="21600" y="21600"/>
                      </a:lnTo>
                      <a:lnTo>
                        <a:pt x="21600" y="10011"/>
                      </a:lnTo>
                      <a:lnTo>
                        <a:pt x="21560" y="10011"/>
                      </a:lnTo>
                      <a:lnTo>
                        <a:pt x="21560" y="7089"/>
                      </a:lnTo>
                      <a:lnTo>
                        <a:pt x="17216" y="880"/>
                      </a:lnTo>
                      <a:close/>
                    </a:path>
                  </a:pathLst>
                </a:custGeom>
                <a:solidFill>
                  <a:srgbClr val="FFFFFF"/>
                </a:solidFill>
                <a:ln>
                  <a:noFill/>
                </a:ln>
              </p:spPr>
              <p:txBody>
                <a:bodyPr spcFirstLastPara="1" wrap="square" lIns="28550" tIns="28550" rIns="28550" bIns="2855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205CA0"/>
                    </a:solidFill>
                    <a:latin typeface="Arial"/>
                    <a:ea typeface="Arial"/>
                    <a:cs typeface="Arial"/>
                    <a:sym typeface="Arial"/>
                  </a:endParaRPr>
                </a:p>
              </p:txBody>
            </p:sp>
          </p:grpSp>
        </p:grpSp>
        <p:grpSp>
          <p:nvGrpSpPr>
            <p:cNvPr id="128" name="Google Shape;128;p17"/>
            <p:cNvGrpSpPr/>
            <p:nvPr/>
          </p:nvGrpSpPr>
          <p:grpSpPr>
            <a:xfrm>
              <a:off x="7708627" y="2363097"/>
              <a:ext cx="699396" cy="390050"/>
              <a:chOff x="-1" y="0"/>
              <a:chExt cx="1399071" cy="780256"/>
            </a:xfrm>
          </p:grpSpPr>
          <p:sp>
            <p:nvSpPr>
              <p:cNvPr id="129" name="Google Shape;129;p17"/>
              <p:cNvSpPr/>
              <p:nvPr/>
            </p:nvSpPr>
            <p:spPr>
              <a:xfrm>
                <a:off x="392952" y="201916"/>
                <a:ext cx="1006118" cy="578340"/>
              </a:xfrm>
              <a:custGeom>
                <a:avLst/>
                <a:gdLst/>
                <a:ahLst/>
                <a:cxnLst/>
                <a:rect l="l" t="t" r="r" b="b"/>
                <a:pathLst>
                  <a:path w="21594" h="21600" extrusionOk="0">
                    <a:moveTo>
                      <a:pt x="3144" y="0"/>
                    </a:moveTo>
                    <a:cubicBezTo>
                      <a:pt x="2588" y="0"/>
                      <a:pt x="2156" y="754"/>
                      <a:pt x="2156" y="1720"/>
                    </a:cubicBezTo>
                    <a:cubicBezTo>
                      <a:pt x="2156" y="1720"/>
                      <a:pt x="2156" y="2566"/>
                      <a:pt x="2156" y="18178"/>
                    </a:cubicBezTo>
                    <a:cubicBezTo>
                      <a:pt x="968" y="18178"/>
                      <a:pt x="2158" y="18178"/>
                      <a:pt x="273" y="18178"/>
                    </a:cubicBezTo>
                    <a:cubicBezTo>
                      <a:pt x="156" y="18178"/>
                      <a:pt x="34" y="18336"/>
                      <a:pt x="34" y="18540"/>
                    </a:cubicBezTo>
                    <a:cubicBezTo>
                      <a:pt x="19" y="18693"/>
                      <a:pt x="4" y="19012"/>
                      <a:pt x="1" y="19344"/>
                    </a:cubicBezTo>
                    <a:cubicBezTo>
                      <a:pt x="-3" y="19676"/>
                      <a:pt x="4" y="20020"/>
                      <a:pt x="34" y="20224"/>
                    </a:cubicBezTo>
                    <a:cubicBezTo>
                      <a:pt x="63" y="20402"/>
                      <a:pt x="142" y="20655"/>
                      <a:pt x="225" y="20888"/>
                    </a:cubicBezTo>
                    <a:cubicBezTo>
                      <a:pt x="309" y="21121"/>
                      <a:pt x="395" y="21335"/>
                      <a:pt x="439" y="21437"/>
                    </a:cubicBezTo>
                    <a:cubicBezTo>
                      <a:pt x="454" y="21488"/>
                      <a:pt x="484" y="21529"/>
                      <a:pt x="517" y="21557"/>
                    </a:cubicBezTo>
                    <a:cubicBezTo>
                      <a:pt x="550" y="21585"/>
                      <a:pt x="587" y="21600"/>
                      <a:pt x="616" y="21600"/>
                    </a:cubicBezTo>
                    <a:cubicBezTo>
                      <a:pt x="616" y="21600"/>
                      <a:pt x="617" y="21600"/>
                      <a:pt x="20947" y="21600"/>
                    </a:cubicBezTo>
                    <a:cubicBezTo>
                      <a:pt x="21034" y="21600"/>
                      <a:pt x="21125" y="21539"/>
                      <a:pt x="21155" y="21437"/>
                    </a:cubicBezTo>
                    <a:cubicBezTo>
                      <a:pt x="21199" y="21335"/>
                      <a:pt x="21285" y="21121"/>
                      <a:pt x="21369" y="20888"/>
                    </a:cubicBezTo>
                    <a:cubicBezTo>
                      <a:pt x="21452" y="20655"/>
                      <a:pt x="21531" y="20402"/>
                      <a:pt x="21560" y="20224"/>
                    </a:cubicBezTo>
                    <a:cubicBezTo>
                      <a:pt x="21590" y="20020"/>
                      <a:pt x="21597" y="19676"/>
                      <a:pt x="21593" y="19344"/>
                    </a:cubicBezTo>
                    <a:cubicBezTo>
                      <a:pt x="21590" y="19012"/>
                      <a:pt x="21575" y="18693"/>
                      <a:pt x="21560" y="18540"/>
                    </a:cubicBezTo>
                    <a:cubicBezTo>
                      <a:pt x="21560" y="18336"/>
                      <a:pt x="21448" y="18178"/>
                      <a:pt x="21332" y="18178"/>
                    </a:cubicBezTo>
                    <a:cubicBezTo>
                      <a:pt x="21332" y="18178"/>
                      <a:pt x="19483" y="18178"/>
                      <a:pt x="19396" y="18178"/>
                    </a:cubicBezTo>
                    <a:cubicBezTo>
                      <a:pt x="19396" y="18167"/>
                      <a:pt x="19396" y="18167"/>
                      <a:pt x="19396" y="1720"/>
                    </a:cubicBezTo>
                    <a:cubicBezTo>
                      <a:pt x="19396" y="754"/>
                      <a:pt x="18954" y="0"/>
                      <a:pt x="18397" y="0"/>
                    </a:cubicBezTo>
                    <a:cubicBezTo>
                      <a:pt x="18397" y="0"/>
                      <a:pt x="18395" y="0"/>
                      <a:pt x="3144" y="0"/>
                    </a:cubicBezTo>
                    <a:close/>
                    <a:moveTo>
                      <a:pt x="3144" y="869"/>
                    </a:moveTo>
                    <a:cubicBezTo>
                      <a:pt x="3144" y="869"/>
                      <a:pt x="3147" y="869"/>
                      <a:pt x="18397" y="869"/>
                    </a:cubicBezTo>
                    <a:cubicBezTo>
                      <a:pt x="18690" y="869"/>
                      <a:pt x="18897" y="1212"/>
                      <a:pt x="18897" y="1720"/>
                    </a:cubicBezTo>
                    <a:cubicBezTo>
                      <a:pt x="18897" y="1720"/>
                      <a:pt x="18897" y="1729"/>
                      <a:pt x="18897" y="3791"/>
                    </a:cubicBezTo>
                    <a:cubicBezTo>
                      <a:pt x="18897" y="5853"/>
                      <a:pt x="18897" y="9968"/>
                      <a:pt x="18897" y="18178"/>
                    </a:cubicBezTo>
                    <a:cubicBezTo>
                      <a:pt x="18868" y="18178"/>
                      <a:pt x="18688" y="18178"/>
                      <a:pt x="18503" y="18178"/>
                    </a:cubicBezTo>
                    <a:cubicBezTo>
                      <a:pt x="18318" y="18178"/>
                      <a:pt x="18127" y="18178"/>
                      <a:pt x="18075" y="18178"/>
                    </a:cubicBezTo>
                    <a:lnTo>
                      <a:pt x="18075" y="2698"/>
                    </a:lnTo>
                    <a:cubicBezTo>
                      <a:pt x="18075" y="2443"/>
                      <a:pt x="17992" y="2281"/>
                      <a:pt x="17846" y="2281"/>
                    </a:cubicBezTo>
                    <a:cubicBezTo>
                      <a:pt x="17846" y="2281"/>
                      <a:pt x="17845" y="2281"/>
                      <a:pt x="3706" y="2281"/>
                    </a:cubicBezTo>
                    <a:cubicBezTo>
                      <a:pt x="3560" y="2281"/>
                      <a:pt x="3467" y="2443"/>
                      <a:pt x="3467" y="2698"/>
                    </a:cubicBezTo>
                    <a:cubicBezTo>
                      <a:pt x="3467" y="2698"/>
                      <a:pt x="3467" y="2724"/>
                      <a:pt x="3467" y="18178"/>
                    </a:cubicBezTo>
                    <a:cubicBezTo>
                      <a:pt x="3293" y="18178"/>
                      <a:pt x="3200" y="18178"/>
                      <a:pt x="3095" y="18178"/>
                    </a:cubicBezTo>
                    <a:cubicBezTo>
                      <a:pt x="2989" y="18178"/>
                      <a:pt x="2870" y="18178"/>
                      <a:pt x="2645" y="18178"/>
                    </a:cubicBezTo>
                    <a:cubicBezTo>
                      <a:pt x="2645" y="18178"/>
                      <a:pt x="2645" y="18177"/>
                      <a:pt x="2645" y="1720"/>
                    </a:cubicBezTo>
                    <a:cubicBezTo>
                      <a:pt x="2645" y="1212"/>
                      <a:pt x="2852" y="869"/>
                      <a:pt x="3144" y="869"/>
                    </a:cubicBezTo>
                    <a:close/>
                    <a:moveTo>
                      <a:pt x="471" y="18993"/>
                    </a:moveTo>
                    <a:cubicBezTo>
                      <a:pt x="471" y="18993"/>
                      <a:pt x="924" y="18993"/>
                      <a:pt x="1388" y="18993"/>
                    </a:cubicBezTo>
                    <a:cubicBezTo>
                      <a:pt x="1853" y="18993"/>
                      <a:pt x="2329" y="18993"/>
                      <a:pt x="2375" y="18993"/>
                    </a:cubicBezTo>
                    <a:lnTo>
                      <a:pt x="2380" y="19002"/>
                    </a:lnTo>
                    <a:lnTo>
                      <a:pt x="2385" y="19011"/>
                    </a:lnTo>
                    <a:cubicBezTo>
                      <a:pt x="2385" y="19011"/>
                      <a:pt x="2389" y="19011"/>
                      <a:pt x="3706" y="19011"/>
                    </a:cubicBezTo>
                    <a:cubicBezTo>
                      <a:pt x="3712" y="19011"/>
                      <a:pt x="3711" y="18993"/>
                      <a:pt x="3717" y="18993"/>
                    </a:cubicBezTo>
                    <a:cubicBezTo>
                      <a:pt x="4096" y="18993"/>
                      <a:pt x="4097" y="18993"/>
                      <a:pt x="4685" y="18993"/>
                    </a:cubicBezTo>
                    <a:cubicBezTo>
                      <a:pt x="5273" y="18993"/>
                      <a:pt x="6449" y="18993"/>
                      <a:pt x="9179" y="18993"/>
                    </a:cubicBezTo>
                    <a:cubicBezTo>
                      <a:pt x="9179" y="18993"/>
                      <a:pt x="9179" y="19001"/>
                      <a:pt x="9179" y="19409"/>
                    </a:cubicBezTo>
                    <a:cubicBezTo>
                      <a:pt x="9179" y="19613"/>
                      <a:pt x="9291" y="19808"/>
                      <a:pt x="9408" y="19808"/>
                    </a:cubicBezTo>
                    <a:cubicBezTo>
                      <a:pt x="9408" y="19808"/>
                      <a:pt x="9409" y="19808"/>
                      <a:pt x="9756" y="19808"/>
                    </a:cubicBezTo>
                    <a:cubicBezTo>
                      <a:pt x="10104" y="19808"/>
                      <a:pt x="10799" y="19808"/>
                      <a:pt x="12186" y="19808"/>
                    </a:cubicBezTo>
                    <a:cubicBezTo>
                      <a:pt x="12303" y="19808"/>
                      <a:pt x="12425" y="19613"/>
                      <a:pt x="12425" y="19409"/>
                    </a:cubicBezTo>
                    <a:cubicBezTo>
                      <a:pt x="12425" y="19409"/>
                      <a:pt x="12425" y="19407"/>
                      <a:pt x="12425" y="19354"/>
                    </a:cubicBezTo>
                    <a:cubicBezTo>
                      <a:pt x="12425" y="19301"/>
                      <a:pt x="12425" y="19197"/>
                      <a:pt x="12425" y="18993"/>
                    </a:cubicBezTo>
                    <a:cubicBezTo>
                      <a:pt x="12425" y="18993"/>
                      <a:pt x="13250" y="18993"/>
                      <a:pt x="14339" y="18993"/>
                    </a:cubicBezTo>
                    <a:cubicBezTo>
                      <a:pt x="15428" y="18993"/>
                      <a:pt x="16780" y="18993"/>
                      <a:pt x="17836" y="18993"/>
                    </a:cubicBezTo>
                    <a:cubicBezTo>
                      <a:pt x="17841" y="18993"/>
                      <a:pt x="17841" y="19011"/>
                      <a:pt x="17846" y="19011"/>
                    </a:cubicBezTo>
                    <a:cubicBezTo>
                      <a:pt x="17846" y="19011"/>
                      <a:pt x="17838" y="19011"/>
                      <a:pt x="19126" y="19011"/>
                    </a:cubicBezTo>
                    <a:cubicBezTo>
                      <a:pt x="19132" y="19011"/>
                      <a:pt x="19130" y="18993"/>
                      <a:pt x="19136" y="18993"/>
                    </a:cubicBezTo>
                    <a:cubicBezTo>
                      <a:pt x="19723" y="18993"/>
                      <a:pt x="19723" y="18993"/>
                      <a:pt x="19820" y="18993"/>
                    </a:cubicBezTo>
                    <a:cubicBezTo>
                      <a:pt x="19918" y="18993"/>
                      <a:pt x="20113" y="18993"/>
                      <a:pt x="21092" y="18993"/>
                    </a:cubicBezTo>
                    <a:cubicBezTo>
                      <a:pt x="21107" y="19222"/>
                      <a:pt x="21114" y="19442"/>
                      <a:pt x="21114" y="19623"/>
                    </a:cubicBezTo>
                    <a:cubicBezTo>
                      <a:pt x="21114" y="19805"/>
                      <a:pt x="21107" y="19948"/>
                      <a:pt x="21092" y="20025"/>
                    </a:cubicBezTo>
                    <a:cubicBezTo>
                      <a:pt x="21092" y="20076"/>
                      <a:pt x="21056" y="20177"/>
                      <a:pt x="21006" y="20309"/>
                    </a:cubicBezTo>
                    <a:cubicBezTo>
                      <a:pt x="20956" y="20442"/>
                      <a:pt x="20891" y="20607"/>
                      <a:pt x="20832" y="20785"/>
                    </a:cubicBezTo>
                    <a:cubicBezTo>
                      <a:pt x="20832" y="20785"/>
                      <a:pt x="20831" y="20785"/>
                      <a:pt x="18322" y="20785"/>
                    </a:cubicBezTo>
                    <a:cubicBezTo>
                      <a:pt x="15813" y="20785"/>
                      <a:pt x="10795" y="20785"/>
                      <a:pt x="762" y="20785"/>
                    </a:cubicBezTo>
                    <a:cubicBezTo>
                      <a:pt x="689" y="20632"/>
                      <a:pt x="624" y="20468"/>
                      <a:pt x="577" y="20329"/>
                    </a:cubicBezTo>
                    <a:cubicBezTo>
                      <a:pt x="530" y="20189"/>
                      <a:pt x="502" y="20076"/>
                      <a:pt x="502" y="20025"/>
                    </a:cubicBezTo>
                    <a:cubicBezTo>
                      <a:pt x="487" y="19948"/>
                      <a:pt x="479" y="19805"/>
                      <a:pt x="475" y="19624"/>
                    </a:cubicBezTo>
                    <a:cubicBezTo>
                      <a:pt x="471" y="19442"/>
                      <a:pt x="471" y="19222"/>
                      <a:pt x="471" y="18993"/>
                    </a:cubicBezTo>
                    <a:close/>
                  </a:path>
                </a:pathLst>
              </a:custGeom>
              <a:solidFill>
                <a:srgbClr val="FFFFFF"/>
              </a:solid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strike="noStrike" cap="none">
                  <a:solidFill>
                    <a:srgbClr val="205CA0"/>
                  </a:solidFill>
                  <a:latin typeface="Arial"/>
                  <a:ea typeface="Arial"/>
                  <a:cs typeface="Arial"/>
                  <a:sym typeface="Arial"/>
                </a:endParaRPr>
              </a:p>
            </p:txBody>
          </p:sp>
          <p:sp>
            <p:nvSpPr>
              <p:cNvPr id="130" name="Google Shape;130;p17"/>
              <p:cNvSpPr/>
              <p:nvPr/>
            </p:nvSpPr>
            <p:spPr>
              <a:xfrm>
                <a:off x="-1" y="0"/>
                <a:ext cx="903672" cy="578340"/>
              </a:xfrm>
              <a:custGeom>
                <a:avLst/>
                <a:gdLst/>
                <a:ahLst/>
                <a:cxnLst/>
                <a:rect l="l" t="t" r="r" b="b"/>
                <a:pathLst>
                  <a:path w="21597" h="21600" extrusionOk="0">
                    <a:moveTo>
                      <a:pt x="3500" y="0"/>
                    </a:moveTo>
                    <a:cubicBezTo>
                      <a:pt x="2881" y="0"/>
                      <a:pt x="2401" y="751"/>
                      <a:pt x="2401" y="1717"/>
                    </a:cubicBezTo>
                    <a:cubicBezTo>
                      <a:pt x="2401" y="1717"/>
                      <a:pt x="2401" y="2565"/>
                      <a:pt x="2401" y="18177"/>
                    </a:cubicBezTo>
                    <a:cubicBezTo>
                      <a:pt x="1079" y="18177"/>
                      <a:pt x="2401" y="18177"/>
                      <a:pt x="302" y="18177"/>
                    </a:cubicBezTo>
                    <a:cubicBezTo>
                      <a:pt x="172" y="18177"/>
                      <a:pt x="36" y="18334"/>
                      <a:pt x="36" y="18538"/>
                    </a:cubicBezTo>
                    <a:cubicBezTo>
                      <a:pt x="20" y="18691"/>
                      <a:pt x="5" y="19015"/>
                      <a:pt x="1" y="19347"/>
                    </a:cubicBezTo>
                    <a:cubicBezTo>
                      <a:pt x="-3" y="19679"/>
                      <a:pt x="4" y="20018"/>
                      <a:pt x="36" y="20222"/>
                    </a:cubicBezTo>
                    <a:cubicBezTo>
                      <a:pt x="69" y="20400"/>
                      <a:pt x="160" y="20656"/>
                      <a:pt x="253" y="20889"/>
                    </a:cubicBezTo>
                    <a:cubicBezTo>
                      <a:pt x="346" y="21122"/>
                      <a:pt x="442" y="21334"/>
                      <a:pt x="491" y="21436"/>
                    </a:cubicBezTo>
                    <a:cubicBezTo>
                      <a:pt x="507" y="21487"/>
                      <a:pt x="538" y="21528"/>
                      <a:pt x="575" y="21556"/>
                    </a:cubicBezTo>
                    <a:cubicBezTo>
                      <a:pt x="612" y="21584"/>
                      <a:pt x="654" y="21600"/>
                      <a:pt x="687" y="21600"/>
                    </a:cubicBezTo>
                    <a:cubicBezTo>
                      <a:pt x="687" y="21600"/>
                      <a:pt x="8689" y="21600"/>
                      <a:pt x="10575" y="21600"/>
                    </a:cubicBezTo>
                    <a:lnTo>
                      <a:pt x="10575" y="20791"/>
                    </a:lnTo>
                    <a:cubicBezTo>
                      <a:pt x="7438" y="20791"/>
                      <a:pt x="6406" y="20791"/>
                      <a:pt x="848" y="20791"/>
                    </a:cubicBezTo>
                    <a:cubicBezTo>
                      <a:pt x="767" y="20638"/>
                      <a:pt x="697" y="20470"/>
                      <a:pt x="645" y="20331"/>
                    </a:cubicBezTo>
                    <a:cubicBezTo>
                      <a:pt x="593" y="20192"/>
                      <a:pt x="561" y="20076"/>
                      <a:pt x="561" y="20025"/>
                    </a:cubicBezTo>
                    <a:cubicBezTo>
                      <a:pt x="545" y="19949"/>
                      <a:pt x="531" y="19802"/>
                      <a:pt x="526" y="19620"/>
                    </a:cubicBezTo>
                    <a:cubicBezTo>
                      <a:pt x="521" y="19439"/>
                      <a:pt x="526" y="19226"/>
                      <a:pt x="526" y="18997"/>
                    </a:cubicBezTo>
                    <a:cubicBezTo>
                      <a:pt x="526" y="18997"/>
                      <a:pt x="1030" y="18997"/>
                      <a:pt x="1548" y="18997"/>
                    </a:cubicBezTo>
                    <a:cubicBezTo>
                      <a:pt x="2065" y="18997"/>
                      <a:pt x="2596" y="18997"/>
                      <a:pt x="2646" y="18997"/>
                    </a:cubicBezTo>
                    <a:lnTo>
                      <a:pt x="2646" y="19008"/>
                    </a:lnTo>
                    <a:lnTo>
                      <a:pt x="2653" y="19008"/>
                    </a:lnTo>
                    <a:cubicBezTo>
                      <a:pt x="2653" y="19008"/>
                      <a:pt x="2656" y="19008"/>
                      <a:pt x="4123" y="19008"/>
                    </a:cubicBezTo>
                    <a:cubicBezTo>
                      <a:pt x="4129" y="19008"/>
                      <a:pt x="4131" y="18998"/>
                      <a:pt x="4137" y="18997"/>
                    </a:cubicBezTo>
                    <a:cubicBezTo>
                      <a:pt x="4559" y="18997"/>
                      <a:pt x="4560" y="18997"/>
                      <a:pt x="5215" y="18997"/>
                    </a:cubicBezTo>
                    <a:cubicBezTo>
                      <a:pt x="5870" y="18997"/>
                      <a:pt x="7179" y="18997"/>
                      <a:pt x="10218" y="18997"/>
                    </a:cubicBezTo>
                    <a:cubicBezTo>
                      <a:pt x="10218" y="18997"/>
                      <a:pt x="10218" y="19005"/>
                      <a:pt x="10218" y="19413"/>
                    </a:cubicBezTo>
                    <a:cubicBezTo>
                      <a:pt x="10218" y="19617"/>
                      <a:pt x="10347" y="19806"/>
                      <a:pt x="10477" y="19806"/>
                    </a:cubicBezTo>
                    <a:cubicBezTo>
                      <a:pt x="10477" y="19806"/>
                      <a:pt x="10569" y="19806"/>
                      <a:pt x="10575" y="19806"/>
                    </a:cubicBezTo>
                    <a:lnTo>
                      <a:pt x="10575" y="8913"/>
                    </a:lnTo>
                    <a:cubicBezTo>
                      <a:pt x="10575" y="8026"/>
                      <a:pt x="10576" y="7577"/>
                      <a:pt x="10673" y="7098"/>
                    </a:cubicBezTo>
                    <a:cubicBezTo>
                      <a:pt x="10795" y="6574"/>
                      <a:pt x="11059" y="6162"/>
                      <a:pt x="11394" y="5971"/>
                    </a:cubicBezTo>
                    <a:cubicBezTo>
                      <a:pt x="11698" y="5821"/>
                      <a:pt x="11986" y="5818"/>
                      <a:pt x="12556" y="5818"/>
                    </a:cubicBezTo>
                    <a:lnTo>
                      <a:pt x="12563" y="5818"/>
                    </a:lnTo>
                    <a:lnTo>
                      <a:pt x="20127" y="5818"/>
                    </a:lnTo>
                    <a:lnTo>
                      <a:pt x="20127" y="2701"/>
                    </a:lnTo>
                    <a:cubicBezTo>
                      <a:pt x="20127" y="2447"/>
                      <a:pt x="20031" y="2286"/>
                      <a:pt x="19868" y="2286"/>
                    </a:cubicBezTo>
                    <a:cubicBezTo>
                      <a:pt x="19868" y="2286"/>
                      <a:pt x="19866" y="2286"/>
                      <a:pt x="4123" y="2286"/>
                    </a:cubicBezTo>
                    <a:cubicBezTo>
                      <a:pt x="3960" y="2286"/>
                      <a:pt x="3857" y="2447"/>
                      <a:pt x="3857" y="2701"/>
                    </a:cubicBezTo>
                    <a:cubicBezTo>
                      <a:pt x="3857" y="2701"/>
                      <a:pt x="3857" y="2722"/>
                      <a:pt x="3857" y="18177"/>
                    </a:cubicBezTo>
                    <a:cubicBezTo>
                      <a:pt x="3663" y="18177"/>
                      <a:pt x="3562" y="18177"/>
                      <a:pt x="3444" y="18177"/>
                    </a:cubicBezTo>
                    <a:cubicBezTo>
                      <a:pt x="3326" y="18177"/>
                      <a:pt x="3198" y="18177"/>
                      <a:pt x="2947" y="18177"/>
                    </a:cubicBezTo>
                    <a:cubicBezTo>
                      <a:pt x="2947" y="18177"/>
                      <a:pt x="2947" y="18174"/>
                      <a:pt x="2947" y="1717"/>
                    </a:cubicBezTo>
                    <a:cubicBezTo>
                      <a:pt x="2947" y="1209"/>
                      <a:pt x="3174" y="875"/>
                      <a:pt x="3500" y="875"/>
                    </a:cubicBezTo>
                    <a:cubicBezTo>
                      <a:pt x="3500" y="875"/>
                      <a:pt x="3503" y="875"/>
                      <a:pt x="20484" y="875"/>
                    </a:cubicBezTo>
                    <a:cubicBezTo>
                      <a:pt x="20810" y="875"/>
                      <a:pt x="21037" y="1209"/>
                      <a:pt x="21037" y="1717"/>
                    </a:cubicBezTo>
                    <a:cubicBezTo>
                      <a:pt x="21037" y="1717"/>
                      <a:pt x="21037" y="1733"/>
                      <a:pt x="21037" y="3795"/>
                    </a:cubicBezTo>
                    <a:cubicBezTo>
                      <a:pt x="21037" y="4085"/>
                      <a:pt x="21037" y="5441"/>
                      <a:pt x="21037" y="5818"/>
                    </a:cubicBezTo>
                    <a:lnTo>
                      <a:pt x="21597" y="5818"/>
                    </a:lnTo>
                    <a:cubicBezTo>
                      <a:pt x="21597" y="3508"/>
                      <a:pt x="21597" y="5815"/>
                      <a:pt x="21597" y="1717"/>
                    </a:cubicBezTo>
                    <a:cubicBezTo>
                      <a:pt x="21597" y="751"/>
                      <a:pt x="21104" y="0"/>
                      <a:pt x="20484" y="0"/>
                    </a:cubicBezTo>
                    <a:cubicBezTo>
                      <a:pt x="20484" y="0"/>
                      <a:pt x="20481" y="0"/>
                      <a:pt x="3500" y="0"/>
                    </a:cubicBezTo>
                    <a:close/>
                  </a:path>
                </a:pathLst>
              </a:custGeom>
              <a:solidFill>
                <a:srgbClr val="FFFFFF"/>
              </a:solid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strike="noStrike" cap="none">
                  <a:solidFill>
                    <a:srgbClr val="205CA0"/>
                  </a:solidFill>
                  <a:latin typeface="Arial"/>
                  <a:ea typeface="Arial"/>
                  <a:cs typeface="Arial"/>
                  <a:sym typeface="Arial"/>
                </a:endParaRPr>
              </a:p>
            </p:txBody>
          </p:sp>
        </p:grpSp>
        <p:sp>
          <p:nvSpPr>
            <p:cNvPr id="131" name="Google Shape;131;p17"/>
            <p:cNvSpPr/>
            <p:nvPr/>
          </p:nvSpPr>
          <p:spPr>
            <a:xfrm>
              <a:off x="10211584" y="5594822"/>
              <a:ext cx="491454" cy="503766"/>
            </a:xfrm>
            <a:custGeom>
              <a:avLst/>
              <a:gdLst/>
              <a:ahLst/>
              <a:cxnLst/>
              <a:rect l="l" t="t" r="r" b="b"/>
              <a:pathLst>
                <a:path w="21600" h="21600" extrusionOk="0">
                  <a:moveTo>
                    <a:pt x="10800" y="0"/>
                  </a:moveTo>
                  <a:cubicBezTo>
                    <a:pt x="7120" y="0"/>
                    <a:pt x="4031" y="2952"/>
                    <a:pt x="3900" y="6507"/>
                  </a:cubicBezTo>
                  <a:cubicBezTo>
                    <a:pt x="3369" y="6584"/>
                    <a:pt x="2902" y="6820"/>
                    <a:pt x="2568" y="7166"/>
                  </a:cubicBezTo>
                  <a:cubicBezTo>
                    <a:pt x="2233" y="7513"/>
                    <a:pt x="2032" y="7970"/>
                    <a:pt x="2032" y="8490"/>
                  </a:cubicBezTo>
                  <a:lnTo>
                    <a:pt x="2032" y="8714"/>
                  </a:lnTo>
                  <a:cubicBezTo>
                    <a:pt x="789" y="8839"/>
                    <a:pt x="0" y="9722"/>
                    <a:pt x="0" y="11032"/>
                  </a:cubicBezTo>
                  <a:cubicBezTo>
                    <a:pt x="0" y="12342"/>
                    <a:pt x="788" y="13225"/>
                    <a:pt x="2032" y="13350"/>
                  </a:cubicBezTo>
                  <a:lnTo>
                    <a:pt x="2032" y="13878"/>
                  </a:lnTo>
                  <a:cubicBezTo>
                    <a:pt x="2032" y="14803"/>
                    <a:pt x="2449" y="15263"/>
                    <a:pt x="2934" y="15491"/>
                  </a:cubicBezTo>
                  <a:cubicBezTo>
                    <a:pt x="3419" y="15719"/>
                    <a:pt x="3972" y="15716"/>
                    <a:pt x="4245" y="15716"/>
                  </a:cubicBezTo>
                  <a:lnTo>
                    <a:pt x="6080" y="15716"/>
                  </a:lnTo>
                  <a:cubicBezTo>
                    <a:pt x="6192" y="15716"/>
                    <a:pt x="6286" y="15682"/>
                    <a:pt x="6352" y="15622"/>
                  </a:cubicBezTo>
                  <a:cubicBezTo>
                    <a:pt x="6419" y="15561"/>
                    <a:pt x="6457" y="15473"/>
                    <a:pt x="6457" y="15365"/>
                  </a:cubicBezTo>
                  <a:lnTo>
                    <a:pt x="6457" y="6811"/>
                  </a:lnTo>
                  <a:cubicBezTo>
                    <a:pt x="6457" y="6703"/>
                    <a:pt x="6419" y="6611"/>
                    <a:pt x="6352" y="6546"/>
                  </a:cubicBezTo>
                  <a:cubicBezTo>
                    <a:pt x="6286" y="6481"/>
                    <a:pt x="6192" y="6443"/>
                    <a:pt x="6080" y="6443"/>
                  </a:cubicBezTo>
                  <a:lnTo>
                    <a:pt x="4671" y="6443"/>
                  </a:lnTo>
                  <a:cubicBezTo>
                    <a:pt x="4841" y="3325"/>
                    <a:pt x="7563" y="719"/>
                    <a:pt x="10800" y="719"/>
                  </a:cubicBezTo>
                  <a:cubicBezTo>
                    <a:pt x="14013" y="719"/>
                    <a:pt x="16664" y="3325"/>
                    <a:pt x="16831" y="6443"/>
                  </a:cubicBezTo>
                  <a:lnTo>
                    <a:pt x="15520" y="6443"/>
                  </a:lnTo>
                  <a:cubicBezTo>
                    <a:pt x="15408" y="6443"/>
                    <a:pt x="15314" y="6481"/>
                    <a:pt x="15248" y="6546"/>
                  </a:cubicBezTo>
                  <a:cubicBezTo>
                    <a:pt x="15181" y="6611"/>
                    <a:pt x="15143" y="6703"/>
                    <a:pt x="15143" y="6811"/>
                  </a:cubicBezTo>
                  <a:lnTo>
                    <a:pt x="15143" y="15365"/>
                  </a:lnTo>
                  <a:cubicBezTo>
                    <a:pt x="15143" y="15473"/>
                    <a:pt x="15181" y="15561"/>
                    <a:pt x="15248" y="15622"/>
                  </a:cubicBezTo>
                  <a:cubicBezTo>
                    <a:pt x="15314" y="15682"/>
                    <a:pt x="15408" y="15716"/>
                    <a:pt x="15520" y="15716"/>
                  </a:cubicBezTo>
                  <a:lnTo>
                    <a:pt x="17355" y="15716"/>
                  </a:lnTo>
                  <a:cubicBezTo>
                    <a:pt x="17396" y="15716"/>
                    <a:pt x="17464" y="15702"/>
                    <a:pt x="17537" y="15687"/>
                  </a:cubicBezTo>
                  <a:cubicBezTo>
                    <a:pt x="17610" y="15671"/>
                    <a:pt x="17687" y="15656"/>
                    <a:pt x="17749" y="15652"/>
                  </a:cubicBezTo>
                  <a:lnTo>
                    <a:pt x="17749" y="16484"/>
                  </a:lnTo>
                  <a:cubicBezTo>
                    <a:pt x="17749" y="17249"/>
                    <a:pt x="17430" y="17944"/>
                    <a:pt x="16918" y="18448"/>
                  </a:cubicBezTo>
                  <a:cubicBezTo>
                    <a:pt x="16407" y="18953"/>
                    <a:pt x="15702" y="19266"/>
                    <a:pt x="14930" y="19266"/>
                  </a:cubicBezTo>
                  <a:lnTo>
                    <a:pt x="13471" y="19266"/>
                  </a:lnTo>
                  <a:cubicBezTo>
                    <a:pt x="13265" y="18439"/>
                    <a:pt x="12551" y="17795"/>
                    <a:pt x="11669" y="17795"/>
                  </a:cubicBezTo>
                  <a:cubicBezTo>
                    <a:pt x="10655" y="17795"/>
                    <a:pt x="9768" y="18674"/>
                    <a:pt x="9768" y="19713"/>
                  </a:cubicBezTo>
                  <a:cubicBezTo>
                    <a:pt x="9767" y="20726"/>
                    <a:pt x="10655" y="21600"/>
                    <a:pt x="11669" y="21600"/>
                  </a:cubicBezTo>
                  <a:cubicBezTo>
                    <a:pt x="12650" y="21600"/>
                    <a:pt x="13386" y="20895"/>
                    <a:pt x="13504" y="19953"/>
                  </a:cubicBezTo>
                  <a:lnTo>
                    <a:pt x="14930" y="19953"/>
                  </a:lnTo>
                  <a:cubicBezTo>
                    <a:pt x="15910" y="19953"/>
                    <a:pt x="16795" y="19564"/>
                    <a:pt x="17435" y="18936"/>
                  </a:cubicBezTo>
                  <a:cubicBezTo>
                    <a:pt x="18075" y="18307"/>
                    <a:pt x="18470" y="17440"/>
                    <a:pt x="18470" y="16484"/>
                  </a:cubicBezTo>
                  <a:lnTo>
                    <a:pt x="18470" y="15524"/>
                  </a:lnTo>
                  <a:cubicBezTo>
                    <a:pt x="18755" y="15428"/>
                    <a:pt x="19030" y="15283"/>
                    <a:pt x="19233" y="15028"/>
                  </a:cubicBezTo>
                  <a:cubicBezTo>
                    <a:pt x="19436" y="14773"/>
                    <a:pt x="19568" y="14410"/>
                    <a:pt x="19568" y="13878"/>
                  </a:cubicBezTo>
                  <a:lnTo>
                    <a:pt x="19568" y="13350"/>
                  </a:lnTo>
                  <a:cubicBezTo>
                    <a:pt x="20812" y="13225"/>
                    <a:pt x="21600" y="12342"/>
                    <a:pt x="21600" y="11032"/>
                  </a:cubicBezTo>
                  <a:cubicBezTo>
                    <a:pt x="21600" y="9722"/>
                    <a:pt x="20811" y="8839"/>
                    <a:pt x="19568" y="8714"/>
                  </a:cubicBezTo>
                  <a:lnTo>
                    <a:pt x="19568" y="8490"/>
                  </a:lnTo>
                  <a:cubicBezTo>
                    <a:pt x="19568" y="7951"/>
                    <a:pt x="19353" y="7478"/>
                    <a:pt x="18997" y="7127"/>
                  </a:cubicBezTo>
                  <a:cubicBezTo>
                    <a:pt x="18642" y="6775"/>
                    <a:pt x="18146" y="6545"/>
                    <a:pt x="17585" y="6491"/>
                  </a:cubicBezTo>
                  <a:cubicBezTo>
                    <a:pt x="17449" y="2943"/>
                    <a:pt x="14426" y="0"/>
                    <a:pt x="10800" y="0"/>
                  </a:cubicBezTo>
                  <a:close/>
                  <a:moveTo>
                    <a:pt x="2032" y="9561"/>
                  </a:moveTo>
                  <a:lnTo>
                    <a:pt x="2032" y="12503"/>
                  </a:lnTo>
                  <a:cubicBezTo>
                    <a:pt x="1214" y="12386"/>
                    <a:pt x="656" y="11904"/>
                    <a:pt x="656" y="11032"/>
                  </a:cubicBezTo>
                  <a:cubicBezTo>
                    <a:pt x="656" y="10160"/>
                    <a:pt x="1214" y="9678"/>
                    <a:pt x="2032" y="9561"/>
                  </a:cubicBezTo>
                  <a:close/>
                  <a:moveTo>
                    <a:pt x="19568" y="9561"/>
                  </a:moveTo>
                  <a:cubicBezTo>
                    <a:pt x="20386" y="9678"/>
                    <a:pt x="20928" y="10160"/>
                    <a:pt x="20928" y="11032"/>
                  </a:cubicBezTo>
                  <a:cubicBezTo>
                    <a:pt x="20928" y="11904"/>
                    <a:pt x="20386" y="12386"/>
                    <a:pt x="19568" y="12503"/>
                  </a:cubicBezTo>
                  <a:lnTo>
                    <a:pt x="19568" y="9561"/>
                  </a:lnTo>
                  <a:close/>
                  <a:moveTo>
                    <a:pt x="11669" y="18594"/>
                  </a:moveTo>
                  <a:cubicBezTo>
                    <a:pt x="12309" y="18594"/>
                    <a:pt x="12783" y="19101"/>
                    <a:pt x="12783" y="19713"/>
                  </a:cubicBezTo>
                  <a:cubicBezTo>
                    <a:pt x="12783" y="20300"/>
                    <a:pt x="12255" y="20801"/>
                    <a:pt x="11669" y="20801"/>
                  </a:cubicBezTo>
                  <a:cubicBezTo>
                    <a:pt x="11082" y="20801"/>
                    <a:pt x="10571" y="20300"/>
                    <a:pt x="10571" y="19713"/>
                  </a:cubicBezTo>
                  <a:cubicBezTo>
                    <a:pt x="10571" y="19101"/>
                    <a:pt x="11082" y="18594"/>
                    <a:pt x="11669" y="18594"/>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strike="noStrike" cap="none">
                <a:solidFill>
                  <a:srgbClr val="205CA0"/>
                </a:solidFill>
                <a:latin typeface="Arial"/>
                <a:ea typeface="Arial"/>
                <a:cs typeface="Arial"/>
                <a:sym typeface="Arial"/>
              </a:endParaRPr>
            </a:p>
          </p:txBody>
        </p:sp>
        <p:pic>
          <p:nvPicPr>
            <p:cNvPr id="132" name="Google Shape;132;p17" descr="pasted-image.pdf"/>
            <p:cNvPicPr preferRelativeResize="0"/>
            <p:nvPr/>
          </p:nvPicPr>
          <p:blipFill rotWithShape="1">
            <a:blip r:embed="rId10">
              <a:alphaModFix/>
            </a:blip>
            <a:srcRect/>
            <a:stretch/>
          </p:blipFill>
          <p:spPr>
            <a:xfrm>
              <a:off x="2700244" y="3072049"/>
              <a:ext cx="527752" cy="466184"/>
            </a:xfrm>
            <a:prstGeom prst="rect">
              <a:avLst/>
            </a:prstGeom>
            <a:noFill/>
            <a:ln>
              <a:noFill/>
            </a:ln>
          </p:spPr>
        </p:pic>
        <p:sp>
          <p:nvSpPr>
            <p:cNvPr id="133" name="Google Shape;133;p17"/>
            <p:cNvSpPr txBox="1"/>
            <p:nvPr/>
          </p:nvSpPr>
          <p:spPr>
            <a:xfrm>
              <a:off x="2256455" y="5650112"/>
              <a:ext cx="990900" cy="492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 sz="1100" b="1" i="0" u="none" strike="noStrike" cap="none">
                  <a:solidFill>
                    <a:srgbClr val="FFFFFF"/>
                  </a:solidFill>
                  <a:latin typeface="Arial"/>
                  <a:ea typeface="Arial"/>
                  <a:cs typeface="Arial"/>
                  <a:sym typeface="Arial"/>
                </a:rPr>
                <a:t>1.5B</a:t>
              </a:r>
              <a:br>
                <a:rPr lang="en" sz="1100" b="1" i="0" u="none" strike="noStrike" cap="none">
                  <a:solidFill>
                    <a:srgbClr val="FFFFFF"/>
                  </a:solidFill>
                  <a:latin typeface="Arial"/>
                  <a:ea typeface="Arial"/>
                  <a:cs typeface="Arial"/>
                  <a:sym typeface="Arial"/>
                </a:rPr>
              </a:br>
              <a:r>
                <a:rPr lang="en" sz="900" b="0" i="0" u="none" strike="noStrike" cap="none">
                  <a:solidFill>
                    <a:srgbClr val="FFFFFF"/>
                  </a:solidFill>
                  <a:latin typeface="Arial"/>
                  <a:ea typeface="Arial"/>
                  <a:cs typeface="Arial"/>
                  <a:sym typeface="Arial"/>
                </a:rPr>
                <a:t>emails sent</a:t>
              </a:r>
              <a:endParaRPr sz="1100" b="1" i="0" u="none" strike="noStrike" cap="none">
                <a:solidFill>
                  <a:srgbClr val="FFFFFF"/>
                </a:solidFill>
                <a:latin typeface="Arial"/>
                <a:ea typeface="Arial"/>
                <a:cs typeface="Arial"/>
                <a:sym typeface="Arial"/>
              </a:endParaRPr>
            </a:p>
          </p:txBody>
        </p:sp>
        <p:sp>
          <p:nvSpPr>
            <p:cNvPr id="134" name="Google Shape;134;p17"/>
            <p:cNvSpPr txBox="1"/>
            <p:nvPr/>
          </p:nvSpPr>
          <p:spPr>
            <a:xfrm>
              <a:off x="2628938" y="4604156"/>
              <a:ext cx="641400" cy="492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 sz="1100" b="1">
                  <a:solidFill>
                    <a:srgbClr val="FFFFFF"/>
                  </a:solidFill>
                  <a:latin typeface="Arial"/>
                  <a:ea typeface="Arial"/>
                  <a:cs typeface="Arial"/>
                  <a:sym typeface="Arial"/>
                </a:rPr>
                <a:t>4</a:t>
              </a:r>
              <a:r>
                <a:rPr lang="en" sz="1100" b="1" i="0" u="none" strike="noStrike" cap="none">
                  <a:solidFill>
                    <a:srgbClr val="FFFFFF"/>
                  </a:solidFill>
                  <a:latin typeface="Arial"/>
                  <a:ea typeface="Arial"/>
                  <a:cs typeface="Arial"/>
                  <a:sym typeface="Arial"/>
                </a:rPr>
                <a:t>M</a:t>
              </a:r>
              <a:br>
                <a:rPr lang="en" sz="1100" b="1" i="0" u="none" strike="noStrike" cap="none">
                  <a:solidFill>
                    <a:srgbClr val="FFFFFF"/>
                  </a:solidFill>
                  <a:latin typeface="Arial"/>
                  <a:ea typeface="Arial"/>
                  <a:cs typeface="Arial"/>
                  <a:sym typeface="Arial"/>
                </a:rPr>
              </a:br>
              <a:r>
                <a:rPr lang="en" sz="900" b="0" i="0" u="none" strike="noStrike" cap="none">
                  <a:solidFill>
                    <a:srgbClr val="FFFFFF"/>
                  </a:solidFill>
                  <a:latin typeface="Arial"/>
                  <a:ea typeface="Arial"/>
                  <a:cs typeface="Arial"/>
                  <a:sym typeface="Arial"/>
                </a:rPr>
                <a:t>orders</a:t>
              </a:r>
              <a:endParaRPr sz="1100" b="1" i="0" u="none" strike="noStrike" cap="none">
                <a:solidFill>
                  <a:srgbClr val="FFFFFF"/>
                </a:solidFill>
                <a:latin typeface="Arial"/>
                <a:ea typeface="Arial"/>
                <a:cs typeface="Arial"/>
                <a:sym typeface="Arial"/>
              </a:endParaRPr>
            </a:p>
          </p:txBody>
        </p:sp>
        <p:sp>
          <p:nvSpPr>
            <p:cNvPr id="135" name="Google Shape;135;p17"/>
            <p:cNvSpPr txBox="1"/>
            <p:nvPr/>
          </p:nvSpPr>
          <p:spPr>
            <a:xfrm>
              <a:off x="3086102" y="3706106"/>
              <a:ext cx="1007100" cy="492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 sz="1100" b="1" i="0" u="none" strike="noStrike" cap="none">
                  <a:solidFill>
                    <a:srgbClr val="FFFFFF"/>
                  </a:solidFill>
                  <a:latin typeface="Arial"/>
                  <a:ea typeface="Arial"/>
                  <a:cs typeface="Arial"/>
                  <a:sym typeface="Arial"/>
                </a:rPr>
                <a:t>260M</a:t>
              </a:r>
              <a:br>
                <a:rPr lang="en" sz="1100" b="1" i="0" u="none" strike="noStrike" cap="none">
                  <a:solidFill>
                    <a:srgbClr val="FFFFFF"/>
                  </a:solidFill>
                  <a:latin typeface="Arial"/>
                  <a:ea typeface="Arial"/>
                  <a:cs typeface="Arial"/>
                  <a:sym typeface="Arial"/>
                </a:rPr>
              </a:br>
              <a:r>
                <a:rPr lang="en" sz="900" b="0" i="0" u="none" strike="noStrike" cap="none">
                  <a:solidFill>
                    <a:srgbClr val="FFFFFF"/>
                  </a:solidFill>
                  <a:latin typeface="Arial"/>
                  <a:ea typeface="Arial"/>
                  <a:cs typeface="Arial"/>
                  <a:sym typeface="Arial"/>
                </a:rPr>
                <a:t>social posts</a:t>
              </a:r>
              <a:endParaRPr sz="900" b="1" i="0" u="none" strike="noStrike" cap="none">
                <a:solidFill>
                  <a:srgbClr val="FFFFFF"/>
                </a:solidFill>
                <a:latin typeface="Arial"/>
                <a:ea typeface="Arial"/>
                <a:cs typeface="Arial"/>
                <a:sym typeface="Arial"/>
              </a:endParaRPr>
            </a:p>
          </p:txBody>
        </p:sp>
        <p:sp>
          <p:nvSpPr>
            <p:cNvPr id="136" name="Google Shape;136;p17"/>
            <p:cNvSpPr txBox="1"/>
            <p:nvPr/>
          </p:nvSpPr>
          <p:spPr>
            <a:xfrm>
              <a:off x="4018830" y="2950472"/>
              <a:ext cx="987900" cy="677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 sz="1100" b="1">
                  <a:solidFill>
                    <a:srgbClr val="FFFFFF"/>
                  </a:solidFill>
                </a:rPr>
                <a:t>3</a:t>
              </a:r>
              <a:r>
                <a:rPr lang="en" sz="1100" b="1" i="0" u="none" strike="noStrike" cap="none">
                  <a:solidFill>
                    <a:srgbClr val="FFFFFF"/>
                  </a:solidFill>
                  <a:latin typeface="Arial"/>
                  <a:ea typeface="Arial"/>
                  <a:cs typeface="Arial"/>
                  <a:sym typeface="Arial"/>
                </a:rPr>
                <a:t>B</a:t>
              </a:r>
              <a:br>
                <a:rPr lang="en" sz="1100" b="1" i="0" u="none" strike="noStrike" cap="none">
                  <a:solidFill>
                    <a:srgbClr val="FFFFFF"/>
                  </a:solidFill>
                  <a:latin typeface="Arial"/>
                  <a:ea typeface="Arial"/>
                  <a:cs typeface="Arial"/>
                  <a:sym typeface="Arial"/>
                </a:rPr>
              </a:br>
              <a:r>
                <a:rPr lang="en" sz="900" b="0" i="0" u="none" strike="noStrike" cap="none">
                  <a:solidFill>
                    <a:srgbClr val="FFFFFF"/>
                  </a:solidFill>
                  <a:latin typeface="Arial"/>
                  <a:ea typeface="Arial"/>
                  <a:cs typeface="Arial"/>
                  <a:sym typeface="Arial"/>
                </a:rPr>
                <a:t>Einstein</a:t>
              </a:r>
              <a:br>
                <a:rPr lang="en" sz="900" b="0" i="0" u="none" strike="noStrike" cap="none">
                  <a:solidFill>
                    <a:srgbClr val="FFFFFF"/>
                  </a:solidFill>
                  <a:latin typeface="Arial"/>
                  <a:ea typeface="Arial"/>
                  <a:cs typeface="Arial"/>
                  <a:sym typeface="Arial"/>
                </a:rPr>
              </a:br>
              <a:r>
                <a:rPr lang="en" sz="900" b="0" i="0" u="none" strike="noStrike" cap="none">
                  <a:solidFill>
                    <a:srgbClr val="FFFFFF"/>
                  </a:solidFill>
                  <a:latin typeface="Arial"/>
                  <a:ea typeface="Arial"/>
                  <a:cs typeface="Arial"/>
                  <a:sym typeface="Arial"/>
                </a:rPr>
                <a:t>predictions</a:t>
              </a:r>
              <a:endParaRPr sz="900" b="1" i="0" u="none" strike="noStrike" cap="none">
                <a:solidFill>
                  <a:srgbClr val="FFFFFF"/>
                </a:solidFill>
                <a:latin typeface="Arial"/>
                <a:ea typeface="Arial"/>
                <a:cs typeface="Arial"/>
                <a:sym typeface="Arial"/>
              </a:endParaRPr>
            </a:p>
          </p:txBody>
        </p:sp>
        <p:sp>
          <p:nvSpPr>
            <p:cNvPr id="137" name="Google Shape;137;p17"/>
            <p:cNvSpPr txBox="1"/>
            <p:nvPr/>
          </p:nvSpPr>
          <p:spPr>
            <a:xfrm>
              <a:off x="5036222" y="2513090"/>
              <a:ext cx="994200" cy="677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 sz="1100" b="1">
                  <a:solidFill>
                    <a:srgbClr val="FFFFFF"/>
                  </a:solidFill>
                  <a:latin typeface="Arial"/>
                  <a:ea typeface="Arial"/>
                  <a:cs typeface="Arial"/>
                  <a:sym typeface="Arial"/>
                </a:rPr>
                <a:t>888</a:t>
              </a:r>
              <a:r>
                <a:rPr lang="en" sz="1100" b="1" i="0" u="none" strike="noStrike" cap="none">
                  <a:solidFill>
                    <a:srgbClr val="FFFFFF"/>
                  </a:solidFill>
                  <a:latin typeface="Arial"/>
                  <a:ea typeface="Arial"/>
                  <a:cs typeface="Arial"/>
                  <a:sym typeface="Arial"/>
                </a:rPr>
                <a:t>M</a:t>
              </a:r>
              <a:br>
                <a:rPr lang="en" sz="1100" b="1" i="0" u="none" strike="noStrike" cap="none">
                  <a:solidFill>
                    <a:srgbClr val="FFFFFF"/>
                  </a:solidFill>
                  <a:latin typeface="Arial"/>
                  <a:ea typeface="Arial"/>
                  <a:cs typeface="Arial"/>
                  <a:sym typeface="Arial"/>
                </a:rPr>
              </a:br>
              <a:r>
                <a:rPr lang="en" sz="900" b="0" i="0" u="none" strike="noStrike" cap="none">
                  <a:solidFill>
                    <a:srgbClr val="FFFFFF"/>
                  </a:solidFill>
                  <a:latin typeface="Arial"/>
                  <a:ea typeface="Arial"/>
                  <a:cs typeface="Arial"/>
                  <a:sym typeface="Arial"/>
                </a:rPr>
                <a:t>commerce </a:t>
              </a:r>
              <a:br>
                <a:rPr lang="en" sz="900" b="0" i="0" u="none" strike="noStrike" cap="none">
                  <a:solidFill>
                    <a:srgbClr val="FFFFFF"/>
                  </a:solidFill>
                  <a:latin typeface="Arial"/>
                  <a:ea typeface="Arial"/>
                  <a:cs typeface="Arial"/>
                  <a:sym typeface="Arial"/>
                </a:rPr>
              </a:br>
              <a:r>
                <a:rPr lang="en" sz="900" b="0" i="0" u="none" strike="noStrike" cap="none">
                  <a:solidFill>
                    <a:srgbClr val="FFFFFF"/>
                  </a:solidFill>
                  <a:latin typeface="Arial"/>
                  <a:ea typeface="Arial"/>
                  <a:cs typeface="Arial"/>
                  <a:sym typeface="Arial"/>
                </a:rPr>
                <a:t>page views</a:t>
              </a:r>
              <a:endParaRPr sz="900" b="1" i="0" u="none" strike="noStrike" cap="none">
                <a:solidFill>
                  <a:srgbClr val="FFFFFF"/>
                </a:solidFill>
                <a:latin typeface="Arial"/>
                <a:ea typeface="Arial"/>
                <a:cs typeface="Arial"/>
                <a:sym typeface="Arial"/>
              </a:endParaRPr>
            </a:p>
          </p:txBody>
        </p:sp>
        <p:sp>
          <p:nvSpPr>
            <p:cNvPr id="138" name="Google Shape;138;p17"/>
            <p:cNvSpPr txBox="1"/>
            <p:nvPr/>
          </p:nvSpPr>
          <p:spPr>
            <a:xfrm>
              <a:off x="6151938" y="2513090"/>
              <a:ext cx="1019700" cy="677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100"/>
                <a:buFont typeface="Arial"/>
                <a:buNone/>
              </a:pPr>
              <a:r>
                <a:rPr lang="en" sz="1100" b="1" i="0" u="none" strike="noStrike" cap="none">
                  <a:solidFill>
                    <a:srgbClr val="FFFFFF"/>
                  </a:solidFill>
                  <a:latin typeface="Arial"/>
                  <a:ea typeface="Arial"/>
                  <a:cs typeface="Arial"/>
                  <a:sym typeface="Arial"/>
                </a:rPr>
                <a:t>44M</a:t>
              </a:r>
              <a:br>
                <a:rPr lang="en" sz="1100" b="1" i="0" u="none" strike="noStrike" cap="none">
                  <a:solidFill>
                    <a:srgbClr val="FFFFFF"/>
                  </a:solidFill>
                  <a:latin typeface="Arial"/>
                  <a:ea typeface="Arial"/>
                  <a:cs typeface="Arial"/>
                  <a:sym typeface="Arial"/>
                </a:rPr>
              </a:br>
              <a:r>
                <a:rPr lang="en" sz="900" b="0" i="0" u="none" strike="noStrike" cap="none">
                  <a:solidFill>
                    <a:srgbClr val="FFFFFF"/>
                  </a:solidFill>
                  <a:latin typeface="Arial"/>
                  <a:ea typeface="Arial"/>
                  <a:cs typeface="Arial"/>
                  <a:sym typeface="Arial"/>
                </a:rPr>
                <a:t>reports and</a:t>
              </a:r>
              <a:br>
                <a:rPr lang="en" sz="900" b="0" i="0" u="none" strike="noStrike" cap="none">
                  <a:solidFill>
                    <a:srgbClr val="FFFFFF"/>
                  </a:solidFill>
                  <a:latin typeface="Arial"/>
                  <a:ea typeface="Arial"/>
                  <a:cs typeface="Arial"/>
                  <a:sym typeface="Arial"/>
                </a:rPr>
              </a:br>
              <a:r>
                <a:rPr lang="en" sz="900" b="0" i="0" u="none" strike="noStrike" cap="none">
                  <a:solidFill>
                    <a:srgbClr val="FFFFFF"/>
                  </a:solidFill>
                  <a:latin typeface="Arial"/>
                  <a:ea typeface="Arial"/>
                  <a:cs typeface="Arial"/>
                  <a:sym typeface="Arial"/>
                </a:rPr>
                <a:t>dashboards</a:t>
              </a:r>
              <a:endParaRPr sz="900" b="1" i="0" u="none" strike="noStrike" cap="none">
                <a:solidFill>
                  <a:srgbClr val="FFFFFF"/>
                </a:solidFill>
                <a:latin typeface="Arial"/>
                <a:ea typeface="Arial"/>
                <a:cs typeface="Arial"/>
                <a:sym typeface="Arial"/>
              </a:endParaRPr>
            </a:p>
          </p:txBody>
        </p:sp>
        <p:sp>
          <p:nvSpPr>
            <p:cNvPr id="139" name="Google Shape;139;p17"/>
            <p:cNvSpPr txBox="1"/>
            <p:nvPr/>
          </p:nvSpPr>
          <p:spPr>
            <a:xfrm>
              <a:off x="7166436" y="2892508"/>
              <a:ext cx="1027800" cy="677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100"/>
                <a:buFont typeface="Arial"/>
                <a:buNone/>
              </a:pPr>
              <a:r>
                <a:rPr lang="en" sz="1100" b="1" i="0" u="none" strike="noStrike" cap="none">
                  <a:solidFill>
                    <a:srgbClr val="FFFFFF"/>
                  </a:solidFill>
                  <a:latin typeface="Arial"/>
                  <a:ea typeface="Arial"/>
                  <a:cs typeface="Arial"/>
                  <a:sym typeface="Arial"/>
                </a:rPr>
                <a:t>41M</a:t>
              </a:r>
              <a:br>
                <a:rPr lang="en" sz="1100" b="1" i="0" u="none" strike="noStrike" cap="none">
                  <a:solidFill>
                    <a:srgbClr val="FFFFFF"/>
                  </a:solidFill>
                  <a:latin typeface="Arial"/>
                  <a:ea typeface="Arial"/>
                  <a:cs typeface="Arial"/>
                  <a:sym typeface="Arial"/>
                </a:rPr>
              </a:br>
              <a:r>
                <a:rPr lang="en" sz="900" b="0" i="0" u="none" strike="noStrike" cap="none">
                  <a:solidFill>
                    <a:srgbClr val="FFFFFF"/>
                  </a:solidFill>
                  <a:latin typeface="Arial"/>
                  <a:ea typeface="Arial"/>
                  <a:cs typeface="Arial"/>
                  <a:sym typeface="Arial"/>
                </a:rPr>
                <a:t>case</a:t>
              </a:r>
              <a:br>
                <a:rPr lang="en" sz="900" b="0" i="0" u="none" strike="noStrike" cap="none">
                  <a:solidFill>
                    <a:srgbClr val="FFFFFF"/>
                  </a:solidFill>
                  <a:latin typeface="Arial"/>
                  <a:ea typeface="Arial"/>
                  <a:cs typeface="Arial"/>
                  <a:sym typeface="Arial"/>
                </a:rPr>
              </a:br>
              <a:r>
                <a:rPr lang="en" sz="900" b="0" i="0" u="none" strike="noStrike" cap="none">
                  <a:solidFill>
                    <a:srgbClr val="FFFFFF"/>
                  </a:solidFill>
                  <a:latin typeface="Arial"/>
                  <a:ea typeface="Arial"/>
                  <a:cs typeface="Arial"/>
                  <a:sym typeface="Arial"/>
                </a:rPr>
                <a:t>interactions</a:t>
              </a:r>
              <a:endParaRPr sz="900" b="1" i="0" u="none" strike="noStrike" cap="none">
                <a:solidFill>
                  <a:srgbClr val="FFFFFF"/>
                </a:solidFill>
                <a:latin typeface="Arial"/>
                <a:ea typeface="Arial"/>
                <a:cs typeface="Arial"/>
                <a:sym typeface="Arial"/>
              </a:endParaRPr>
            </a:p>
          </p:txBody>
        </p:sp>
        <p:sp>
          <p:nvSpPr>
            <p:cNvPr id="140" name="Google Shape;140;p17"/>
            <p:cNvSpPr txBox="1"/>
            <p:nvPr/>
          </p:nvSpPr>
          <p:spPr>
            <a:xfrm>
              <a:off x="7985727" y="3651826"/>
              <a:ext cx="1154400" cy="677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100"/>
                <a:buFont typeface="Arial"/>
                <a:buNone/>
              </a:pPr>
              <a:r>
                <a:rPr lang="en" sz="1100" b="1" i="0" u="none" strike="noStrike" cap="none">
                  <a:solidFill>
                    <a:srgbClr val="FFFFFF"/>
                  </a:solidFill>
                  <a:latin typeface="Arial"/>
                  <a:ea typeface="Arial"/>
                  <a:cs typeface="Arial"/>
                  <a:sym typeface="Arial"/>
                </a:rPr>
                <a:t>3M</a:t>
              </a:r>
              <a:br>
                <a:rPr lang="en" sz="1100" b="1" i="0" u="none" strike="noStrike" cap="none">
                  <a:solidFill>
                    <a:srgbClr val="FFFFFF"/>
                  </a:solidFill>
                  <a:latin typeface="Arial"/>
                  <a:ea typeface="Arial"/>
                  <a:cs typeface="Arial"/>
                  <a:sym typeface="Arial"/>
                </a:rPr>
              </a:br>
              <a:r>
                <a:rPr lang="en" sz="900" b="0" i="0" u="none" strike="noStrike" cap="none">
                  <a:solidFill>
                    <a:srgbClr val="FFFFFF"/>
                  </a:solidFill>
                  <a:latin typeface="Arial"/>
                  <a:ea typeface="Arial"/>
                  <a:cs typeface="Arial"/>
                  <a:sym typeface="Arial"/>
                </a:rPr>
                <a:t>opportunities</a:t>
              </a:r>
              <a:br>
                <a:rPr lang="en" sz="900" b="0" i="0" u="none" strike="noStrike" cap="none">
                  <a:solidFill>
                    <a:srgbClr val="FFFFFF"/>
                  </a:solidFill>
                  <a:latin typeface="Arial"/>
                  <a:ea typeface="Arial"/>
                  <a:cs typeface="Arial"/>
                  <a:sym typeface="Arial"/>
                </a:rPr>
              </a:br>
              <a:r>
                <a:rPr lang="en" sz="900" b="0" i="0" u="none" strike="noStrike" cap="none">
                  <a:solidFill>
                    <a:srgbClr val="FFFFFF"/>
                  </a:solidFill>
                  <a:latin typeface="Arial"/>
                  <a:ea typeface="Arial"/>
                  <a:cs typeface="Arial"/>
                  <a:sym typeface="Arial"/>
                </a:rPr>
                <a:t>created</a:t>
              </a:r>
              <a:endParaRPr sz="900" b="1" i="0" u="none" strike="noStrike" cap="none">
                <a:solidFill>
                  <a:srgbClr val="FFFFFF"/>
                </a:solidFill>
                <a:latin typeface="Arial"/>
                <a:ea typeface="Arial"/>
                <a:cs typeface="Arial"/>
                <a:sym typeface="Arial"/>
              </a:endParaRPr>
            </a:p>
          </p:txBody>
        </p:sp>
        <p:sp>
          <p:nvSpPr>
            <p:cNvPr id="141" name="Google Shape;141;p17"/>
            <p:cNvSpPr txBox="1"/>
            <p:nvPr/>
          </p:nvSpPr>
          <p:spPr>
            <a:xfrm>
              <a:off x="8619645" y="4616597"/>
              <a:ext cx="1138500" cy="492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100"/>
                <a:buFont typeface="Arial"/>
                <a:buNone/>
              </a:pPr>
              <a:r>
                <a:rPr lang="en" sz="1100" b="1" i="0" u="none" strike="noStrike" cap="none">
                  <a:solidFill>
                    <a:srgbClr val="FFFFFF"/>
                  </a:solidFill>
                  <a:latin typeface="Arial"/>
                  <a:ea typeface="Arial"/>
                  <a:cs typeface="Arial"/>
                  <a:sym typeface="Arial"/>
                </a:rPr>
                <a:t>2M</a:t>
              </a:r>
              <a:br>
                <a:rPr lang="en" sz="1100" b="1" i="0" u="none" strike="noStrike" cap="none">
                  <a:solidFill>
                    <a:srgbClr val="FFFFFF"/>
                  </a:solidFill>
                  <a:latin typeface="Arial"/>
                  <a:ea typeface="Arial"/>
                  <a:cs typeface="Arial"/>
                  <a:sym typeface="Arial"/>
                </a:rPr>
              </a:br>
              <a:r>
                <a:rPr lang="en" sz="900" b="0" i="0" u="none" strike="noStrike" cap="none">
                  <a:solidFill>
                    <a:srgbClr val="FFFFFF"/>
                  </a:solidFill>
                  <a:latin typeface="Arial"/>
                  <a:ea typeface="Arial"/>
                  <a:cs typeface="Arial"/>
                  <a:sym typeface="Arial"/>
                </a:rPr>
                <a:t>leads created</a:t>
              </a:r>
              <a:endParaRPr sz="900" b="1" i="0" u="none" strike="noStrike" cap="none">
                <a:solidFill>
                  <a:srgbClr val="FFFFFF"/>
                </a:solidFill>
                <a:latin typeface="Arial"/>
                <a:ea typeface="Arial"/>
                <a:cs typeface="Arial"/>
                <a:sym typeface="Arial"/>
              </a:endParaRPr>
            </a:p>
          </p:txBody>
        </p:sp>
        <p:sp>
          <p:nvSpPr>
            <p:cNvPr id="142" name="Google Shape;142;p17"/>
            <p:cNvSpPr txBox="1"/>
            <p:nvPr/>
          </p:nvSpPr>
          <p:spPr>
            <a:xfrm>
              <a:off x="8976244" y="5650112"/>
              <a:ext cx="1093500" cy="492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100"/>
                <a:buFont typeface="Arial"/>
                <a:buNone/>
              </a:pPr>
              <a:r>
                <a:rPr lang="en" sz="1100" b="1">
                  <a:solidFill>
                    <a:srgbClr val="FFFFFF"/>
                  </a:solidFill>
                  <a:latin typeface="Arial"/>
                  <a:ea typeface="Arial"/>
                  <a:cs typeface="Arial"/>
                  <a:sym typeface="Arial"/>
                </a:rPr>
                <a:t>8</a:t>
              </a:r>
              <a:r>
                <a:rPr lang="en" sz="1100" b="1" i="0" u="none" strike="noStrike" cap="none">
                  <a:solidFill>
                    <a:srgbClr val="FFFFFF"/>
                  </a:solidFill>
                  <a:latin typeface="Arial"/>
                  <a:ea typeface="Arial"/>
                  <a:cs typeface="Arial"/>
                  <a:sym typeface="Arial"/>
                </a:rPr>
                <a:t>M</a:t>
              </a:r>
              <a:br>
                <a:rPr lang="en" sz="1100" b="1" i="0" u="none" strike="noStrike" cap="none">
                  <a:solidFill>
                    <a:srgbClr val="FFFFFF"/>
                  </a:solidFill>
                  <a:latin typeface="Arial"/>
                  <a:ea typeface="Arial"/>
                  <a:cs typeface="Arial"/>
                  <a:sym typeface="Arial"/>
                </a:rPr>
              </a:br>
              <a:r>
                <a:rPr lang="en" sz="900" b="0" i="0" u="none" strike="noStrike" cap="none">
                  <a:solidFill>
                    <a:srgbClr val="FFFFFF"/>
                  </a:solidFill>
                  <a:latin typeface="Arial"/>
                  <a:ea typeface="Arial"/>
                  <a:cs typeface="Arial"/>
                  <a:sym typeface="Arial"/>
                </a:rPr>
                <a:t>cases logged</a:t>
              </a:r>
              <a:endParaRPr sz="900" b="1" i="0" u="none" strike="noStrike" cap="none">
                <a:solidFill>
                  <a:srgbClr val="FFFFFF"/>
                </a:solidFill>
                <a:latin typeface="Arial"/>
                <a:ea typeface="Arial"/>
                <a:cs typeface="Arial"/>
                <a:sym typeface="Arial"/>
              </a:endParaRPr>
            </a:p>
          </p:txBody>
        </p:sp>
        <p:pic>
          <p:nvPicPr>
            <p:cNvPr id="143" name="Google Shape;143;p17"/>
            <p:cNvPicPr preferRelativeResize="0"/>
            <p:nvPr/>
          </p:nvPicPr>
          <p:blipFill rotWithShape="1">
            <a:blip r:embed="rId11">
              <a:alphaModFix/>
            </a:blip>
            <a:srcRect/>
            <a:stretch/>
          </p:blipFill>
          <p:spPr>
            <a:xfrm>
              <a:off x="557072" y="1723610"/>
              <a:ext cx="1930938" cy="750920"/>
            </a:xfrm>
            <a:prstGeom prst="rect">
              <a:avLst/>
            </a:prstGeom>
            <a:noFill/>
            <a:ln>
              <a:noFill/>
            </a:ln>
          </p:spPr>
        </p:pic>
        <p:sp>
          <p:nvSpPr>
            <p:cNvPr id="144" name="Google Shape;144;p17"/>
            <p:cNvSpPr/>
            <p:nvPr/>
          </p:nvSpPr>
          <p:spPr>
            <a:xfrm>
              <a:off x="1019033" y="1932347"/>
              <a:ext cx="1007100" cy="71400"/>
            </a:xfrm>
            <a:prstGeom prst="rect">
              <a:avLst/>
            </a:prstGeom>
            <a:no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FFFEFD"/>
                </a:buClr>
                <a:buSzPts val="1400"/>
                <a:buFont typeface="Arial"/>
                <a:buNone/>
              </a:pPr>
              <a:r>
                <a:rPr lang="en" sz="1400" b="0" i="0" u="none" strike="noStrike" cap="none">
                  <a:solidFill>
                    <a:srgbClr val="FFFEFD"/>
                  </a:solidFill>
                  <a:latin typeface="Arial"/>
                  <a:ea typeface="Arial"/>
                  <a:cs typeface="Arial"/>
                  <a:sym typeface="Arial"/>
                </a:rPr>
                <a:t>B2C</a:t>
              </a:r>
              <a:endParaRPr sz="1100"/>
            </a:p>
          </p:txBody>
        </p:sp>
        <p:sp>
          <p:nvSpPr>
            <p:cNvPr id="145" name="Google Shape;145;p17"/>
            <p:cNvSpPr/>
            <p:nvPr/>
          </p:nvSpPr>
          <p:spPr>
            <a:xfrm>
              <a:off x="-397224" y="2246700"/>
              <a:ext cx="3839400" cy="177900"/>
            </a:xfrm>
            <a:prstGeom prst="rect">
              <a:avLst/>
            </a:prstGeom>
            <a:no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FFFEFD"/>
                </a:buClr>
                <a:buSzPts val="1100"/>
                <a:buFont typeface="Arial"/>
                <a:buNone/>
              </a:pPr>
              <a:r>
                <a:rPr lang="en" sz="1100" b="0" i="0" u="none" strike="noStrike" cap="none">
                  <a:solidFill>
                    <a:srgbClr val="FFFEFD"/>
                  </a:solidFill>
                  <a:latin typeface="Arial"/>
                  <a:ea typeface="Arial"/>
                  <a:cs typeface="Arial"/>
                  <a:sym typeface="Arial"/>
                </a:rPr>
                <a:t>Scale</a:t>
              </a:r>
              <a:endParaRPr sz="1100"/>
            </a:p>
          </p:txBody>
        </p:sp>
        <p:pic>
          <p:nvPicPr>
            <p:cNvPr id="146" name="Google Shape;146;p17"/>
            <p:cNvPicPr preferRelativeResize="0"/>
            <p:nvPr/>
          </p:nvPicPr>
          <p:blipFill rotWithShape="1">
            <a:blip r:embed="rId12">
              <a:alphaModFix/>
            </a:blip>
            <a:srcRect/>
            <a:stretch/>
          </p:blipFill>
          <p:spPr>
            <a:xfrm>
              <a:off x="9649963" y="1754922"/>
              <a:ext cx="1930938" cy="750920"/>
            </a:xfrm>
            <a:prstGeom prst="rect">
              <a:avLst/>
            </a:prstGeom>
            <a:noFill/>
            <a:ln>
              <a:noFill/>
            </a:ln>
          </p:spPr>
        </p:pic>
        <p:sp>
          <p:nvSpPr>
            <p:cNvPr id="147" name="Google Shape;147;p17"/>
            <p:cNvSpPr/>
            <p:nvPr/>
          </p:nvSpPr>
          <p:spPr>
            <a:xfrm>
              <a:off x="10177794" y="1853600"/>
              <a:ext cx="875100" cy="228900"/>
            </a:xfrm>
            <a:prstGeom prst="rect">
              <a:avLst/>
            </a:prstGeom>
            <a:no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FFFEFD"/>
                </a:buClr>
                <a:buSzPts val="1400"/>
                <a:buFont typeface="Arial"/>
                <a:buNone/>
              </a:pPr>
              <a:r>
                <a:rPr lang="en" sz="1400" b="0" i="0" u="none" strike="noStrike" cap="none">
                  <a:solidFill>
                    <a:srgbClr val="FFFEFD"/>
                  </a:solidFill>
                  <a:latin typeface="Arial"/>
                  <a:ea typeface="Arial"/>
                  <a:cs typeface="Arial"/>
                  <a:sym typeface="Arial"/>
                </a:rPr>
                <a:t>B2B</a:t>
              </a:r>
              <a:endParaRPr sz="1100"/>
            </a:p>
          </p:txBody>
        </p:sp>
        <p:sp>
          <p:nvSpPr>
            <p:cNvPr id="148" name="Google Shape;148;p17"/>
            <p:cNvSpPr/>
            <p:nvPr/>
          </p:nvSpPr>
          <p:spPr>
            <a:xfrm>
              <a:off x="10177869" y="646499"/>
              <a:ext cx="875100" cy="3441000"/>
            </a:xfrm>
            <a:prstGeom prst="rect">
              <a:avLst/>
            </a:prstGeom>
            <a:no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FFFEFD"/>
                </a:buClr>
                <a:buSzPts val="1100"/>
                <a:buFont typeface="Arial"/>
                <a:buNone/>
              </a:pPr>
              <a:r>
                <a:rPr lang="en" sz="1100" b="0" i="0" u="none" strike="noStrike" cap="none">
                  <a:solidFill>
                    <a:srgbClr val="FFFEFD"/>
                  </a:solidFill>
                  <a:latin typeface="Arial"/>
                  <a:ea typeface="Arial"/>
                  <a:cs typeface="Arial"/>
                  <a:sym typeface="Arial"/>
                </a:rPr>
                <a:t>Scale</a:t>
              </a:r>
              <a:endParaRPr sz="1100"/>
            </a:p>
          </p:txBody>
        </p:sp>
        <p:pic>
          <p:nvPicPr>
            <p:cNvPr id="149" name="Google Shape;149;p17"/>
            <p:cNvPicPr preferRelativeResize="0"/>
            <p:nvPr/>
          </p:nvPicPr>
          <p:blipFill rotWithShape="1">
            <a:blip r:embed="rId13">
              <a:alphaModFix/>
            </a:blip>
            <a:srcRect/>
            <a:stretch/>
          </p:blipFill>
          <p:spPr>
            <a:xfrm>
              <a:off x="-2818433" y="7024660"/>
              <a:ext cx="20855161" cy="5133578"/>
            </a:xfrm>
            <a:prstGeom prst="rect">
              <a:avLst/>
            </a:prstGeom>
            <a:noFill/>
            <a:ln>
              <a:noFill/>
            </a:ln>
          </p:spPr>
        </p:pic>
        <p:pic>
          <p:nvPicPr>
            <p:cNvPr id="150" name="Google Shape;150;p17" descr="pasted-image.pdf"/>
            <p:cNvPicPr preferRelativeResize="0"/>
            <p:nvPr/>
          </p:nvPicPr>
          <p:blipFill rotWithShape="1">
            <a:blip r:embed="rId14">
              <a:alphaModFix/>
            </a:blip>
            <a:srcRect/>
            <a:stretch/>
          </p:blipFill>
          <p:spPr>
            <a:xfrm>
              <a:off x="3842492" y="2325402"/>
              <a:ext cx="500092" cy="461905"/>
            </a:xfrm>
            <a:prstGeom prst="rect">
              <a:avLst/>
            </a:prstGeom>
            <a:noFill/>
            <a:ln>
              <a:noFill/>
            </a:ln>
          </p:spPr>
        </p:pic>
        <p:sp>
          <p:nvSpPr>
            <p:cNvPr id="151" name="Google Shape;151;p17"/>
            <p:cNvSpPr txBox="1"/>
            <p:nvPr/>
          </p:nvSpPr>
          <p:spPr>
            <a:xfrm>
              <a:off x="577850" y="6501902"/>
              <a:ext cx="4674900" cy="2790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 sz="800">
                  <a:solidFill>
                    <a:schemeClr val="accent2"/>
                  </a:solidFill>
                  <a:latin typeface="Arial"/>
                  <a:ea typeface="Arial"/>
                  <a:cs typeface="Arial"/>
                  <a:sym typeface="Arial"/>
                </a:rPr>
                <a:t>Source: Salesforce March 2018.</a:t>
              </a:r>
              <a:endParaRPr sz="1100"/>
            </a:p>
          </p:txBody>
        </p:sp>
        <p:sp>
          <p:nvSpPr>
            <p:cNvPr id="152" name="Google Shape;152;p17"/>
            <p:cNvSpPr/>
            <p:nvPr/>
          </p:nvSpPr>
          <p:spPr>
            <a:xfrm>
              <a:off x="5057593" y="1898314"/>
              <a:ext cx="533882" cy="463050"/>
            </a:xfrm>
            <a:custGeom>
              <a:avLst/>
              <a:gdLst/>
              <a:ahLst/>
              <a:cxnLst/>
              <a:rect l="l" t="t" r="r" b="b"/>
              <a:pathLst>
                <a:path w="21595" h="21600" extrusionOk="0">
                  <a:moveTo>
                    <a:pt x="339" y="0"/>
                  </a:moveTo>
                  <a:cubicBezTo>
                    <a:pt x="120" y="0"/>
                    <a:pt x="0" y="173"/>
                    <a:pt x="0" y="425"/>
                  </a:cubicBezTo>
                  <a:cubicBezTo>
                    <a:pt x="0" y="677"/>
                    <a:pt x="120" y="850"/>
                    <a:pt x="339" y="850"/>
                  </a:cubicBezTo>
                  <a:lnTo>
                    <a:pt x="3227" y="850"/>
                  </a:lnTo>
                  <a:lnTo>
                    <a:pt x="6454" y="16230"/>
                  </a:lnTo>
                  <a:cubicBezTo>
                    <a:pt x="6454" y="16240"/>
                    <a:pt x="6440" y="16238"/>
                    <a:pt x="6440" y="16247"/>
                  </a:cubicBezTo>
                  <a:cubicBezTo>
                    <a:pt x="6437" y="16267"/>
                    <a:pt x="6467" y="16261"/>
                    <a:pt x="6469" y="16281"/>
                  </a:cubicBezTo>
                  <a:lnTo>
                    <a:pt x="6749" y="17606"/>
                  </a:lnTo>
                  <a:cubicBezTo>
                    <a:pt x="6102" y="17931"/>
                    <a:pt x="5673" y="18670"/>
                    <a:pt x="5673" y="19527"/>
                  </a:cubicBezTo>
                  <a:cubicBezTo>
                    <a:pt x="5673" y="20703"/>
                    <a:pt x="6459" y="21600"/>
                    <a:pt x="7486" y="21600"/>
                  </a:cubicBezTo>
                  <a:cubicBezTo>
                    <a:pt x="8488" y="21600"/>
                    <a:pt x="9298" y="20703"/>
                    <a:pt x="9298" y="19527"/>
                  </a:cubicBezTo>
                  <a:cubicBezTo>
                    <a:pt x="9298" y="19044"/>
                    <a:pt x="9125" y="18626"/>
                    <a:pt x="8886" y="18269"/>
                  </a:cubicBezTo>
                  <a:lnTo>
                    <a:pt x="15826" y="18269"/>
                  </a:lnTo>
                  <a:cubicBezTo>
                    <a:pt x="15590" y="18626"/>
                    <a:pt x="15428" y="19044"/>
                    <a:pt x="15428" y="19527"/>
                  </a:cubicBezTo>
                  <a:cubicBezTo>
                    <a:pt x="15428" y="20703"/>
                    <a:pt x="16214" y="21600"/>
                    <a:pt x="17241" y="21600"/>
                  </a:cubicBezTo>
                  <a:cubicBezTo>
                    <a:pt x="18268" y="21600"/>
                    <a:pt x="19053" y="20703"/>
                    <a:pt x="19053" y="19527"/>
                  </a:cubicBezTo>
                  <a:cubicBezTo>
                    <a:pt x="19053" y="18402"/>
                    <a:pt x="18295" y="17492"/>
                    <a:pt x="17300" y="17453"/>
                  </a:cubicBezTo>
                  <a:lnTo>
                    <a:pt x="17292" y="17445"/>
                  </a:lnTo>
                  <a:lnTo>
                    <a:pt x="17285" y="17436"/>
                  </a:lnTo>
                  <a:lnTo>
                    <a:pt x="7486" y="17436"/>
                  </a:lnTo>
                  <a:lnTo>
                    <a:pt x="7324" y="16672"/>
                  </a:lnTo>
                  <a:lnTo>
                    <a:pt x="18479" y="16672"/>
                  </a:lnTo>
                  <a:cubicBezTo>
                    <a:pt x="18552" y="16672"/>
                    <a:pt x="18625" y="16633"/>
                    <a:pt x="18690" y="16573"/>
                  </a:cubicBezTo>
                  <a:cubicBezTo>
                    <a:pt x="18755" y="16514"/>
                    <a:pt x="18810" y="16433"/>
                    <a:pt x="18847" y="16349"/>
                  </a:cubicBezTo>
                  <a:lnTo>
                    <a:pt x="21588" y="6373"/>
                  </a:lnTo>
                  <a:cubicBezTo>
                    <a:pt x="21600" y="6303"/>
                    <a:pt x="21595" y="6240"/>
                    <a:pt x="21584" y="6178"/>
                  </a:cubicBezTo>
                  <a:cubicBezTo>
                    <a:pt x="21573" y="6115"/>
                    <a:pt x="21556" y="6052"/>
                    <a:pt x="21544" y="5982"/>
                  </a:cubicBezTo>
                  <a:cubicBezTo>
                    <a:pt x="21519" y="5926"/>
                    <a:pt x="21477" y="5885"/>
                    <a:pt x="21429" y="5855"/>
                  </a:cubicBezTo>
                  <a:cubicBezTo>
                    <a:pt x="21383" y="5826"/>
                    <a:pt x="21327" y="5812"/>
                    <a:pt x="21278" y="5812"/>
                  </a:cubicBezTo>
                  <a:lnTo>
                    <a:pt x="5040" y="5812"/>
                  </a:lnTo>
                  <a:lnTo>
                    <a:pt x="3890" y="340"/>
                  </a:lnTo>
                  <a:cubicBezTo>
                    <a:pt x="3866" y="256"/>
                    <a:pt x="3817" y="167"/>
                    <a:pt x="3752" y="107"/>
                  </a:cubicBezTo>
                  <a:cubicBezTo>
                    <a:pt x="3686" y="46"/>
                    <a:pt x="3607" y="0"/>
                    <a:pt x="3522" y="0"/>
                  </a:cubicBezTo>
                  <a:lnTo>
                    <a:pt x="339" y="0"/>
                  </a:lnTo>
                  <a:close/>
                  <a:moveTo>
                    <a:pt x="5216" y="6662"/>
                  </a:moveTo>
                  <a:lnTo>
                    <a:pt x="20763" y="6662"/>
                  </a:lnTo>
                  <a:lnTo>
                    <a:pt x="18243" y="15822"/>
                  </a:lnTo>
                  <a:lnTo>
                    <a:pt x="7147" y="15822"/>
                  </a:lnTo>
                  <a:lnTo>
                    <a:pt x="5216" y="6662"/>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Building a platform to automate training, deploying, and serving custom ML models trained on customers’ own data (all structured, tabular data)</a:t>
            </a:r>
            <a:endParaRPr/>
          </a:p>
          <a:p>
            <a:pPr marL="457200" lvl="0" indent="-342900" algn="l" rtl="0">
              <a:spcBef>
                <a:spcPts val="0"/>
              </a:spcBef>
              <a:spcAft>
                <a:spcPts val="0"/>
              </a:spcAft>
              <a:buSzPts val="1800"/>
              <a:buChar char="●"/>
            </a:pPr>
            <a:r>
              <a:rPr lang="en"/>
              <a:t>Several products already released on this platform</a:t>
            </a:r>
            <a:endParaRPr/>
          </a:p>
          <a:p>
            <a:pPr marL="914400" lvl="1" indent="-317500" algn="l" rtl="0">
              <a:spcBef>
                <a:spcPts val="0"/>
              </a:spcBef>
              <a:spcAft>
                <a:spcPts val="0"/>
              </a:spcAft>
              <a:buSzPts val="1400"/>
              <a:buChar char="○"/>
            </a:pPr>
            <a:r>
              <a:rPr lang="en"/>
              <a:t>Marketing - predict who are good candidates to send product emails</a:t>
            </a:r>
            <a:endParaRPr/>
          </a:p>
          <a:p>
            <a:pPr marL="914400" lvl="1" indent="-317500" algn="l" rtl="0">
              <a:spcBef>
                <a:spcPts val="0"/>
              </a:spcBef>
              <a:spcAft>
                <a:spcPts val="0"/>
              </a:spcAft>
              <a:buSzPts val="1400"/>
              <a:buChar char="○"/>
            </a:pPr>
            <a:r>
              <a:rPr lang="en"/>
              <a:t>Lead scoring - predict whether a lead is likely to convert (eg. buy something from you)</a:t>
            </a:r>
            <a:endParaRPr/>
          </a:p>
          <a:p>
            <a:pPr marL="914400" lvl="1" indent="-317500" algn="l" rtl="0">
              <a:spcBef>
                <a:spcPts val="0"/>
              </a:spcBef>
              <a:spcAft>
                <a:spcPts val="0"/>
              </a:spcAft>
              <a:buSzPts val="1400"/>
              <a:buChar char="○"/>
            </a:pPr>
            <a:r>
              <a:rPr lang="en"/>
              <a:t>Case classification - suggest priority of a support ticket when it’s created</a:t>
            </a:r>
            <a:endParaRPr/>
          </a:p>
          <a:p>
            <a:pPr marL="914400" lvl="1" indent="-317500" algn="l" rtl="0">
              <a:spcBef>
                <a:spcPts val="0"/>
              </a:spcBef>
              <a:spcAft>
                <a:spcPts val="0"/>
              </a:spcAft>
              <a:buSzPts val="1400"/>
              <a:buChar char="○"/>
            </a:pPr>
            <a:r>
              <a:rPr lang="en"/>
              <a:t>Prediction builder - predict a specific field from other fields in your object</a:t>
            </a:r>
            <a:endParaRPr/>
          </a:p>
          <a:p>
            <a:pPr marL="1371600" lvl="2" indent="-317500" algn="l" rtl="0">
              <a:spcBef>
                <a:spcPts val="0"/>
              </a:spcBef>
              <a:spcAft>
                <a:spcPts val="0"/>
              </a:spcAft>
              <a:buSzPts val="1400"/>
              <a:buChar char="■"/>
            </a:pPr>
            <a:r>
              <a:rPr lang="en"/>
              <a:t>Eg. likelihood to remain enrolled in college, churn prediction, lead scoring as special cases</a:t>
            </a:r>
            <a:br>
              <a:rPr lang="en"/>
            </a:br>
            <a:endParaRPr/>
          </a:p>
          <a:p>
            <a:pPr marL="457200" lvl="0" indent="-342900" algn="l" rtl="0">
              <a:spcBef>
                <a:spcPts val="0"/>
              </a:spcBef>
              <a:spcAft>
                <a:spcPts val="0"/>
              </a:spcAft>
              <a:buSzPts val="1800"/>
              <a:buChar char="●"/>
            </a:pPr>
            <a:r>
              <a:rPr lang="en"/>
              <a:t>Several more being built right now!</a:t>
            </a:r>
            <a:endParaRPr/>
          </a:p>
        </p:txBody>
      </p:sp>
      <p:sp>
        <p:nvSpPr>
          <p:cNvPr id="158" name="Google Shape;15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our team work on?</a:t>
            </a:r>
            <a:endParaRPr/>
          </a:p>
        </p:txBody>
      </p:sp>
      <p:pic>
        <p:nvPicPr>
          <p:cNvPr id="159" name="Google Shape;159;p18"/>
          <p:cNvPicPr preferRelativeResize="0"/>
          <p:nvPr/>
        </p:nvPicPr>
        <p:blipFill>
          <a:blip r:embed="rId3">
            <a:alphaModFix/>
          </a:blip>
          <a:stretch>
            <a:fillRect/>
          </a:stretch>
        </p:blipFill>
        <p:spPr>
          <a:xfrm>
            <a:off x="7439850" y="3361300"/>
            <a:ext cx="1856551" cy="18565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goes into a machine learning platform?</a:t>
            </a:r>
            <a:endParaRPr/>
          </a:p>
        </p:txBody>
      </p:sp>
      <p:sp>
        <p:nvSpPr>
          <p:cNvPr id="165" name="Google Shape;165;p19"/>
          <p:cNvSpPr txBox="1"/>
          <p:nvPr/>
        </p:nvSpPr>
        <p:spPr>
          <a:xfrm>
            <a:off x="3465300" y="4852800"/>
            <a:ext cx="5678700" cy="2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dirty="0">
                <a:solidFill>
                  <a:schemeClr val="hlink"/>
                </a:solidFill>
                <a:hlinkClick r:id="rId3"/>
              </a:rPr>
              <a:t>https://developers.google.com/machine-learning/crash-course/production-ml-systems</a:t>
            </a:r>
            <a:endParaRPr dirty="0"/>
          </a:p>
        </p:txBody>
      </p:sp>
      <p:pic>
        <p:nvPicPr>
          <p:cNvPr id="2" name="Picture 1">
            <a:extLst>
              <a:ext uri="{FF2B5EF4-FFF2-40B4-BE49-F238E27FC236}">
                <a16:creationId xmlns:a16="http://schemas.microsoft.com/office/drawing/2014/main" id="{032DB577-6975-CE4B-97C1-6582C87805AA}"/>
              </a:ext>
            </a:extLst>
          </p:cNvPr>
          <p:cNvPicPr>
            <a:picLocks noChangeAspect="1"/>
          </p:cNvPicPr>
          <p:nvPr/>
        </p:nvPicPr>
        <p:blipFill>
          <a:blip r:embed="rId4"/>
          <a:stretch>
            <a:fillRect/>
          </a:stretch>
        </p:blipFill>
        <p:spPr>
          <a:xfrm>
            <a:off x="311700" y="1267432"/>
            <a:ext cx="7997184" cy="35891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makes automation hard?</a:t>
            </a:r>
            <a:endParaRPr/>
          </a:p>
        </p:txBody>
      </p:sp>
      <p:sp>
        <p:nvSpPr>
          <p:cNvPr id="172" name="Google Shape;172;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How can you tell if you’re doing a good job making models for a wide range of predictions?</a:t>
            </a:r>
            <a:br>
              <a:rPr lang="en"/>
            </a:br>
            <a:endParaRPr/>
          </a:p>
          <a:p>
            <a:pPr marL="457200" lvl="0" indent="-342900" algn="l" rtl="0">
              <a:spcBef>
                <a:spcPts val="0"/>
              </a:spcBef>
              <a:spcAft>
                <a:spcPts val="0"/>
              </a:spcAft>
              <a:buSzPts val="1800"/>
              <a:buChar char="●"/>
            </a:pPr>
            <a:r>
              <a:rPr lang="en"/>
              <a:t>Cold-start issues &amp; when to switch over to a “warm” model?</a:t>
            </a:r>
            <a:br>
              <a:rPr lang="en"/>
            </a:br>
            <a:endParaRPr/>
          </a:p>
          <a:p>
            <a:pPr marL="457200" lvl="0" indent="-342900" algn="l" rtl="0">
              <a:spcBef>
                <a:spcPts val="0"/>
              </a:spcBef>
              <a:spcAft>
                <a:spcPts val="0"/>
              </a:spcAft>
              <a:buSzPts val="1800"/>
              <a:buChar char="●"/>
            </a:pPr>
            <a:r>
              <a:rPr lang="en"/>
              <a:t>How to communicate the output of machine learning model to non-experts?</a:t>
            </a:r>
            <a:endParaRPr/>
          </a:p>
          <a:p>
            <a:pPr marL="0" lvl="0" indent="0" algn="l" rtl="0">
              <a:spcBef>
                <a:spcPts val="1600"/>
              </a:spcBef>
              <a:spcAft>
                <a:spcPts val="0"/>
              </a:spcAft>
              <a:buNone/>
            </a:pPr>
            <a:endParaRPr/>
          </a:p>
          <a:p>
            <a:pPr marL="0" lvl="0" indent="0" algn="l" rtl="0">
              <a:spcBef>
                <a:spcPts val="1600"/>
              </a:spcBef>
              <a:spcAft>
                <a:spcPts val="0"/>
              </a:spcAft>
              <a:buNone/>
            </a:pPr>
            <a:r>
              <a:rPr lang="en"/>
              <a:t>(so many more, but I’ll just focus on these)</a:t>
            </a:r>
            <a:endParaRPr/>
          </a:p>
          <a:p>
            <a:pPr marL="45720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tell if you’re doing a good job</a:t>
            </a:r>
            <a:endParaRPr/>
          </a:p>
        </p:txBody>
      </p:sp>
      <p:sp>
        <p:nvSpPr>
          <p:cNvPr id="178" name="Google Shape;178;p21"/>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Use a test suite!</a:t>
            </a:r>
            <a:endParaRPr/>
          </a:p>
          <a:p>
            <a:pPr marL="914400" lvl="1" indent="-317500" algn="l" rtl="0">
              <a:spcBef>
                <a:spcPts val="0"/>
              </a:spcBef>
              <a:spcAft>
                <a:spcPts val="0"/>
              </a:spcAft>
              <a:buSzPts val="1400"/>
              <a:buChar char="○"/>
            </a:pPr>
            <a:r>
              <a:rPr lang="en"/>
              <a:t>Many fixed datasets - variety of data types and problems</a:t>
            </a:r>
            <a:endParaRPr/>
          </a:p>
          <a:p>
            <a:pPr marL="914400" lvl="1" indent="-317500" algn="l" rtl="0">
              <a:spcBef>
                <a:spcPts val="0"/>
              </a:spcBef>
              <a:spcAft>
                <a:spcPts val="0"/>
              </a:spcAft>
              <a:buSzPts val="1400"/>
              <a:buChar char="○"/>
            </a:pPr>
            <a:r>
              <a:rPr lang="en"/>
              <a:t>Make the tests part of your release process - compare new code to old</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What if one prediction improves at the expense of others?</a:t>
            </a:r>
            <a:endParaRPr/>
          </a:p>
          <a:p>
            <a:pPr marL="457200" lvl="0" indent="-342900" algn="l" rtl="0">
              <a:spcBef>
                <a:spcPts val="0"/>
              </a:spcBef>
              <a:spcAft>
                <a:spcPts val="0"/>
              </a:spcAft>
              <a:buSzPts val="1800"/>
              <a:buChar char="●"/>
            </a:pPr>
            <a:r>
              <a:rPr lang="en"/>
              <a:t>How to balance real vs. synthetic data?</a:t>
            </a:r>
            <a:endParaRPr/>
          </a:p>
        </p:txBody>
      </p:sp>
      <p:pic>
        <p:nvPicPr>
          <p:cNvPr id="179" name="Google Shape;179;p21"/>
          <p:cNvPicPr preferRelativeResize="0"/>
          <p:nvPr/>
        </p:nvPicPr>
        <p:blipFill>
          <a:blip r:embed="rId3">
            <a:alphaModFix/>
          </a:blip>
          <a:stretch>
            <a:fillRect/>
          </a:stretch>
        </p:blipFill>
        <p:spPr>
          <a:xfrm>
            <a:off x="4481500" y="1359226"/>
            <a:ext cx="4662502" cy="3002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tell if you’re doing a good job</a:t>
            </a:r>
            <a:endParaRPr/>
          </a:p>
        </p:txBody>
      </p:sp>
      <p:sp>
        <p:nvSpPr>
          <p:cNvPr id="185" name="Google Shape;18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Customer data is essential, but synthetic data can often be better for testing</a:t>
            </a:r>
            <a:endParaRPr dirty="0"/>
          </a:p>
          <a:p>
            <a:pPr marL="457200" lvl="0" indent="-342900" algn="l" rtl="0">
              <a:spcBef>
                <a:spcPts val="1600"/>
              </a:spcBef>
              <a:spcAft>
                <a:spcPts val="0"/>
              </a:spcAft>
              <a:buSzPts val="1800"/>
              <a:buChar char="●"/>
            </a:pPr>
            <a:r>
              <a:rPr lang="en" dirty="0"/>
              <a:t>Can isolate a specific data issue (</a:t>
            </a:r>
            <a:r>
              <a:rPr lang="en" dirty="0" err="1"/>
              <a:t>eg.</a:t>
            </a:r>
            <a:r>
              <a:rPr lang="en" dirty="0"/>
              <a:t> dealing with signal in high-cardinality categorical variables) so it’s easier to detect improvements with isolated changes</a:t>
            </a:r>
            <a:br>
              <a:rPr lang="en" dirty="0"/>
            </a:br>
            <a:endParaRPr dirty="0"/>
          </a:p>
          <a:p>
            <a:pPr marL="457200" lvl="0" indent="-342900" algn="l" rtl="0">
              <a:spcBef>
                <a:spcPts val="0"/>
              </a:spcBef>
              <a:spcAft>
                <a:spcPts val="0"/>
              </a:spcAft>
              <a:buSzPts val="1800"/>
              <a:buChar char="●"/>
            </a:pPr>
            <a:r>
              <a:rPr lang="en" dirty="0"/>
              <a:t>Allows you to test feature </a:t>
            </a:r>
            <a:r>
              <a:rPr lang="en" dirty="0" err="1"/>
              <a:t>importances</a:t>
            </a:r>
            <a:r>
              <a:rPr lang="en" dirty="0"/>
              <a:t> as well since you know what features have real signal</a:t>
            </a:r>
            <a:br>
              <a:rPr lang="en" dirty="0"/>
            </a:br>
            <a:endParaRPr dirty="0"/>
          </a:p>
          <a:p>
            <a:pPr marL="457200" lvl="0" indent="-342900" algn="l" rtl="0">
              <a:spcBef>
                <a:spcPts val="0"/>
              </a:spcBef>
              <a:spcAft>
                <a:spcPts val="0"/>
              </a:spcAft>
              <a:buSzPts val="1800"/>
              <a:buChar char="●"/>
            </a:pPr>
            <a:r>
              <a:rPr lang="en" dirty="0"/>
              <a:t>We can keep synthetic data around as long as we want</a:t>
            </a:r>
            <a:endParaRPr dirty="0"/>
          </a:p>
          <a:p>
            <a:pPr marL="0" lvl="0" indent="0" algn="l" rtl="0">
              <a:spcBef>
                <a:spcPts val="16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build="p"/>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1340</Words>
  <Application>Microsoft Macintosh PowerPoint</Application>
  <PresentationFormat>On-screen Show (16:9)</PresentationFormat>
  <Paragraphs>118</Paragraphs>
  <Slides>18</Slides>
  <Notes>18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Simple Light</vt:lpstr>
      <vt:lpstr>Automating your machine learning pipelines: what could possibly go wrong?</vt:lpstr>
      <vt:lpstr>My background</vt:lpstr>
      <vt:lpstr>What does Salesforce do?</vt:lpstr>
      <vt:lpstr>24 Hours in the Life of Salesforce</vt:lpstr>
      <vt:lpstr>What does our team work on?</vt:lpstr>
      <vt:lpstr>What goes into a machine learning platform?</vt:lpstr>
      <vt:lpstr>What makes automation hard?</vt:lpstr>
      <vt:lpstr>How to tell if you’re doing a good job</vt:lpstr>
      <vt:lpstr>How to tell if you’re doing a good job</vt:lpstr>
      <vt:lpstr>Cold start issues - label leakage</vt:lpstr>
      <vt:lpstr>Cold start issues - label leakage</vt:lpstr>
      <vt:lpstr>How to communicate models to non-experts?</vt:lpstr>
      <vt:lpstr>How to communicate models to non-expert</vt:lpstr>
      <vt:lpstr>Thank You!</vt:lpstr>
      <vt:lpstr>Bonus Slides!</vt:lpstr>
      <vt:lpstr>Cold start issues - label leakage</vt:lpstr>
      <vt:lpstr>Cold start issues - label leakage</vt:lpstr>
      <vt:lpstr>Cold start issues - label leakage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Automating your machine learning pipelines: what could possibly go wrong?</dc:title>
  <cp:lastModifiedBy>Microsoft Office User</cp:lastModifiedBy>
  <cp:revision>2</cp:revision>
  <dcterms:modified xsi:type="dcterms:W3CDTF">2020-01-05T18:04:37Z</dcterms:modified>
</cp:coreProperties>
</file>