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5143500" type="screen16x9"/>
  <p:notesSz cx="6858000" cy="9144000"/>
  <p:embeddedFontLst>
    <p:embeddedFont>
      <p:font typeface="Proxima Nova" panose="02000506030000020004" pitchFamily="2" charset="0"/>
      <p:regular r:id="rId39"/>
      <p:bold r:id="rId40"/>
      <p:italic r:id="rId41"/>
      <p:bold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  <p:embeddedFont>
      <p:font typeface="Roboto Medium" panose="02000000000000000000" pitchFamily="2" charset="0"/>
      <p:regular r:id="rId47"/>
      <p:bold r:id="rId48"/>
      <p:italic r:id="rId49"/>
      <p:boldItalic r:id="rId50"/>
    </p:embeddedFont>
    <p:embeddedFont>
      <p:font typeface="Roboto Mono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56" d="100"/>
          <a:sy n="156" d="100"/>
        </p:scale>
        <p:origin x="80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d033a0f76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d033a0f76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58a615dd2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58a615dd2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6d0a4e822d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6d0a4e822d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6d0a4e822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6d0a4e822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d0a4e822d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6d0a4e822d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6d0a4e822d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6d0a4e822d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6d0a4e822d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6d0a4e822d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d0f3fa06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d0f3fa06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d0f3fa06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d0f3fa06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6d0f3fa06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6d0f3fa06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d0a4e822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d0a4e822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d0f3fa066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6d0f3fa066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6d0f3fa06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6d0f3fa066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6d0f3fa066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6d0f3fa066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6d0f3fa066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6d0f3fa066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6d0f3fa066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6d0f3fa066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6d0f3fa066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6d0f3fa066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6d0f3fa066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6d0f3fa066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6d201331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6d201331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6d0f3fa06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6d0f3fa06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6d0f3fa066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6d0f3fa066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6d0a4e822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6d0a4e822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6d0f3fa066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6d0f3fa066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6d0f3fa066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6d0f3fa066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763b04c76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763b04c76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6d0f3fa066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6d0f3fa066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6d0f3fa066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6d0f3fa066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6d0f3fa066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6d0f3fa066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6d0f3fa066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6d0f3fa066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d0a4e822d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6d0a4e822d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6d0a4e822d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6d0a4e822d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d2013312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d2013312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d033a0f7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d033a0f7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d033a0f76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6d033a0f76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d033a0f76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6d033a0f76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61065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0" y="45574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486225" y="147075"/>
            <a:ext cx="7068600" cy="13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Medium"/>
                <a:ea typeface="Roboto Medium"/>
                <a:cs typeface="Roboto Medium"/>
                <a:sym typeface="Roboto Medium"/>
              </a:rPr>
              <a:t>Insights on galaxy evolution </a:t>
            </a:r>
            <a:endParaRPr sz="40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Medium"/>
                <a:ea typeface="Roboto Medium"/>
                <a:cs typeface="Roboto Medium"/>
                <a:sym typeface="Roboto Medium"/>
              </a:rPr>
              <a:t>from computer vision</a:t>
            </a:r>
            <a:endParaRPr sz="4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45300" y="1644125"/>
            <a:ext cx="4816800" cy="7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John F. Wu</a:t>
            </a:r>
            <a:endParaRPr sz="320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56" name="Google Shape;56;p13"/>
          <p:cNvGrpSpPr/>
          <p:nvPr/>
        </p:nvGrpSpPr>
        <p:grpSpPr>
          <a:xfrm>
            <a:off x="5581692" y="1655308"/>
            <a:ext cx="2769481" cy="2998150"/>
            <a:chOff x="5990412" y="1729528"/>
            <a:chExt cx="3153588" cy="3413972"/>
          </a:xfrm>
        </p:grpSpPr>
        <p:pic>
          <p:nvPicPr>
            <p:cNvPr id="57" name="Google Shape;57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90412" y="3833700"/>
              <a:ext cx="3153588" cy="1309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81988" y="1729528"/>
              <a:ext cx="2970424" cy="2475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" name="Google Shape;59;p13"/>
          <p:cNvGrpSpPr/>
          <p:nvPr/>
        </p:nvGrpSpPr>
        <p:grpSpPr>
          <a:xfrm>
            <a:off x="158650" y="153881"/>
            <a:ext cx="4413358" cy="4423274"/>
            <a:chOff x="124025" y="1760475"/>
            <a:chExt cx="3246787" cy="3254083"/>
          </a:xfrm>
        </p:grpSpPr>
        <p:pic>
          <p:nvPicPr>
            <p:cNvPr id="60" name="Google Shape;60;p13"/>
            <p:cNvPicPr preferRelativeResize="0"/>
            <p:nvPr/>
          </p:nvPicPr>
          <p:blipFill rotWithShape="1">
            <a:blip r:embed="rId5">
              <a:alphaModFix/>
            </a:blip>
            <a:srcRect l="3408" t="5788" r="33123" b="5965"/>
            <a:stretch/>
          </p:blipFill>
          <p:spPr>
            <a:xfrm rot="5400000">
              <a:off x="-662750" y="2547250"/>
              <a:ext cx="3210176" cy="163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13"/>
            <p:cNvPicPr preferRelativeResize="0"/>
            <p:nvPr/>
          </p:nvPicPr>
          <p:blipFill rotWithShape="1">
            <a:blip r:embed="rId5">
              <a:alphaModFix/>
            </a:blip>
            <a:srcRect l="67286" t="6163" b="7023"/>
            <a:stretch/>
          </p:blipFill>
          <p:spPr>
            <a:xfrm rot="5400000">
              <a:off x="1738394" y="3382139"/>
              <a:ext cx="1654683" cy="16101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" name="Google Shape;62;p13"/>
          <p:cNvSpPr txBox="1"/>
          <p:nvPr/>
        </p:nvSpPr>
        <p:spPr>
          <a:xfrm>
            <a:off x="158650" y="4475707"/>
            <a:ext cx="89325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Roboto"/>
                <a:ea typeface="Roboto"/>
                <a:cs typeface="Roboto"/>
                <a:sym typeface="Roboto"/>
              </a:rPr>
              <a:t>January 5, 2020 												    ATDS@AAS235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/>
          <p:nvPr/>
        </p:nvSpPr>
        <p:spPr>
          <a:xfrm>
            <a:off x="744800" y="4633575"/>
            <a:ext cx="42537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github.com/</a:t>
            </a:r>
            <a:r>
              <a:rPr lang="en" sz="1800">
                <a:solidFill>
                  <a:srgbClr val="674EA7"/>
                </a:solidFill>
                <a:latin typeface="Roboto"/>
                <a:ea typeface="Roboto"/>
                <a:cs typeface="Roboto"/>
                <a:sym typeface="Roboto"/>
              </a:rPr>
              <a:t>jwuphysics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/</a:t>
            </a:r>
            <a:r>
              <a:rPr lang="en" sz="1800">
                <a:solidFill>
                  <a:srgbClr val="D21414"/>
                </a:solidFill>
                <a:latin typeface="Roboto"/>
                <a:ea typeface="Roboto"/>
                <a:cs typeface="Roboto"/>
                <a:sym typeface="Roboto"/>
              </a:rPr>
              <a:t>HI-convnets</a:t>
            </a:r>
            <a:endParaRPr sz="1800">
              <a:solidFill>
                <a:srgbClr val="D2141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2" name="Google Shape;19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88" y="4531638"/>
            <a:ext cx="611863" cy="61186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2"/>
          <p:cNvSpPr txBox="1"/>
          <p:nvPr/>
        </p:nvSpPr>
        <p:spPr>
          <a:xfrm>
            <a:off x="358875" y="89875"/>
            <a:ext cx="8649300" cy="7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Roboto"/>
                <a:ea typeface="Roboto"/>
                <a:cs typeface="Roboto"/>
                <a:sym typeface="Roboto"/>
              </a:rPr>
              <a:t>Predicting neutral atomic hydrogen (HI) mass fraction</a:t>
            </a:r>
            <a:endParaRPr sz="2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4">
            <a:alphaModFix/>
          </a:blip>
          <a:srcRect r="14008"/>
          <a:stretch/>
        </p:blipFill>
        <p:spPr>
          <a:xfrm>
            <a:off x="289275" y="623000"/>
            <a:ext cx="4093751" cy="389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 txBox="1"/>
          <p:nvPr/>
        </p:nvSpPr>
        <p:spPr>
          <a:xfrm>
            <a:off x="993975" y="4272425"/>
            <a:ext cx="3152400" cy="2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Measured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22"/>
          <p:cNvSpPr txBox="1"/>
          <p:nvPr/>
        </p:nvSpPr>
        <p:spPr>
          <a:xfrm rot="-5400000">
            <a:off x="-1208366" y="2346875"/>
            <a:ext cx="3152400" cy="49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Predicted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7" name="Google Shape;197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66000" y="933475"/>
            <a:ext cx="4493649" cy="147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6000" y="2451310"/>
            <a:ext cx="4493649" cy="145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2"/>
          <p:cNvSpPr txBox="1"/>
          <p:nvPr/>
        </p:nvSpPr>
        <p:spPr>
          <a:xfrm>
            <a:off x="5012150" y="4461450"/>
            <a:ext cx="4131900" cy="6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Wu 2020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arXiv: 2001.00018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22"/>
          <p:cNvSpPr txBox="1"/>
          <p:nvPr/>
        </p:nvSpPr>
        <p:spPr>
          <a:xfrm>
            <a:off x="1804375" y="3293200"/>
            <a:ext cx="2454300" cy="6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" sz="1800" b="1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</a:t>
            </a: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/ </a:t>
            </a:r>
            <a:r>
              <a:rPr lang="en" sz="1800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" sz="1800" b="1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🟊</a:t>
            </a:r>
            <a:endParaRPr sz="1800" b="1" baseline="-25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 mass fraction</a:t>
            </a:r>
            <a:endParaRPr sz="1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>
            <a:spLocks noGrp="1"/>
          </p:cNvSpPr>
          <p:nvPr>
            <p:ph type="body" idx="1"/>
          </p:nvPr>
        </p:nvSpPr>
        <p:spPr>
          <a:xfrm>
            <a:off x="443050" y="260325"/>
            <a:ext cx="8330100" cy="12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We can accurately predict galaxy properties from optical imaging by using deep CNNs!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206" name="Google Shape;206;p23"/>
          <p:cNvPicPr preferRelativeResize="0"/>
          <p:nvPr/>
        </p:nvPicPr>
        <p:blipFill rotWithShape="1">
          <a:blip r:embed="rId3">
            <a:alphaModFix/>
          </a:blip>
          <a:srcRect l="3901" t="7871" r="65329" b="7939"/>
          <a:stretch/>
        </p:blipFill>
        <p:spPr>
          <a:xfrm rot="5400000">
            <a:off x="867625" y="1849475"/>
            <a:ext cx="2115475" cy="2122375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07" name="Google Shape;207;p23"/>
          <p:cNvCxnSpPr>
            <a:endCxn id="208" idx="1"/>
          </p:cNvCxnSpPr>
          <p:nvPr/>
        </p:nvCxnSpPr>
        <p:spPr>
          <a:xfrm rot="10800000" flipH="1">
            <a:off x="3104025" y="2094575"/>
            <a:ext cx="2233200" cy="381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8" name="Google Shape;208;p23"/>
          <p:cNvSpPr txBox="1"/>
          <p:nvPr/>
        </p:nvSpPr>
        <p:spPr>
          <a:xfrm>
            <a:off x="5337225" y="1788725"/>
            <a:ext cx="36225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Cosmological redshift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   (Pasquet et al. 2019)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9" name="Google Shape;209;p23"/>
          <p:cNvCxnSpPr>
            <a:endCxn id="210" idx="1"/>
          </p:cNvCxnSpPr>
          <p:nvPr/>
        </p:nvCxnSpPr>
        <p:spPr>
          <a:xfrm>
            <a:off x="3083025" y="2872500"/>
            <a:ext cx="22542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0" name="Google Shape;210;p23"/>
          <p:cNvSpPr txBox="1"/>
          <p:nvPr/>
        </p:nvSpPr>
        <p:spPr>
          <a:xfrm>
            <a:off x="5337225" y="2566650"/>
            <a:ext cx="28899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Gas metallicity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   (Wu &amp; Boada 2019)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1" name="Google Shape;211;p23"/>
          <p:cNvCxnSpPr>
            <a:endCxn id="212" idx="1"/>
          </p:cNvCxnSpPr>
          <p:nvPr/>
        </p:nvCxnSpPr>
        <p:spPr>
          <a:xfrm>
            <a:off x="3096950" y="3251900"/>
            <a:ext cx="2233200" cy="3960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2" name="Google Shape;212;p23"/>
          <p:cNvSpPr txBox="1"/>
          <p:nvPr/>
        </p:nvSpPr>
        <p:spPr>
          <a:xfrm>
            <a:off x="5330150" y="3351050"/>
            <a:ext cx="36570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Neutral hydrogen content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   (Wu 2020)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3"/>
          <p:cNvSpPr txBox="1"/>
          <p:nvPr/>
        </p:nvSpPr>
        <p:spPr>
          <a:xfrm>
            <a:off x="753400" y="4024750"/>
            <a:ext cx="28899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SDSS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i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g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i="1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i="1">
                <a:solidFill>
                  <a:srgbClr val="A61C00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bands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from photometry (cheap!)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23"/>
          <p:cNvSpPr txBox="1"/>
          <p:nvPr/>
        </p:nvSpPr>
        <p:spPr>
          <a:xfrm>
            <a:off x="5274950" y="4059250"/>
            <a:ext cx="3622500" cy="7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Measured via spectroscopy (expensive!)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5364375" y="2608575"/>
            <a:ext cx="3653400" cy="15498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body" idx="1"/>
          </p:nvPr>
        </p:nvSpPr>
        <p:spPr>
          <a:xfrm>
            <a:off x="2198425" y="1419375"/>
            <a:ext cx="4555800" cy="11892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>
                <a:solidFill>
                  <a:schemeClr val="lt1"/>
                </a:solidFill>
              </a:rPr>
              <a:t>What does a CNN </a:t>
            </a:r>
            <a:r>
              <a:rPr lang="en" sz="2800">
                <a:solidFill>
                  <a:srgbClr val="6D9EEB"/>
                </a:solidFill>
              </a:rPr>
              <a:t>see</a:t>
            </a:r>
            <a:r>
              <a:rPr lang="en" sz="2800">
                <a:solidFill>
                  <a:schemeClr val="lt1"/>
                </a:solidFill>
              </a:rPr>
              <a:t> in order to make predictions?</a:t>
            </a:r>
            <a:endParaRPr sz="2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 txBox="1"/>
          <p:nvPr/>
        </p:nvSpPr>
        <p:spPr>
          <a:xfrm>
            <a:off x="172975" y="4517850"/>
            <a:ext cx="89361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CAM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(Zhou et al. 2015)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Grad-CAM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(Selvaraju et al. 2016)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22" name="Google Shape;222;p24"/>
          <p:cNvGrpSpPr/>
          <p:nvPr/>
        </p:nvGrpSpPr>
        <p:grpSpPr>
          <a:xfrm>
            <a:off x="568163" y="154092"/>
            <a:ext cx="2360264" cy="4948488"/>
            <a:chOff x="7011251" y="314550"/>
            <a:chExt cx="2115311" cy="4434924"/>
          </a:xfrm>
        </p:grpSpPr>
        <p:pic>
          <p:nvPicPr>
            <p:cNvPr id="223" name="Google Shape;223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079187" y="314550"/>
              <a:ext cx="1933103" cy="43805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24"/>
            <p:cNvSpPr txBox="1"/>
            <p:nvPr/>
          </p:nvSpPr>
          <p:spPr>
            <a:xfrm>
              <a:off x="7011262" y="2173654"/>
              <a:ext cx="2115300" cy="36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Roboto"/>
                  <a:ea typeface="Roboto"/>
                  <a:cs typeface="Roboto"/>
                  <a:sym typeface="Roboto"/>
                </a:rPr>
                <a:t>Grad-CAM: “Cat”</a:t>
              </a:r>
              <a:endParaRPr sz="18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5" name="Google Shape;225;p24"/>
            <p:cNvSpPr txBox="1"/>
            <p:nvPr/>
          </p:nvSpPr>
          <p:spPr>
            <a:xfrm>
              <a:off x="7011251" y="4386774"/>
              <a:ext cx="2115300" cy="36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Roboto"/>
                  <a:ea typeface="Roboto"/>
                  <a:cs typeface="Roboto"/>
                  <a:sym typeface="Roboto"/>
                </a:rPr>
                <a:t>Grad-CAM: “Dog”</a:t>
              </a:r>
              <a:endParaRPr sz="18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26" name="Google Shape;226;p24"/>
          <p:cNvSpPr txBox="1"/>
          <p:nvPr/>
        </p:nvSpPr>
        <p:spPr>
          <a:xfrm>
            <a:off x="3509900" y="194750"/>
            <a:ext cx="4317300" cy="42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Visual interpretations</a:t>
            </a:r>
            <a:endParaRPr sz="24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202729"/>
                </a:solidFill>
                <a:latin typeface="Roboto"/>
                <a:ea typeface="Roboto"/>
                <a:cs typeface="Roboto"/>
                <a:sym typeface="Roboto"/>
              </a:rPr>
              <a:t>Pose question as a classification problem (</a:t>
            </a:r>
            <a:r>
              <a:rPr lang="en" sz="2000" b="1">
                <a:solidFill>
                  <a:srgbClr val="202729"/>
                </a:solidFill>
                <a:latin typeface="Roboto"/>
                <a:ea typeface="Roboto"/>
                <a:cs typeface="Roboto"/>
                <a:sym typeface="Roboto"/>
              </a:rPr>
              <a:t>gas-rich</a:t>
            </a:r>
            <a:r>
              <a:rPr lang="en" sz="2000">
                <a:solidFill>
                  <a:srgbClr val="202729"/>
                </a:solidFill>
                <a:latin typeface="Roboto"/>
                <a:ea typeface="Roboto"/>
                <a:cs typeface="Roboto"/>
                <a:sym typeface="Roboto"/>
              </a:rPr>
              <a:t> vs. </a:t>
            </a:r>
            <a:r>
              <a:rPr lang="en" sz="2000" b="1">
                <a:solidFill>
                  <a:srgbClr val="202729"/>
                </a:solidFill>
                <a:latin typeface="Roboto"/>
                <a:ea typeface="Roboto"/>
                <a:cs typeface="Roboto"/>
                <a:sym typeface="Roboto"/>
              </a:rPr>
              <a:t>gas-poor</a:t>
            </a:r>
            <a:r>
              <a:rPr lang="en" sz="2000">
                <a:solidFill>
                  <a:srgbClr val="202729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r>
              <a:rPr lang="en" sz="2000">
                <a:solidFill>
                  <a:srgbClr val="353744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2000">
              <a:solidFill>
                <a:srgbClr val="35374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202729"/>
                </a:solidFill>
                <a:latin typeface="Roboto"/>
                <a:ea typeface="Roboto"/>
                <a:cs typeface="Roboto"/>
                <a:sym typeface="Roboto"/>
              </a:rPr>
              <a:t>Can achieve up to </a:t>
            </a:r>
            <a:r>
              <a:rPr lang="en" sz="2000" b="1">
                <a:solidFill>
                  <a:srgbClr val="202729"/>
                </a:solidFill>
                <a:latin typeface="Roboto"/>
                <a:ea typeface="Roboto"/>
                <a:cs typeface="Roboto"/>
                <a:sym typeface="Roboto"/>
              </a:rPr>
              <a:t>~99%</a:t>
            </a:r>
            <a:r>
              <a:rPr lang="en" sz="2000">
                <a:solidFill>
                  <a:srgbClr val="202729"/>
                </a:solidFill>
                <a:latin typeface="Roboto"/>
                <a:ea typeface="Roboto"/>
                <a:cs typeface="Roboto"/>
                <a:sym typeface="Roboto"/>
              </a:rPr>
              <a:t> accuracy even with a relatively simple CNN!</a:t>
            </a:r>
            <a:endParaRPr sz="2000">
              <a:solidFill>
                <a:srgbClr val="2027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rgbClr val="202729"/>
                </a:solidFill>
                <a:latin typeface="Roboto"/>
                <a:ea typeface="Roboto"/>
                <a:cs typeface="Roboto"/>
                <a:sym typeface="Roboto"/>
              </a:rPr>
              <a:t>Use a “Class Activation Map” (</a:t>
            </a:r>
            <a:r>
              <a:rPr lang="en" sz="2000" b="1">
                <a:solidFill>
                  <a:srgbClr val="202729"/>
                </a:solidFill>
                <a:latin typeface="Roboto"/>
                <a:ea typeface="Roboto"/>
                <a:cs typeface="Roboto"/>
                <a:sym typeface="Roboto"/>
              </a:rPr>
              <a:t>Grad-CAM</a:t>
            </a:r>
            <a:r>
              <a:rPr lang="en" sz="2000">
                <a:solidFill>
                  <a:srgbClr val="202729"/>
                </a:solidFill>
                <a:latin typeface="Roboto"/>
                <a:ea typeface="Roboto"/>
                <a:cs typeface="Roboto"/>
                <a:sym typeface="Roboto"/>
              </a:rPr>
              <a:t>) on the trained CNN in order to highlight image features associated with high and low HI mass fraction. </a:t>
            </a:r>
            <a:endParaRPr sz="2000">
              <a:solidFill>
                <a:srgbClr val="20272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5"/>
          <p:cNvPicPr preferRelativeResize="0"/>
          <p:nvPr/>
        </p:nvPicPr>
        <p:blipFill rotWithShape="1">
          <a:blip r:embed="rId3">
            <a:alphaModFix/>
          </a:blip>
          <a:srcRect l="11100" t="10919" r="8111" b="10297"/>
          <a:stretch/>
        </p:blipFill>
        <p:spPr>
          <a:xfrm>
            <a:off x="1420200" y="2517476"/>
            <a:ext cx="7682896" cy="249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5"/>
          <p:cNvPicPr preferRelativeResize="0"/>
          <p:nvPr/>
        </p:nvPicPr>
        <p:blipFill rotWithShape="1">
          <a:blip r:embed="rId4">
            <a:alphaModFix/>
          </a:blip>
          <a:srcRect l="11100" t="10919" r="8111" b="10297"/>
          <a:stretch/>
        </p:blipFill>
        <p:spPr>
          <a:xfrm>
            <a:off x="1420200" y="84950"/>
            <a:ext cx="7682896" cy="2497387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5"/>
          <p:cNvSpPr txBox="1"/>
          <p:nvPr/>
        </p:nvSpPr>
        <p:spPr>
          <a:xfrm>
            <a:off x="19300" y="735775"/>
            <a:ext cx="1417500" cy="116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Proxima Nova"/>
                <a:ea typeface="Proxima Nova"/>
                <a:cs typeface="Proxima Nova"/>
                <a:sym typeface="Proxima Nova"/>
              </a:rPr>
              <a:t>AGC 4540</a:t>
            </a:r>
            <a:endParaRPr sz="18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  gas-rich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Proxima Nova"/>
                <a:ea typeface="Proxima Nova"/>
                <a:cs typeface="Proxima Nova"/>
                <a:sym typeface="Proxima Nova"/>
              </a:rPr>
              <a:t>  p </a:t>
            </a: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= 0.817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4" name="Google Shape;234;p25"/>
          <p:cNvSpPr txBox="1"/>
          <p:nvPr/>
        </p:nvSpPr>
        <p:spPr>
          <a:xfrm>
            <a:off x="19300" y="3122375"/>
            <a:ext cx="1417500" cy="128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Proxima Nova"/>
                <a:ea typeface="Proxima Nova"/>
                <a:cs typeface="Proxima Nova"/>
                <a:sym typeface="Proxima Nova"/>
              </a:rPr>
              <a:t>AGC 6960</a:t>
            </a:r>
            <a:endParaRPr sz="18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  gas-poor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Proxima Nova"/>
                <a:ea typeface="Proxima Nova"/>
                <a:cs typeface="Proxima Nova"/>
                <a:sym typeface="Proxima Nova"/>
              </a:rPr>
              <a:t>  p</a:t>
            </a: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 = 0.992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5" name="Google Shape;235;p25"/>
          <p:cNvSpPr txBox="1"/>
          <p:nvPr/>
        </p:nvSpPr>
        <p:spPr>
          <a:xfrm>
            <a:off x="4069700" y="2071650"/>
            <a:ext cx="2264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gas-poor features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6" name="Google Shape;236;p25"/>
          <p:cNvSpPr txBox="1"/>
          <p:nvPr/>
        </p:nvSpPr>
        <p:spPr>
          <a:xfrm>
            <a:off x="6545100" y="2071650"/>
            <a:ext cx="2264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gas-rich features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7" name="Google Shape;237;p25"/>
          <p:cNvSpPr txBox="1"/>
          <p:nvPr/>
        </p:nvSpPr>
        <p:spPr>
          <a:xfrm>
            <a:off x="4069700" y="4549700"/>
            <a:ext cx="2264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gas-poor features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8" name="Google Shape;238;p25"/>
          <p:cNvSpPr txBox="1"/>
          <p:nvPr/>
        </p:nvSpPr>
        <p:spPr>
          <a:xfrm>
            <a:off x="6545100" y="4549700"/>
            <a:ext cx="2264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gas-rich features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26"/>
          <p:cNvGrpSpPr/>
          <p:nvPr/>
        </p:nvGrpSpPr>
        <p:grpSpPr>
          <a:xfrm>
            <a:off x="1566406" y="71225"/>
            <a:ext cx="7395932" cy="4910911"/>
            <a:chOff x="1499100" y="64225"/>
            <a:chExt cx="7463100" cy="4955511"/>
          </a:xfrm>
        </p:grpSpPr>
        <p:pic>
          <p:nvPicPr>
            <p:cNvPr id="244" name="Google Shape;244;p26"/>
            <p:cNvPicPr preferRelativeResize="0"/>
            <p:nvPr/>
          </p:nvPicPr>
          <p:blipFill rotWithShape="1">
            <a:blip r:embed="rId3">
              <a:alphaModFix/>
            </a:blip>
            <a:srcRect l="12048" t="10341" r="9612" b="11843"/>
            <a:stretch/>
          </p:blipFill>
          <p:spPr>
            <a:xfrm>
              <a:off x="1499100" y="64225"/>
              <a:ext cx="7463100" cy="2470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26"/>
            <p:cNvPicPr preferRelativeResize="0"/>
            <p:nvPr/>
          </p:nvPicPr>
          <p:blipFill rotWithShape="1">
            <a:blip r:embed="rId4">
              <a:alphaModFix/>
            </a:blip>
            <a:srcRect l="11994" t="10750" r="9659" b="11008"/>
            <a:stretch/>
          </p:blipFill>
          <p:spPr>
            <a:xfrm>
              <a:off x="1499100" y="2535200"/>
              <a:ext cx="7463100" cy="24845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6" name="Google Shape;246;p26"/>
          <p:cNvSpPr txBox="1"/>
          <p:nvPr/>
        </p:nvSpPr>
        <p:spPr>
          <a:xfrm>
            <a:off x="0" y="735775"/>
            <a:ext cx="1628100" cy="116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Proxima Nova"/>
                <a:ea typeface="Proxima Nova"/>
                <a:cs typeface="Proxima Nova"/>
                <a:sym typeface="Proxima Nova"/>
              </a:rPr>
              <a:t>xGASS 15570</a:t>
            </a:r>
            <a:endParaRPr sz="18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  gas-rich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Proxima Nova"/>
                <a:ea typeface="Proxima Nova"/>
                <a:cs typeface="Proxima Nova"/>
                <a:sym typeface="Proxima Nova"/>
              </a:rPr>
              <a:t>  p </a:t>
            </a: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= 0.845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7" name="Google Shape;247;p26"/>
          <p:cNvSpPr txBox="1"/>
          <p:nvPr/>
        </p:nvSpPr>
        <p:spPr>
          <a:xfrm>
            <a:off x="100" y="3122375"/>
            <a:ext cx="1566300" cy="128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Proxima Nova"/>
                <a:ea typeface="Proxima Nova"/>
                <a:cs typeface="Proxima Nova"/>
                <a:sym typeface="Proxima Nova"/>
              </a:rPr>
              <a:t>xGASS 26151</a:t>
            </a:r>
            <a:endParaRPr sz="18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  gas-rich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Proxima Nova"/>
                <a:ea typeface="Proxima Nova"/>
                <a:cs typeface="Proxima Nova"/>
                <a:sym typeface="Proxima Nova"/>
              </a:rPr>
              <a:t>  p</a:t>
            </a: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 = 0.827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8" name="Google Shape;248;p26"/>
          <p:cNvSpPr txBox="1"/>
          <p:nvPr/>
        </p:nvSpPr>
        <p:spPr>
          <a:xfrm>
            <a:off x="4069700" y="2071650"/>
            <a:ext cx="2264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gas-poor features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9" name="Google Shape;249;p26"/>
          <p:cNvSpPr txBox="1"/>
          <p:nvPr/>
        </p:nvSpPr>
        <p:spPr>
          <a:xfrm>
            <a:off x="6545100" y="2071650"/>
            <a:ext cx="2264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gas-rich features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0" name="Google Shape;250;p26"/>
          <p:cNvSpPr txBox="1"/>
          <p:nvPr/>
        </p:nvSpPr>
        <p:spPr>
          <a:xfrm>
            <a:off x="4069700" y="4549700"/>
            <a:ext cx="2264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gas-poor features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1" name="Google Shape;251;p26"/>
          <p:cNvSpPr txBox="1"/>
          <p:nvPr/>
        </p:nvSpPr>
        <p:spPr>
          <a:xfrm>
            <a:off x="6545100" y="4549700"/>
            <a:ext cx="2264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gas-rich features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7"/>
          <p:cNvPicPr preferRelativeResize="0"/>
          <p:nvPr/>
        </p:nvPicPr>
        <p:blipFill rotWithShape="1">
          <a:blip r:embed="rId3">
            <a:alphaModFix/>
          </a:blip>
          <a:srcRect l="12422" t="10672" r="9744" b="11880"/>
          <a:stretch/>
        </p:blipFill>
        <p:spPr>
          <a:xfrm>
            <a:off x="1579100" y="2508325"/>
            <a:ext cx="7383150" cy="244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7"/>
          <p:cNvPicPr preferRelativeResize="0"/>
          <p:nvPr/>
        </p:nvPicPr>
        <p:blipFill rotWithShape="1">
          <a:blip r:embed="rId4">
            <a:alphaModFix/>
          </a:blip>
          <a:srcRect l="12558" t="10833" r="9826" b="11945"/>
          <a:stretch/>
        </p:blipFill>
        <p:spPr>
          <a:xfrm>
            <a:off x="1579200" y="59600"/>
            <a:ext cx="7376651" cy="244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7"/>
          <p:cNvSpPr txBox="1"/>
          <p:nvPr/>
        </p:nvSpPr>
        <p:spPr>
          <a:xfrm>
            <a:off x="0" y="735775"/>
            <a:ext cx="1579200" cy="116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Proxima Nova"/>
                <a:ea typeface="Proxima Nova"/>
                <a:cs typeface="Proxima Nova"/>
                <a:sym typeface="Proxima Nova"/>
              </a:rPr>
              <a:t>xGASS 23761</a:t>
            </a:r>
            <a:endParaRPr sz="18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  gas-poor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Proxima Nova"/>
                <a:ea typeface="Proxima Nova"/>
                <a:cs typeface="Proxima Nova"/>
                <a:sym typeface="Proxima Nova"/>
              </a:rPr>
              <a:t>  p </a:t>
            </a: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= 0.999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9" name="Google Shape;259;p27"/>
          <p:cNvSpPr txBox="1"/>
          <p:nvPr/>
        </p:nvSpPr>
        <p:spPr>
          <a:xfrm>
            <a:off x="100" y="3122375"/>
            <a:ext cx="1566300" cy="128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Proxima Nova"/>
                <a:ea typeface="Proxima Nova"/>
                <a:cs typeface="Proxima Nova"/>
                <a:sym typeface="Proxima Nova"/>
              </a:rPr>
              <a:t>xGASS 4030</a:t>
            </a:r>
            <a:endParaRPr sz="18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  gas-poor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Proxima Nova"/>
                <a:ea typeface="Proxima Nova"/>
                <a:cs typeface="Proxima Nova"/>
                <a:sym typeface="Proxima Nova"/>
              </a:rPr>
              <a:t>  p</a:t>
            </a: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 = 0.979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0" name="Google Shape;260;p27"/>
          <p:cNvSpPr txBox="1"/>
          <p:nvPr/>
        </p:nvSpPr>
        <p:spPr>
          <a:xfrm>
            <a:off x="4069700" y="2071650"/>
            <a:ext cx="2264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gas-poor features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1" name="Google Shape;261;p27"/>
          <p:cNvSpPr txBox="1"/>
          <p:nvPr/>
        </p:nvSpPr>
        <p:spPr>
          <a:xfrm>
            <a:off x="6545100" y="2071650"/>
            <a:ext cx="2264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gas-rich features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2" name="Google Shape;262;p27"/>
          <p:cNvSpPr txBox="1"/>
          <p:nvPr/>
        </p:nvSpPr>
        <p:spPr>
          <a:xfrm>
            <a:off x="4069700" y="4549700"/>
            <a:ext cx="2264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gas-poor features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3" name="Google Shape;263;p27"/>
          <p:cNvSpPr txBox="1"/>
          <p:nvPr/>
        </p:nvSpPr>
        <p:spPr>
          <a:xfrm>
            <a:off x="6545100" y="4549700"/>
            <a:ext cx="2264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gas-rich features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8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deep learning to probe latent variables</a:t>
            </a:r>
            <a:endParaRPr/>
          </a:p>
        </p:txBody>
      </p:sp>
      <p:sp>
        <p:nvSpPr>
          <p:cNvPr id="269" name="Google Shape;269;p28"/>
          <p:cNvSpPr txBox="1">
            <a:spLocks noGrp="1"/>
          </p:cNvSpPr>
          <p:nvPr>
            <p:ph type="body" idx="1"/>
          </p:nvPr>
        </p:nvSpPr>
        <p:spPr>
          <a:xfrm>
            <a:off x="311700" y="1223050"/>
            <a:ext cx="5004300" cy="32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Instead of splitting our training and validation subsamples randomly…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Let’s split them by environmental parameter, δ</a:t>
            </a:r>
            <a:r>
              <a:rPr lang="en" b="1" baseline="-25000">
                <a:solidFill>
                  <a:srgbClr val="000000"/>
                </a:solidFill>
              </a:rPr>
              <a:t>5</a:t>
            </a:r>
            <a:r>
              <a:rPr lang="en">
                <a:solidFill>
                  <a:srgbClr val="000000"/>
                </a:solidFill>
              </a:rPr>
              <a:t>, the normalized projected galaxy density.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270" name="Google Shape;2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6200" y="865325"/>
            <a:ext cx="3495549" cy="33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8"/>
          <p:cNvSpPr txBox="1"/>
          <p:nvPr/>
        </p:nvSpPr>
        <p:spPr>
          <a:xfrm>
            <a:off x="5924800" y="2170650"/>
            <a:ext cx="28869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Voids 🠄             🠆 Clusters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p28"/>
          <p:cNvSpPr txBox="1"/>
          <p:nvPr/>
        </p:nvSpPr>
        <p:spPr>
          <a:xfrm>
            <a:off x="5879800" y="4183425"/>
            <a:ext cx="2976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Environment of HI sources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(cumulative distribution)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2126" y="865313"/>
            <a:ext cx="3495549" cy="331811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9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deep learning to probe latent variables</a:t>
            </a:r>
            <a:endParaRPr/>
          </a:p>
        </p:txBody>
      </p:sp>
      <p:sp>
        <p:nvSpPr>
          <p:cNvPr id="279" name="Google Shape;279;p29"/>
          <p:cNvSpPr txBox="1">
            <a:spLocks noGrp="1"/>
          </p:cNvSpPr>
          <p:nvPr>
            <p:ph type="body" idx="1"/>
          </p:nvPr>
        </p:nvSpPr>
        <p:spPr>
          <a:xfrm>
            <a:off x="311700" y="1223050"/>
            <a:ext cx="5004300" cy="32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Instead of splitting our training and validation subsamples randomly…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Let’s split them by environmental parameter, δ</a:t>
            </a:r>
            <a:r>
              <a:rPr lang="en" b="1" baseline="-25000">
                <a:solidFill>
                  <a:schemeClr val="dk1"/>
                </a:solidFill>
              </a:rPr>
              <a:t>5</a:t>
            </a:r>
            <a:r>
              <a:rPr lang="en">
                <a:solidFill>
                  <a:schemeClr val="dk1"/>
                </a:solidFill>
              </a:rPr>
              <a:t>, the normalized projected galaxy density.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 example, only </a:t>
            </a:r>
            <a:r>
              <a:rPr lang="en">
                <a:solidFill>
                  <a:srgbClr val="3D85C6"/>
                </a:solidFill>
              </a:rPr>
              <a:t>train on galaxies in low- to medium-density environments</a:t>
            </a:r>
            <a:r>
              <a:rPr lang="en">
                <a:solidFill>
                  <a:schemeClr val="dk1"/>
                </a:solidFill>
              </a:rPr>
              <a:t>, and then </a:t>
            </a:r>
            <a:r>
              <a:rPr lang="en">
                <a:solidFill>
                  <a:srgbClr val="E06666"/>
                </a:solidFill>
              </a:rPr>
              <a:t>validate on the highly overdense environments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80" name="Google Shape;280;p29"/>
          <p:cNvSpPr txBox="1"/>
          <p:nvPr/>
        </p:nvSpPr>
        <p:spPr>
          <a:xfrm>
            <a:off x="5924800" y="2170650"/>
            <a:ext cx="28869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Voids 🠄             🠆 Clusters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1" name="Google Shape;281;p29"/>
          <p:cNvSpPr txBox="1"/>
          <p:nvPr/>
        </p:nvSpPr>
        <p:spPr>
          <a:xfrm>
            <a:off x="5879800" y="4183425"/>
            <a:ext cx="2976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Environment of HI sources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(cumulative distribution)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0"/>
          <p:cNvSpPr txBox="1"/>
          <p:nvPr/>
        </p:nvSpPr>
        <p:spPr>
          <a:xfrm>
            <a:off x="431950" y="310125"/>
            <a:ext cx="5029500" cy="12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Repeat tests, stratifying HI sample by environment using training/validation split: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87" name="Google Shape;287;p30"/>
          <p:cNvGrpSpPr/>
          <p:nvPr/>
        </p:nvGrpSpPr>
        <p:grpSpPr>
          <a:xfrm>
            <a:off x="219232" y="1388573"/>
            <a:ext cx="8705533" cy="2987268"/>
            <a:chOff x="-397400" y="1604175"/>
            <a:chExt cx="9870219" cy="3386925"/>
          </a:xfrm>
        </p:grpSpPr>
        <p:pic>
          <p:nvPicPr>
            <p:cNvPr id="288" name="Google Shape;288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04775" y="1604175"/>
              <a:ext cx="3568044" cy="338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62350" y="1604175"/>
              <a:ext cx="3568044" cy="338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397400" y="1604175"/>
              <a:ext cx="3568044" cy="3386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1" name="Google Shape;291;p30"/>
          <p:cNvSpPr txBox="1"/>
          <p:nvPr/>
        </p:nvSpPr>
        <p:spPr>
          <a:xfrm>
            <a:off x="6172200" y="310125"/>
            <a:ext cx="29037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D85C6"/>
                </a:solidFill>
                <a:latin typeface="Roboto"/>
                <a:ea typeface="Roboto"/>
                <a:cs typeface="Roboto"/>
                <a:sym typeface="Roboto"/>
              </a:rPr>
              <a:t>Training</a:t>
            </a:r>
            <a:endParaRPr sz="2000">
              <a:solidFill>
                <a:srgbClr val="3D85C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06666"/>
                </a:solidFill>
                <a:latin typeface="Roboto"/>
                <a:ea typeface="Roboto"/>
                <a:cs typeface="Roboto"/>
                <a:sym typeface="Roboto"/>
              </a:rPr>
              <a:t>Validation</a:t>
            </a:r>
            <a:endParaRPr sz="2000">
              <a:solidFill>
                <a:srgbClr val="E0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610" y="0"/>
            <a:ext cx="1937664" cy="183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1"/>
          <p:cNvSpPr txBox="1"/>
          <p:nvPr/>
        </p:nvSpPr>
        <p:spPr>
          <a:xfrm>
            <a:off x="5368975" y="-108487"/>
            <a:ext cx="1644300" cy="18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Roboto"/>
                <a:ea typeface="Roboto"/>
                <a:cs typeface="Roboto"/>
                <a:sym typeface="Roboto"/>
              </a:rPr>
              <a:t>...</a:t>
            </a:r>
            <a:endParaRPr sz="72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98" name="Google Shape;298;p31"/>
          <p:cNvGrpSpPr/>
          <p:nvPr/>
        </p:nvGrpSpPr>
        <p:grpSpPr>
          <a:xfrm>
            <a:off x="301109" y="6031"/>
            <a:ext cx="5324983" cy="1827246"/>
            <a:chOff x="-397400" y="1604175"/>
            <a:chExt cx="9870219" cy="3386925"/>
          </a:xfrm>
        </p:grpSpPr>
        <p:pic>
          <p:nvPicPr>
            <p:cNvPr id="299" name="Google Shape;299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04775" y="1604175"/>
              <a:ext cx="3568044" cy="338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762350" y="1604175"/>
              <a:ext cx="3568044" cy="338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3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397400" y="1604175"/>
              <a:ext cx="3568044" cy="33869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2" name="Google Shape;302;p31"/>
          <p:cNvGrpSpPr/>
          <p:nvPr/>
        </p:nvGrpSpPr>
        <p:grpSpPr>
          <a:xfrm>
            <a:off x="514587" y="1775800"/>
            <a:ext cx="8114826" cy="3367700"/>
            <a:chOff x="514587" y="1775800"/>
            <a:chExt cx="8114826" cy="3367700"/>
          </a:xfrm>
        </p:grpSpPr>
        <p:pic>
          <p:nvPicPr>
            <p:cNvPr id="303" name="Google Shape;303;p3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14587" y="1775800"/>
              <a:ext cx="8114826" cy="3367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31"/>
            <p:cNvSpPr txBox="1"/>
            <p:nvPr/>
          </p:nvSpPr>
          <p:spPr>
            <a:xfrm>
              <a:off x="6471000" y="3642400"/>
              <a:ext cx="2004900" cy="41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Random baseline</a:t>
              </a:r>
              <a:endPara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6337200" y="4538400"/>
            <a:ext cx="2806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Tremonti</a:t>
            </a:r>
            <a:r>
              <a:rPr lang="en"/>
              <a:t> et al. 20</a:t>
            </a:r>
            <a:r>
              <a:rPr lang="en" sz="2000"/>
              <a:t>04</a:t>
            </a:r>
            <a:endParaRPr sz="2000"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75" y="830877"/>
            <a:ext cx="3759100" cy="396845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1186550" y="4629898"/>
            <a:ext cx="2764800" cy="42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Stellar mass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70;p14"/>
          <p:cNvSpPr txBox="1"/>
          <p:nvPr/>
        </p:nvSpPr>
        <p:spPr>
          <a:xfrm rot="-5400000">
            <a:off x="-887750" y="2553602"/>
            <a:ext cx="2764800" cy="39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Metallicity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4376125" y="1463600"/>
            <a:ext cx="4631100" cy="27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Stellar mass, </a:t>
            </a:r>
            <a:r>
              <a:rPr lang="en" sz="2400" b="1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M</a:t>
            </a:r>
            <a:r>
              <a:rPr lang="en" sz="2400" b="1" baseline="-25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★</a:t>
            </a:r>
            <a:endParaRPr sz="24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i="1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Metallicity,</a:t>
            </a:r>
            <a:r>
              <a:rPr lang="en" sz="2400" b="1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 Z</a:t>
            </a:r>
            <a:r>
              <a:rPr lang="en" sz="24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= 12+ log(O/H)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MZR ~ 0.1 dex scatter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299050" y="0"/>
            <a:ext cx="87081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Roboto"/>
                <a:ea typeface="Roboto"/>
                <a:cs typeface="Roboto"/>
                <a:sym typeface="Roboto"/>
              </a:rPr>
              <a:t>Galaxy evolution: the mass-metallicity relation (MZR)</a:t>
            </a:r>
            <a:endParaRPr sz="2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25" y="2261048"/>
            <a:ext cx="6945601" cy="2882452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2"/>
          <p:cNvSpPr txBox="1"/>
          <p:nvPr/>
        </p:nvSpPr>
        <p:spPr>
          <a:xfrm>
            <a:off x="4607802" y="3805754"/>
            <a:ext cx="24540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Random baseline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1" name="Google Shape;311;p32"/>
          <p:cNvSpPr txBox="1"/>
          <p:nvPr/>
        </p:nvSpPr>
        <p:spPr>
          <a:xfrm>
            <a:off x="906621" y="1937825"/>
            <a:ext cx="69456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🠄 </a:t>
            </a:r>
            <a:r>
              <a:rPr lang="en" sz="1800" b="1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rPr>
              <a:t>Voids</a:t>
            </a: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                                 </a:t>
            </a:r>
            <a:r>
              <a:rPr lang="en" sz="1800" b="1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Field</a:t>
            </a: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                              </a:t>
            </a:r>
            <a:r>
              <a:rPr lang="en" sz="1800" b="1">
                <a:solidFill>
                  <a:srgbClr val="E69138"/>
                </a:solidFill>
                <a:latin typeface="Roboto"/>
                <a:ea typeface="Roboto"/>
                <a:cs typeface="Roboto"/>
                <a:sym typeface="Roboto"/>
              </a:rPr>
              <a:t>Groups</a:t>
            </a: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🠆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2" name="Google Shape;312;p32"/>
          <p:cNvSpPr/>
          <p:nvPr/>
        </p:nvSpPr>
        <p:spPr>
          <a:xfrm>
            <a:off x="43584" y="137704"/>
            <a:ext cx="3553800" cy="1811400"/>
          </a:xfrm>
          <a:prstGeom prst="rect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13" name="Google Shape;313;p32"/>
          <p:cNvSpPr/>
          <p:nvPr/>
        </p:nvSpPr>
        <p:spPr>
          <a:xfrm>
            <a:off x="3655736" y="140260"/>
            <a:ext cx="3553800" cy="1811700"/>
          </a:xfrm>
          <a:prstGeom prst="rect">
            <a:avLst/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14" name="Google Shape;314;p32"/>
          <p:cNvSpPr/>
          <p:nvPr/>
        </p:nvSpPr>
        <p:spPr>
          <a:xfrm rot="5400000">
            <a:off x="6375086" y="1028398"/>
            <a:ext cx="3618900" cy="1831800"/>
          </a:xfrm>
          <a:prstGeom prst="rect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315" name="Google Shape;31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6119" y="137744"/>
            <a:ext cx="1811395" cy="1811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76" y="137744"/>
            <a:ext cx="1811395" cy="1811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5739" y="134816"/>
            <a:ext cx="1811735" cy="181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98037" y="134816"/>
            <a:ext cx="1811735" cy="181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68662" y="134837"/>
            <a:ext cx="1831693" cy="18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68682" y="1911684"/>
            <a:ext cx="1831693" cy="183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"/>
          <p:cNvSpPr txBox="1"/>
          <p:nvPr/>
        </p:nvSpPr>
        <p:spPr>
          <a:xfrm>
            <a:off x="265175" y="1946550"/>
            <a:ext cx="6733500" cy="11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The physics that govern the HI-morphology relationship are different in overdense environments: ram pressure, tidal effects, and other gas depletion processes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6" name="Google Shape;326;p33"/>
          <p:cNvSpPr txBox="1">
            <a:spLocks noGrp="1"/>
          </p:cNvSpPr>
          <p:nvPr>
            <p:ph type="body" idx="1"/>
          </p:nvPr>
        </p:nvSpPr>
        <p:spPr>
          <a:xfrm>
            <a:off x="5964425" y="4370450"/>
            <a:ext cx="2073600" cy="7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Sun et al. 2006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Chung et al. 2009</a:t>
            </a:r>
            <a:endParaRPr/>
          </a:p>
        </p:txBody>
      </p:sp>
      <p:sp>
        <p:nvSpPr>
          <p:cNvPr id="327" name="Google Shape;327;p33"/>
          <p:cNvSpPr/>
          <p:nvPr/>
        </p:nvSpPr>
        <p:spPr>
          <a:xfrm>
            <a:off x="43584" y="137704"/>
            <a:ext cx="3553800" cy="1811400"/>
          </a:xfrm>
          <a:prstGeom prst="rect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28" name="Google Shape;328;p33"/>
          <p:cNvSpPr/>
          <p:nvPr/>
        </p:nvSpPr>
        <p:spPr>
          <a:xfrm>
            <a:off x="3655736" y="140260"/>
            <a:ext cx="3553800" cy="1811700"/>
          </a:xfrm>
          <a:prstGeom prst="rect">
            <a:avLst/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29" name="Google Shape;329;p33"/>
          <p:cNvSpPr/>
          <p:nvPr/>
        </p:nvSpPr>
        <p:spPr>
          <a:xfrm rot="5400000">
            <a:off x="6375086" y="1028398"/>
            <a:ext cx="3618900" cy="1831800"/>
          </a:xfrm>
          <a:prstGeom prst="rect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330" name="Google Shape;3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119" y="137744"/>
            <a:ext cx="1811395" cy="1811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76" y="137744"/>
            <a:ext cx="1811395" cy="1811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5739" y="134816"/>
            <a:ext cx="1811735" cy="181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8037" y="134816"/>
            <a:ext cx="1811735" cy="181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68662" y="134837"/>
            <a:ext cx="1831693" cy="18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68682" y="1911684"/>
            <a:ext cx="1831693" cy="18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5080" y="3118117"/>
            <a:ext cx="3431188" cy="197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63056" y="3118111"/>
            <a:ext cx="2003814" cy="1975024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3"/>
          <p:cNvSpPr/>
          <p:nvPr/>
        </p:nvSpPr>
        <p:spPr>
          <a:xfrm>
            <a:off x="341375" y="3066950"/>
            <a:ext cx="5580600" cy="2076600"/>
          </a:xfrm>
          <a:prstGeom prst="rect">
            <a:avLst/>
          </a:prstGeom>
          <a:noFill/>
          <a:ln w="3810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4"/>
          <p:cNvSpPr txBox="1">
            <a:spLocks noGrp="1"/>
          </p:cNvSpPr>
          <p:nvPr>
            <p:ph type="body" idx="1"/>
          </p:nvPr>
        </p:nvSpPr>
        <p:spPr>
          <a:xfrm>
            <a:off x="311700" y="165775"/>
            <a:ext cx="8520600" cy="41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Using computer vision, we can:</a:t>
            </a:r>
            <a:endParaRPr sz="24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Predict galaxy properties from optical imaging directly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000">
              <a:solidFill>
                <a:schemeClr val="dk1"/>
              </a:solidFill>
            </a:endParaRPr>
          </a:p>
        </p:txBody>
      </p:sp>
      <p:grpSp>
        <p:nvGrpSpPr>
          <p:cNvPr id="344" name="Google Shape;344;p34"/>
          <p:cNvGrpSpPr/>
          <p:nvPr/>
        </p:nvGrpSpPr>
        <p:grpSpPr>
          <a:xfrm>
            <a:off x="483941" y="1345013"/>
            <a:ext cx="3795413" cy="3750211"/>
            <a:chOff x="551400" y="464275"/>
            <a:chExt cx="3990550" cy="3943025"/>
          </a:xfrm>
        </p:grpSpPr>
        <p:pic>
          <p:nvPicPr>
            <p:cNvPr id="345" name="Google Shape;345;p34"/>
            <p:cNvPicPr preferRelativeResize="0"/>
            <p:nvPr/>
          </p:nvPicPr>
          <p:blipFill rotWithShape="1">
            <a:blip r:embed="rId3">
              <a:alphaModFix/>
            </a:blip>
            <a:srcRect r="6305"/>
            <a:stretch/>
          </p:blipFill>
          <p:spPr>
            <a:xfrm>
              <a:off x="925975" y="464275"/>
              <a:ext cx="3615975" cy="3616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6" name="Google Shape;346;p34"/>
            <p:cNvSpPr/>
            <p:nvPr/>
          </p:nvSpPr>
          <p:spPr>
            <a:xfrm>
              <a:off x="2581900" y="3129350"/>
              <a:ext cx="1865400" cy="905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4"/>
            <p:cNvSpPr txBox="1"/>
            <p:nvPr/>
          </p:nvSpPr>
          <p:spPr>
            <a:xfrm>
              <a:off x="2284500" y="3163150"/>
              <a:ext cx="2190000" cy="87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400" b="1">
                  <a:solidFill>
                    <a:srgbClr val="D21414"/>
                  </a:solidFill>
                  <a:latin typeface="Roboto"/>
                  <a:ea typeface="Roboto"/>
                  <a:cs typeface="Roboto"/>
                  <a:sym typeface="Roboto"/>
                </a:rPr>
                <a:t>CNN</a:t>
              </a:r>
              <a:endParaRPr sz="2400" b="1">
                <a:solidFill>
                  <a:srgbClr val="D2141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spectroscopy</a:t>
              </a:r>
              <a:endParaRPr sz="2400" b="1">
                <a:solidFill>
                  <a:srgbClr val="D2141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348" name="Google Shape;348;p34"/>
            <p:cNvGrpSpPr/>
            <p:nvPr/>
          </p:nvGrpSpPr>
          <p:grpSpPr>
            <a:xfrm>
              <a:off x="551400" y="495278"/>
              <a:ext cx="3481638" cy="3912022"/>
              <a:chOff x="4228225" y="725078"/>
              <a:chExt cx="3481638" cy="3912022"/>
            </a:xfrm>
          </p:grpSpPr>
          <p:sp>
            <p:nvSpPr>
              <p:cNvPr id="349" name="Google Shape;349;p34"/>
              <p:cNvSpPr txBox="1"/>
              <p:nvPr/>
            </p:nvSpPr>
            <p:spPr>
              <a:xfrm rot="-5400000">
                <a:off x="2773675" y="2306100"/>
                <a:ext cx="3264600" cy="3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              Metallicity</a:t>
                </a:r>
                <a:endParaRPr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cxnSp>
            <p:nvCxnSpPr>
              <p:cNvPr id="350" name="Google Shape;350;p34"/>
              <p:cNvCxnSpPr/>
              <p:nvPr/>
            </p:nvCxnSpPr>
            <p:spPr>
              <a:xfrm rot="10800000">
                <a:off x="4405977" y="1510970"/>
                <a:ext cx="0" cy="4968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351" name="Google Shape;351;p34"/>
              <p:cNvCxnSpPr/>
              <p:nvPr/>
            </p:nvCxnSpPr>
            <p:spPr>
              <a:xfrm rot="10800000" flipH="1">
                <a:off x="6999527" y="4454095"/>
                <a:ext cx="568500" cy="24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352" name="Google Shape;352;p34"/>
              <p:cNvSpPr txBox="1"/>
              <p:nvPr/>
            </p:nvSpPr>
            <p:spPr>
              <a:xfrm>
                <a:off x="5270325" y="4281600"/>
                <a:ext cx="1957800" cy="3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   Stellar mass</a:t>
                </a:r>
                <a:endParaRPr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53" name="Google Shape;353;p34"/>
              <p:cNvSpPr txBox="1"/>
              <p:nvPr/>
            </p:nvSpPr>
            <p:spPr>
              <a:xfrm>
                <a:off x="4630663" y="725078"/>
                <a:ext cx="3079200" cy="355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Mass-metallicity relation </a:t>
                </a:r>
                <a:endParaRPr sz="18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(MZR)</a:t>
                </a:r>
                <a:endParaRPr sz="18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pic>
        <p:nvPicPr>
          <p:cNvPr id="354" name="Google Shape;354;p34"/>
          <p:cNvPicPr preferRelativeResize="0"/>
          <p:nvPr/>
        </p:nvPicPr>
        <p:blipFill rotWithShape="1">
          <a:blip r:embed="rId4">
            <a:alphaModFix/>
          </a:blip>
          <a:srcRect r="14008"/>
          <a:stretch/>
        </p:blipFill>
        <p:spPr>
          <a:xfrm>
            <a:off x="4996476" y="1345025"/>
            <a:ext cx="3737961" cy="3558781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4"/>
          <p:cNvSpPr txBox="1"/>
          <p:nvPr/>
        </p:nvSpPr>
        <p:spPr>
          <a:xfrm>
            <a:off x="5639930" y="4677270"/>
            <a:ext cx="2878500" cy="26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Measured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6" name="Google Shape;356;p34"/>
          <p:cNvSpPr txBox="1"/>
          <p:nvPr/>
        </p:nvSpPr>
        <p:spPr>
          <a:xfrm rot="-5400000">
            <a:off x="3628901" y="2988667"/>
            <a:ext cx="2878500" cy="44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Predicted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7" name="Google Shape;357;p34"/>
          <p:cNvSpPr txBox="1"/>
          <p:nvPr/>
        </p:nvSpPr>
        <p:spPr>
          <a:xfrm>
            <a:off x="6508750" y="3643325"/>
            <a:ext cx="20829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 mass fraction</a:t>
            </a:r>
            <a:endParaRPr sz="2400" b="1">
              <a:solidFill>
                <a:srgbClr val="D2141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5"/>
          <p:cNvSpPr txBox="1">
            <a:spLocks noGrp="1"/>
          </p:cNvSpPr>
          <p:nvPr>
            <p:ph type="body" idx="1"/>
          </p:nvPr>
        </p:nvSpPr>
        <p:spPr>
          <a:xfrm>
            <a:off x="311700" y="165775"/>
            <a:ext cx="8520600" cy="41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Using computer vision, we can:</a:t>
            </a:r>
            <a:endParaRPr sz="24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Predict galaxy properties from optical imaging directly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Identify the morphological features that are most closely     associated with gas-richness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363" name="Google Shape;363;p35"/>
          <p:cNvPicPr preferRelativeResize="0"/>
          <p:nvPr/>
        </p:nvPicPr>
        <p:blipFill rotWithShape="1">
          <a:blip r:embed="rId3">
            <a:alphaModFix/>
          </a:blip>
          <a:srcRect l="11100" t="10919" r="8111" b="10297"/>
          <a:stretch/>
        </p:blipFill>
        <p:spPr>
          <a:xfrm>
            <a:off x="1420200" y="2142350"/>
            <a:ext cx="7682896" cy="2497387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5"/>
          <p:cNvSpPr txBox="1"/>
          <p:nvPr/>
        </p:nvSpPr>
        <p:spPr>
          <a:xfrm>
            <a:off x="171700" y="2793175"/>
            <a:ext cx="1417500" cy="116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Proxima Nova"/>
                <a:ea typeface="Proxima Nova"/>
                <a:cs typeface="Proxima Nova"/>
                <a:sym typeface="Proxima Nova"/>
              </a:rPr>
              <a:t>AGC 4540</a:t>
            </a:r>
            <a:endParaRPr sz="18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  gas-rich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Proxima Nova"/>
                <a:ea typeface="Proxima Nova"/>
                <a:cs typeface="Proxima Nova"/>
                <a:sym typeface="Proxima Nova"/>
              </a:rPr>
              <a:t>  p </a:t>
            </a: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= 0.817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5" name="Google Shape;365;p35"/>
          <p:cNvSpPr txBox="1"/>
          <p:nvPr/>
        </p:nvSpPr>
        <p:spPr>
          <a:xfrm>
            <a:off x="4145900" y="4129050"/>
            <a:ext cx="2264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gas-poor features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6" name="Google Shape;366;p35"/>
          <p:cNvSpPr txBox="1"/>
          <p:nvPr/>
        </p:nvSpPr>
        <p:spPr>
          <a:xfrm>
            <a:off x="6621300" y="4129050"/>
            <a:ext cx="2264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gas-rich features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311700" y="165775"/>
            <a:ext cx="8520600" cy="22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Using computer vision, we can:</a:t>
            </a:r>
            <a:endParaRPr sz="24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Predict galaxy properties from optical imaging directly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Identify the morphological features that are most closely     associated with gas-richness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Probe the impacts of other variables such as environment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372" name="Google Shape;37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6400" y="2311850"/>
            <a:ext cx="6991225" cy="290137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/>
          <p:nvPr/>
        </p:nvSpPr>
        <p:spPr>
          <a:xfrm>
            <a:off x="6616025" y="2430100"/>
            <a:ext cx="1344300" cy="1206000"/>
          </a:xfrm>
          <a:prstGeom prst="rect">
            <a:avLst/>
          </a:prstGeom>
          <a:noFill/>
          <a:ln w="3810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7"/>
          <p:cNvSpPr txBox="1">
            <a:spLocks noGrp="1"/>
          </p:cNvSpPr>
          <p:nvPr>
            <p:ph type="body" idx="1"/>
          </p:nvPr>
        </p:nvSpPr>
        <p:spPr>
          <a:xfrm>
            <a:off x="311700" y="165775"/>
            <a:ext cx="8520600" cy="22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Using computer vision, we can study galaxy evolution.</a:t>
            </a:r>
            <a:endParaRPr sz="24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Predict galaxy properties from optical imaging directly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Identify the morphological features that are most closely     associated with gas-richness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Probe the impacts of other variables such as environment</a:t>
            </a:r>
            <a:endParaRPr sz="2000"/>
          </a:p>
        </p:txBody>
      </p:sp>
      <p:cxnSp>
        <p:nvCxnSpPr>
          <p:cNvPr id="379" name="Google Shape;379;p37"/>
          <p:cNvCxnSpPr/>
          <p:nvPr/>
        </p:nvCxnSpPr>
        <p:spPr>
          <a:xfrm>
            <a:off x="304175" y="2488800"/>
            <a:ext cx="85104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80" name="Google Shape;38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00" y="2599675"/>
            <a:ext cx="5018410" cy="2398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1" name="Google Shape;381;p37"/>
          <p:cNvCxnSpPr/>
          <p:nvPr/>
        </p:nvCxnSpPr>
        <p:spPr>
          <a:xfrm>
            <a:off x="5191900" y="2495700"/>
            <a:ext cx="0" cy="2578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2" name="Google Shape;382;p37"/>
          <p:cNvSpPr txBox="1"/>
          <p:nvPr/>
        </p:nvSpPr>
        <p:spPr>
          <a:xfrm>
            <a:off x="1302300" y="3555975"/>
            <a:ext cx="2571300" cy="864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Poster tomorrow!</a:t>
            </a:r>
            <a:endParaRPr sz="2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208.14</a:t>
            </a:r>
            <a:endParaRPr sz="2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83" name="Google Shape;383;p37"/>
          <p:cNvGrpSpPr/>
          <p:nvPr/>
        </p:nvGrpSpPr>
        <p:grpSpPr>
          <a:xfrm>
            <a:off x="5518176" y="2821526"/>
            <a:ext cx="3345524" cy="2125249"/>
            <a:chOff x="5441976" y="2745326"/>
            <a:chExt cx="3345524" cy="2125249"/>
          </a:xfrm>
        </p:grpSpPr>
        <p:sp>
          <p:nvSpPr>
            <p:cNvPr id="384" name="Google Shape;384;p37"/>
            <p:cNvSpPr txBox="1"/>
            <p:nvPr/>
          </p:nvSpPr>
          <p:spPr>
            <a:xfrm>
              <a:off x="6155000" y="2880975"/>
              <a:ext cx="2632500" cy="198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github.com/</a:t>
              </a:r>
              <a:r>
                <a:rPr lang="en" sz="1800">
                  <a:solidFill>
                    <a:srgbClr val="674EA7"/>
                  </a:solidFill>
                  <a:latin typeface="Roboto"/>
                  <a:ea typeface="Roboto"/>
                  <a:cs typeface="Roboto"/>
                  <a:sym typeface="Roboto"/>
                </a:rPr>
                <a:t>jwuphysics</a:t>
              </a:r>
              <a:endParaRPr sz="1800">
                <a:solidFill>
                  <a:srgbClr val="674EA7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674EA7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674EA7"/>
                  </a:solidFill>
                  <a:latin typeface="Roboto"/>
                  <a:ea typeface="Roboto"/>
                  <a:cs typeface="Roboto"/>
                  <a:sym typeface="Roboto"/>
                </a:rPr>
                <a:t>jfwu</a:t>
              </a:r>
              <a:r>
                <a:rPr lang="en" sz="18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@jhu.edu</a:t>
              </a:r>
              <a:endPara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674EA7"/>
                  </a:solidFill>
                  <a:latin typeface="Roboto"/>
                  <a:ea typeface="Roboto"/>
                  <a:cs typeface="Roboto"/>
                  <a:sym typeface="Roboto"/>
                </a:rPr>
                <a:t>jwuphysics</a:t>
              </a:r>
              <a:r>
                <a:rPr lang="en" sz="18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.github.io</a:t>
              </a:r>
              <a:endPara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85" name="Google Shape;385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41976" y="2745326"/>
              <a:ext cx="679300" cy="679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475700" y="3528750"/>
              <a:ext cx="611850" cy="429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475700" y="4096475"/>
              <a:ext cx="611850" cy="6118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025" y="214000"/>
            <a:ext cx="3901001" cy="19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9"/>
          <p:cNvPicPr preferRelativeResize="0"/>
          <p:nvPr/>
        </p:nvPicPr>
        <p:blipFill rotWithShape="1">
          <a:blip r:embed="rId4">
            <a:alphaModFix/>
          </a:blip>
          <a:srcRect b="6751"/>
          <a:stretch/>
        </p:blipFill>
        <p:spPr>
          <a:xfrm>
            <a:off x="417675" y="2451650"/>
            <a:ext cx="4029699" cy="214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5996" y="2451650"/>
            <a:ext cx="3130159" cy="214395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body" idx="4294967295"/>
          </p:nvPr>
        </p:nvSpPr>
        <p:spPr>
          <a:xfrm>
            <a:off x="0" y="4694400"/>
            <a:ext cx="54408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Kuzovkin et al. 2018; Oxford VGG; Stanford CS231</a:t>
            </a:r>
            <a:endParaRPr/>
          </a:p>
        </p:txBody>
      </p:sp>
      <p:pic>
        <p:nvPicPr>
          <p:cNvPr id="400" name="Google Shape;400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6051" y="115013"/>
            <a:ext cx="4456174" cy="21195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1" name="Google Shape;401;p39"/>
          <p:cNvCxnSpPr/>
          <p:nvPr/>
        </p:nvCxnSpPr>
        <p:spPr>
          <a:xfrm>
            <a:off x="268500" y="2336700"/>
            <a:ext cx="8607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SDSS galaxy images</a:t>
            </a:r>
            <a:endParaRPr/>
          </a:p>
        </p:txBody>
      </p:sp>
      <p:sp>
        <p:nvSpPr>
          <p:cNvPr id="407" name="Google Shape;407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647500" cy="36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Use SDSS DR14 </a:t>
            </a:r>
            <a:r>
              <a:rPr lang="en">
                <a:latin typeface="Roboto Mono"/>
                <a:ea typeface="Roboto Mono"/>
                <a:cs typeface="Roboto Mono"/>
                <a:sym typeface="Roboto Mono"/>
              </a:rPr>
              <a:t>getjpeg</a:t>
            </a:r>
            <a:r>
              <a:rPr lang="en">
                <a:solidFill>
                  <a:schemeClr val="accent2"/>
                </a:solidFill>
              </a:rPr>
              <a:t> command to obtain 130,000 </a:t>
            </a:r>
            <a:r>
              <a:rPr lang="en" i="1">
                <a:solidFill>
                  <a:schemeClr val="accent2"/>
                </a:solidFill>
              </a:rPr>
              <a:t>gri</a:t>
            </a:r>
            <a:r>
              <a:rPr lang="en">
                <a:solidFill>
                  <a:schemeClr val="accent2"/>
                </a:solidFill>
              </a:rPr>
              <a:t> images:</a:t>
            </a:r>
            <a:endParaRPr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http://skyserver.sdss.org/dr14/SkyserverWS/ImgCutout/getjpeg?</a:t>
            </a:r>
            <a:r>
              <a:rPr lang="en">
                <a:solidFill>
                  <a:srgbClr val="3C78D8"/>
                </a:solidFill>
                <a:latin typeface="Roboto Mono"/>
                <a:ea typeface="Roboto Mono"/>
                <a:cs typeface="Roboto Mono"/>
                <a:sym typeface="Roboto Mono"/>
              </a:rPr>
              <a:t>ra</a:t>
            </a:r>
            <a:r>
              <a:rPr lang="en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>
                <a:solidFill>
                  <a:srgbClr val="CC0000"/>
                </a:solidFill>
                <a:latin typeface="Roboto Mono"/>
                <a:ea typeface="Roboto Mono"/>
                <a:cs typeface="Roboto Mono"/>
                <a:sym typeface="Roboto Mono"/>
              </a:rPr>
              <a:t>114.829</a:t>
            </a:r>
            <a:r>
              <a:rPr lang="en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&amp;</a:t>
            </a:r>
            <a:r>
              <a:rPr lang="en">
                <a:solidFill>
                  <a:srgbClr val="3C78D8"/>
                </a:solidFill>
                <a:latin typeface="Roboto Mono"/>
                <a:ea typeface="Roboto Mono"/>
                <a:cs typeface="Roboto Mono"/>
                <a:sym typeface="Roboto Mono"/>
              </a:rPr>
              <a:t>dec</a:t>
            </a:r>
            <a:r>
              <a:rPr lang="en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>
                <a:solidFill>
                  <a:srgbClr val="CC0000"/>
                </a:solidFill>
                <a:latin typeface="Roboto Mono"/>
                <a:ea typeface="Roboto Mono"/>
                <a:cs typeface="Roboto Mono"/>
                <a:sym typeface="Roboto Mono"/>
              </a:rPr>
              <a:t>10.918</a:t>
            </a:r>
            <a:r>
              <a:rPr lang="en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&amp;</a:t>
            </a:r>
            <a:r>
              <a:rPr lang="en">
                <a:solidFill>
                  <a:srgbClr val="3C78D8"/>
                </a:solidFill>
                <a:latin typeface="Roboto Mono"/>
                <a:ea typeface="Roboto Mono"/>
                <a:cs typeface="Roboto Mono"/>
                <a:sym typeface="Roboto Mono"/>
              </a:rPr>
              <a:t>width</a:t>
            </a:r>
            <a:r>
              <a:rPr lang="en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>
                <a:solidFill>
                  <a:srgbClr val="CC0000"/>
                </a:solidFill>
                <a:latin typeface="Roboto Mono"/>
                <a:ea typeface="Roboto Mono"/>
                <a:cs typeface="Roboto Mono"/>
                <a:sym typeface="Roboto Mono"/>
              </a:rPr>
              <a:t>128</a:t>
            </a:r>
            <a:r>
              <a:rPr lang="en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&amp;</a:t>
            </a:r>
            <a:r>
              <a:rPr lang="en">
                <a:solidFill>
                  <a:srgbClr val="3C78D8"/>
                </a:solidFill>
                <a:latin typeface="Roboto Mono"/>
                <a:ea typeface="Roboto Mono"/>
                <a:cs typeface="Roboto Mono"/>
                <a:sym typeface="Roboto Mono"/>
              </a:rPr>
              <a:t>height</a:t>
            </a:r>
            <a:r>
              <a:rPr lang="en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>
                <a:solidFill>
                  <a:srgbClr val="CC0000"/>
                </a:solidFill>
                <a:latin typeface="Roboto Mono"/>
                <a:ea typeface="Roboto Mono"/>
                <a:cs typeface="Roboto Mono"/>
                <a:sym typeface="Roboto Mono"/>
              </a:rPr>
              <a:t>128</a:t>
            </a:r>
            <a:endParaRPr>
              <a:solidFill>
                <a:srgbClr val="CC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pic>
        <p:nvPicPr>
          <p:cNvPr id="408" name="Google Shape;40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675" y="271940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2425" y="271940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3175" y="271940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53925" y="271940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94675" y="2719400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0"/>
          <p:cNvSpPr txBox="1"/>
          <p:nvPr/>
        </p:nvSpPr>
        <p:spPr>
          <a:xfrm>
            <a:off x="3337850" y="4537850"/>
            <a:ext cx="57231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SDSS DR14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(York et al. 2000; Abolfathi et al. 2018)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SDSS galaxy images + JHU-MPA catalogs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647500" cy="36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Use SDSS DR14 </a:t>
            </a:r>
            <a:r>
              <a:rPr lang="en">
                <a:latin typeface="Roboto Mono"/>
                <a:ea typeface="Roboto Mono"/>
                <a:cs typeface="Roboto Mono"/>
                <a:sym typeface="Roboto Mono"/>
              </a:rPr>
              <a:t>getjpeg</a:t>
            </a:r>
            <a:r>
              <a:rPr lang="en">
                <a:solidFill>
                  <a:schemeClr val="accent2"/>
                </a:solidFill>
              </a:rPr>
              <a:t> command to obtain 130,000 </a:t>
            </a:r>
            <a:r>
              <a:rPr lang="en" i="1">
                <a:solidFill>
                  <a:schemeClr val="accent2"/>
                </a:solidFill>
              </a:rPr>
              <a:t>gri</a:t>
            </a:r>
            <a:r>
              <a:rPr lang="en">
                <a:solidFill>
                  <a:schemeClr val="accent2"/>
                </a:solidFill>
              </a:rPr>
              <a:t> images:</a:t>
            </a:r>
            <a:endParaRPr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and MPA-JHU DR7 catalog for </a:t>
            </a:r>
            <a:r>
              <a:rPr lang="en" i="1">
                <a:solidFill>
                  <a:schemeClr val="accent2"/>
                </a:solidFill>
              </a:rPr>
              <a:t>Z</a:t>
            </a:r>
            <a:r>
              <a:rPr lang="en">
                <a:solidFill>
                  <a:schemeClr val="accent2"/>
                </a:solidFill>
              </a:rPr>
              <a:t> = 12 + log(O/H), photometry, </a:t>
            </a:r>
            <a:r>
              <a:rPr lang="en" i="1">
                <a:solidFill>
                  <a:schemeClr val="accent2"/>
                </a:solidFill>
              </a:rPr>
              <a:t>M</a:t>
            </a:r>
            <a:r>
              <a:rPr lang="en" baseline="-25000">
                <a:solidFill>
                  <a:schemeClr val="accent2"/>
                </a:solidFill>
              </a:rPr>
              <a:t>★</a:t>
            </a:r>
            <a:r>
              <a:rPr lang="en">
                <a:solidFill>
                  <a:schemeClr val="accent2"/>
                </a:solidFill>
              </a:rPr>
              <a:t>, SFR, redshifts, and other spectroscopic properties, with cuts (</a:t>
            </a:r>
            <a:r>
              <a:rPr lang="en"/>
              <a:t>be wary of biases!</a:t>
            </a:r>
            <a:r>
              <a:rPr lang="en">
                <a:solidFill>
                  <a:schemeClr val="accent2"/>
                </a:solidFill>
              </a:rPr>
              <a:t>):</a:t>
            </a:r>
            <a:endParaRPr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	</a:t>
            </a:r>
            <a:r>
              <a:rPr lang="en" b="1" i="1">
                <a:solidFill>
                  <a:schemeClr val="accent2"/>
                </a:solidFill>
              </a:rPr>
              <a:t>z</a:t>
            </a:r>
            <a:r>
              <a:rPr lang="en" b="1">
                <a:solidFill>
                  <a:schemeClr val="accent2"/>
                </a:solidFill>
              </a:rPr>
              <a:t> &gt; 0.02 				10 &lt; </a:t>
            </a:r>
            <a:r>
              <a:rPr lang="en" b="1" i="1">
                <a:solidFill>
                  <a:schemeClr val="accent2"/>
                </a:solidFill>
              </a:rPr>
              <a:t>ugriz </a:t>
            </a:r>
            <a:r>
              <a:rPr lang="en" b="1">
                <a:solidFill>
                  <a:schemeClr val="accent2"/>
                </a:solidFill>
              </a:rPr>
              <a:t>&lt; 25			reduced chi</a:t>
            </a:r>
            <a:r>
              <a:rPr lang="en" b="1" baseline="30000">
                <a:solidFill>
                  <a:schemeClr val="accent2"/>
                </a:solidFill>
              </a:rPr>
              <a:t>2</a:t>
            </a:r>
            <a:r>
              <a:rPr lang="en" b="1">
                <a:solidFill>
                  <a:schemeClr val="accent2"/>
                </a:solidFill>
              </a:rPr>
              <a:t> &lt; 2</a:t>
            </a:r>
            <a:endParaRPr b="1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</a:rPr>
              <a:t>	Δ</a:t>
            </a:r>
            <a:r>
              <a:rPr lang="en" b="1" i="1">
                <a:solidFill>
                  <a:schemeClr val="accent2"/>
                </a:solidFill>
              </a:rPr>
              <a:t>z</a:t>
            </a:r>
            <a:r>
              <a:rPr lang="en" b="1">
                <a:solidFill>
                  <a:schemeClr val="accent2"/>
                </a:solidFill>
              </a:rPr>
              <a:t> &lt; 0.01			0 &lt; </a:t>
            </a:r>
            <a:r>
              <a:rPr lang="en" b="1" i="1">
                <a:solidFill>
                  <a:schemeClr val="accent2"/>
                </a:solidFill>
              </a:rPr>
              <a:t>u</a:t>
            </a:r>
            <a:r>
              <a:rPr lang="en" b="1">
                <a:solidFill>
                  <a:schemeClr val="accent2"/>
                </a:solidFill>
              </a:rPr>
              <a:t> - </a:t>
            </a:r>
            <a:r>
              <a:rPr lang="en" b="1" i="1">
                <a:solidFill>
                  <a:schemeClr val="accent2"/>
                </a:solidFill>
              </a:rPr>
              <a:t>r </a:t>
            </a:r>
            <a:r>
              <a:rPr lang="en" b="1">
                <a:solidFill>
                  <a:schemeClr val="accent2"/>
                </a:solidFill>
              </a:rPr>
              <a:t>&lt; 6</a:t>
            </a:r>
            <a:endParaRPr b="1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420" name="Google Shape;420;p41"/>
          <p:cNvSpPr txBox="1"/>
          <p:nvPr/>
        </p:nvSpPr>
        <p:spPr>
          <a:xfrm>
            <a:off x="3491275" y="4537850"/>
            <a:ext cx="55695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Brinchmann et al. 2004; Tremonti et al. 04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1" name="Google Shape;42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900" y="1585175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1650" y="1585175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2400" y="1585175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3150" y="1585175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43900" y="1585175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/>
        </p:nvSpPr>
        <p:spPr>
          <a:xfrm>
            <a:off x="1050528" y="89850"/>
            <a:ext cx="3174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NGC 55 (Martin Pugh)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315225" y="4046125"/>
            <a:ext cx="3145800" cy="8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" sz="2200" b="1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★</a:t>
            </a: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= 3 x 10</a:t>
            </a:r>
            <a:r>
              <a:rPr lang="en" sz="2200" baseline="30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8</a:t>
            </a: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2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" sz="2200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</a:t>
            </a: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200" b="1" i="1">
                <a:solidFill>
                  <a:srgbClr val="3C78D8"/>
                </a:solidFill>
                <a:latin typeface="Roboto"/>
                <a:ea typeface="Roboto"/>
                <a:cs typeface="Roboto"/>
                <a:sym typeface="Roboto"/>
              </a:rPr>
              <a:t>Z</a:t>
            </a:r>
            <a:r>
              <a:rPr lang="en" sz="22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= 8.05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5171925" y="55300"/>
            <a:ext cx="36363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NGC 4569 (SDSS DR14)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5533375" y="4046125"/>
            <a:ext cx="3072600" cy="8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200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" sz="2200" b="1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★</a:t>
            </a: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= 2 x 10</a:t>
            </a:r>
            <a:r>
              <a:rPr lang="en" sz="2200" baseline="30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2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" sz="2200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sun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2200" b="1" i="1">
                <a:solidFill>
                  <a:srgbClr val="3C78D8"/>
                </a:solidFill>
                <a:latin typeface="Roboto"/>
                <a:ea typeface="Roboto"/>
                <a:cs typeface="Roboto"/>
                <a:sym typeface="Roboto"/>
              </a:rPr>
              <a:t>Z</a:t>
            </a:r>
            <a:r>
              <a:rPr lang="en" sz="22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= 9.3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3">
            <a:alphaModFix/>
          </a:blip>
          <a:srcRect l="12242" r="12234"/>
          <a:stretch/>
        </p:blipFill>
        <p:spPr>
          <a:xfrm>
            <a:off x="675700" y="528750"/>
            <a:ext cx="3636301" cy="355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7625" y="528750"/>
            <a:ext cx="3550100" cy="35501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>
            <a:spLocks noGrp="1"/>
          </p:cNvSpPr>
          <p:nvPr>
            <p:ph type="body" idx="1"/>
          </p:nvPr>
        </p:nvSpPr>
        <p:spPr>
          <a:xfrm>
            <a:off x="2865450" y="1846850"/>
            <a:ext cx="3413100" cy="12543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Can we learn a galaxy’s </a:t>
            </a:r>
            <a:r>
              <a:rPr lang="en" sz="2400">
                <a:solidFill>
                  <a:srgbClr val="3C78D8"/>
                </a:solidFill>
              </a:rPr>
              <a:t>metallicity</a:t>
            </a:r>
            <a:r>
              <a:rPr lang="en" sz="2400">
                <a:solidFill>
                  <a:schemeClr val="lt1"/>
                </a:solidFill>
              </a:rPr>
              <a:t> from its optical imaging?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2885200" y="3524650"/>
            <a:ext cx="1448400" cy="56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Lee+ 06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5772925" y="3007300"/>
            <a:ext cx="276480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Galametz+11 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Hunt+19</a:t>
            </a:r>
            <a:endParaRPr/>
          </a:p>
        </p:txBody>
      </p:sp>
      <p:cxnSp>
        <p:nvCxnSpPr>
          <p:cNvPr id="86" name="Google Shape;86;p15"/>
          <p:cNvCxnSpPr/>
          <p:nvPr/>
        </p:nvCxnSpPr>
        <p:spPr>
          <a:xfrm>
            <a:off x="995525" y="1002425"/>
            <a:ext cx="539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" name="Google Shape;87;p15"/>
          <p:cNvSpPr txBox="1"/>
          <p:nvPr/>
        </p:nvSpPr>
        <p:spPr>
          <a:xfrm>
            <a:off x="884825" y="599788"/>
            <a:ext cx="7605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 kpc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8" name="Google Shape;88;p15"/>
          <p:cNvCxnSpPr/>
          <p:nvPr/>
        </p:nvCxnSpPr>
        <p:spPr>
          <a:xfrm>
            <a:off x="5385775" y="974663"/>
            <a:ext cx="539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15"/>
          <p:cNvSpPr txBox="1"/>
          <p:nvPr/>
        </p:nvSpPr>
        <p:spPr>
          <a:xfrm>
            <a:off x="5275075" y="572025"/>
            <a:ext cx="7605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 kpc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42"/>
          <p:cNvPicPr preferRelativeResize="0"/>
          <p:nvPr/>
        </p:nvPicPr>
        <p:blipFill rotWithShape="1">
          <a:blip r:embed="rId3">
            <a:alphaModFix/>
          </a:blip>
          <a:srcRect r="14008"/>
          <a:stretch/>
        </p:blipFill>
        <p:spPr>
          <a:xfrm>
            <a:off x="312645" y="1086750"/>
            <a:ext cx="3294431" cy="313650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2"/>
          <p:cNvSpPr txBox="1"/>
          <p:nvPr/>
        </p:nvSpPr>
        <p:spPr>
          <a:xfrm>
            <a:off x="879750" y="4023598"/>
            <a:ext cx="2536800" cy="22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Measured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2" name="Google Shape;432;p42"/>
          <p:cNvSpPr txBox="1"/>
          <p:nvPr/>
        </p:nvSpPr>
        <p:spPr>
          <a:xfrm rot="-5400000">
            <a:off x="-892473" y="2535320"/>
            <a:ext cx="2536800" cy="39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Predicted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3" name="Google Shape;433;p42"/>
          <p:cNvSpPr txBox="1"/>
          <p:nvPr/>
        </p:nvSpPr>
        <p:spPr>
          <a:xfrm>
            <a:off x="1531916" y="3220695"/>
            <a:ext cx="19752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" sz="1800" b="1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</a:t>
            </a: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/ </a:t>
            </a:r>
            <a:r>
              <a:rPr lang="en" sz="1800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" sz="1800" b="1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🟊</a:t>
            </a:r>
            <a:endParaRPr sz="1800" b="1" baseline="-25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 mass fraction</a:t>
            </a:r>
            <a:endParaRPr sz="1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4" name="Google Shape;434;p42"/>
          <p:cNvSpPr/>
          <p:nvPr/>
        </p:nvSpPr>
        <p:spPr>
          <a:xfrm rot="-2700000">
            <a:off x="1577223" y="2464283"/>
            <a:ext cx="1884581" cy="381413"/>
          </a:xfrm>
          <a:prstGeom prst="ellipse">
            <a:avLst/>
          </a:prstGeom>
          <a:noFill/>
          <a:ln w="38100" cap="flat" cmpd="sng">
            <a:solidFill>
              <a:srgbClr val="D2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21414"/>
              </a:solidFill>
            </a:endParaRPr>
          </a:p>
        </p:txBody>
      </p:sp>
      <p:sp>
        <p:nvSpPr>
          <p:cNvPr id="435" name="Google Shape;435;p42"/>
          <p:cNvSpPr txBox="1">
            <a:spLocks noGrp="1"/>
          </p:cNvSpPr>
          <p:nvPr>
            <p:ph type="title" idx="4294967295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Galaxies with the most underpredicted HI masses</a:t>
            </a:r>
            <a:endParaRPr/>
          </a:p>
        </p:txBody>
      </p:sp>
      <p:pic>
        <p:nvPicPr>
          <p:cNvPr id="436" name="Google Shape;43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2325" y="854087"/>
            <a:ext cx="2107433" cy="211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7772" y="2969017"/>
            <a:ext cx="2107433" cy="209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8288" y="865350"/>
            <a:ext cx="2107433" cy="2092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54550"/>
            <a:ext cx="8839199" cy="2525485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3"/>
          <p:cNvSpPr txBox="1">
            <a:spLocks noGrp="1"/>
          </p:cNvSpPr>
          <p:nvPr>
            <p:ph type="title" idx="4294967295"/>
          </p:nvPr>
        </p:nvSpPr>
        <p:spPr>
          <a:xfrm>
            <a:off x="616500" y="521225"/>
            <a:ext cx="8520600" cy="12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Incorrect predictions: no trend with any other physical properties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4"/>
          <p:cNvSpPr txBox="1">
            <a:spLocks noGrp="1"/>
          </p:cNvSpPr>
          <p:nvPr>
            <p:ph type="title"/>
          </p:nvPr>
        </p:nvSpPr>
        <p:spPr>
          <a:xfrm>
            <a:off x="241975" y="140225"/>
            <a:ext cx="859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a CNN “see” in order to make predictions?</a:t>
            </a:r>
            <a:endParaRPr/>
          </a:p>
        </p:txBody>
      </p:sp>
      <p:pic>
        <p:nvPicPr>
          <p:cNvPr id="450" name="Google Shape;45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825" y="786225"/>
            <a:ext cx="4428151" cy="4011599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4"/>
          <p:cNvSpPr txBox="1"/>
          <p:nvPr/>
        </p:nvSpPr>
        <p:spPr>
          <a:xfrm>
            <a:off x="744800" y="4633575"/>
            <a:ext cx="81345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github.com/</a:t>
            </a:r>
            <a:r>
              <a:rPr lang="en" sz="1800">
                <a:solidFill>
                  <a:srgbClr val="674EA7"/>
                </a:solidFill>
                <a:latin typeface="Roboto"/>
                <a:ea typeface="Roboto"/>
                <a:cs typeface="Roboto"/>
                <a:sym typeface="Roboto"/>
              </a:rPr>
              <a:t>jwuphysics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/</a:t>
            </a:r>
            <a:r>
              <a:rPr lang="en" sz="18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galaxy-metallicity-convnet-visualization</a:t>
            </a:r>
            <a:endParaRPr sz="18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2" name="Google Shape;45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688" y="4531638"/>
            <a:ext cx="611863" cy="6118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3" name="Google Shape;453;p44"/>
          <p:cNvGrpSpPr/>
          <p:nvPr/>
        </p:nvGrpSpPr>
        <p:grpSpPr>
          <a:xfrm>
            <a:off x="4555787" y="879675"/>
            <a:ext cx="4479638" cy="3652200"/>
            <a:chOff x="4555788" y="879675"/>
            <a:chExt cx="4479638" cy="3652200"/>
          </a:xfrm>
        </p:grpSpPr>
        <p:pic>
          <p:nvPicPr>
            <p:cNvPr id="454" name="Google Shape;454;p44"/>
            <p:cNvPicPr preferRelativeResize="0"/>
            <p:nvPr/>
          </p:nvPicPr>
          <p:blipFill rotWithShape="1">
            <a:blip r:embed="rId5">
              <a:alphaModFix/>
            </a:blip>
            <a:srcRect r="51667" b="33128"/>
            <a:stretch/>
          </p:blipFill>
          <p:spPr>
            <a:xfrm>
              <a:off x="5073440" y="1574550"/>
              <a:ext cx="3961985" cy="127234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5" name="Google Shape;455;p44"/>
            <p:cNvGrpSpPr/>
            <p:nvPr/>
          </p:nvGrpSpPr>
          <p:grpSpPr>
            <a:xfrm>
              <a:off x="4555788" y="879675"/>
              <a:ext cx="4410238" cy="3652200"/>
              <a:chOff x="4555788" y="879675"/>
              <a:chExt cx="4410238" cy="3652200"/>
            </a:xfrm>
          </p:grpSpPr>
          <p:pic>
            <p:nvPicPr>
              <p:cNvPr id="456" name="Google Shape;456;p44"/>
              <p:cNvPicPr preferRelativeResize="0"/>
              <p:nvPr/>
            </p:nvPicPr>
            <p:blipFill rotWithShape="1">
              <a:blip r:embed="rId5">
                <a:alphaModFix/>
              </a:blip>
              <a:srcRect l="51667" b="33128"/>
              <a:stretch/>
            </p:blipFill>
            <p:spPr>
              <a:xfrm>
                <a:off x="4917177" y="2807580"/>
                <a:ext cx="3961985" cy="12723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57" name="Google Shape;457;p44"/>
              <p:cNvSpPr txBox="1"/>
              <p:nvPr/>
            </p:nvSpPr>
            <p:spPr>
              <a:xfrm>
                <a:off x="4555788" y="4003725"/>
                <a:ext cx="4287900" cy="44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rgbClr val="202729"/>
                    </a:solidFill>
                    <a:latin typeface="Roboto"/>
                    <a:ea typeface="Roboto"/>
                    <a:cs typeface="Roboto"/>
                    <a:sym typeface="Roboto"/>
                  </a:rPr>
                  <a:t>Peek &amp; Burkhart 2019</a:t>
                </a:r>
                <a:endParaRPr sz="1800">
                  <a:solidFill>
                    <a:srgbClr val="202729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58" name="Google Shape;458;p44"/>
              <p:cNvSpPr txBox="1"/>
              <p:nvPr/>
            </p:nvSpPr>
            <p:spPr>
              <a:xfrm>
                <a:off x="5003925" y="879675"/>
                <a:ext cx="3962100" cy="84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rgbClr val="202729"/>
                    </a:solidFill>
                    <a:latin typeface="Roboto"/>
                    <a:ea typeface="Roboto"/>
                    <a:cs typeface="Roboto"/>
                    <a:sym typeface="Roboto"/>
                  </a:rPr>
                  <a:t>Distinguishing sub- and super- Alfvénic turbulence from simulations</a:t>
                </a:r>
                <a:endParaRPr sz="1800">
                  <a:solidFill>
                    <a:srgbClr val="202729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459" name="Google Shape;459;p44"/>
              <p:cNvGrpSpPr/>
              <p:nvPr/>
            </p:nvGrpSpPr>
            <p:grpSpPr>
              <a:xfrm>
                <a:off x="4880800" y="902175"/>
                <a:ext cx="4071925" cy="3629700"/>
                <a:chOff x="4880800" y="902175"/>
                <a:chExt cx="4071925" cy="3629700"/>
              </a:xfrm>
            </p:grpSpPr>
            <p:cxnSp>
              <p:nvCxnSpPr>
                <p:cNvPr id="460" name="Google Shape;460;p44"/>
                <p:cNvCxnSpPr/>
                <p:nvPr/>
              </p:nvCxnSpPr>
              <p:spPr>
                <a:xfrm>
                  <a:off x="4880800" y="902175"/>
                  <a:ext cx="0" cy="36297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1" name="Google Shape;461;p44"/>
                <p:cNvCxnSpPr/>
                <p:nvPr/>
              </p:nvCxnSpPr>
              <p:spPr>
                <a:xfrm rot="10800000">
                  <a:off x="4880825" y="4518000"/>
                  <a:ext cx="4071900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2" name="Google Shape;462;p44"/>
                <p:cNvCxnSpPr/>
                <p:nvPr/>
              </p:nvCxnSpPr>
              <p:spPr>
                <a:xfrm rot="10800000">
                  <a:off x="4880825" y="914625"/>
                  <a:ext cx="4071900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45"/>
          <p:cNvPicPr preferRelativeResize="0"/>
          <p:nvPr/>
        </p:nvPicPr>
        <p:blipFill rotWithShape="1">
          <a:blip r:embed="rId3">
            <a:alphaModFix/>
          </a:blip>
          <a:srcRect t="5953"/>
          <a:stretch/>
        </p:blipFill>
        <p:spPr>
          <a:xfrm>
            <a:off x="681550" y="1623224"/>
            <a:ext cx="7514501" cy="25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5"/>
          <p:cNvSpPr txBox="1"/>
          <p:nvPr/>
        </p:nvSpPr>
        <p:spPr>
          <a:xfrm>
            <a:off x="3393725" y="3612875"/>
            <a:ext cx="2264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gas-poor features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9" name="Google Shape;469;p45"/>
          <p:cNvSpPr txBox="1"/>
          <p:nvPr/>
        </p:nvSpPr>
        <p:spPr>
          <a:xfrm>
            <a:off x="5869125" y="3612875"/>
            <a:ext cx="2264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gas-rich features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0" name="Google Shape;470;p45"/>
          <p:cNvSpPr txBox="1"/>
          <p:nvPr/>
        </p:nvSpPr>
        <p:spPr>
          <a:xfrm>
            <a:off x="1622625" y="494325"/>
            <a:ext cx="6816000" cy="11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Roboto"/>
                <a:ea typeface="Roboto"/>
                <a:cs typeface="Roboto"/>
                <a:sym typeface="Roboto"/>
              </a:rPr>
              <a:t>We can even use Grad-CAM for monochromatic images!</a:t>
            </a:r>
            <a:endParaRPr sz="2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1" name="Google Shape;471;p45"/>
          <p:cNvSpPr txBox="1"/>
          <p:nvPr/>
        </p:nvSpPr>
        <p:spPr>
          <a:xfrm>
            <a:off x="593700" y="4042575"/>
            <a:ext cx="3744600" cy="55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Proxima Nova"/>
                <a:ea typeface="Proxima Nova"/>
                <a:cs typeface="Proxima Nova"/>
                <a:sym typeface="Proxima Nova"/>
              </a:rPr>
              <a:t>Combined </a:t>
            </a:r>
            <a:r>
              <a:rPr lang="en" sz="1800" b="1" i="1">
                <a:latin typeface="Proxima Nova"/>
                <a:ea typeface="Proxima Nova"/>
                <a:cs typeface="Proxima Nova"/>
                <a:sym typeface="Proxima Nova"/>
              </a:rPr>
              <a:t>g </a:t>
            </a:r>
            <a:r>
              <a:rPr lang="en" sz="1800" b="1">
                <a:latin typeface="Proxima Nova"/>
                <a:ea typeface="Proxima Nova"/>
                <a:cs typeface="Proxima Nova"/>
                <a:sym typeface="Proxima Nova"/>
              </a:rPr>
              <a:t>+ </a:t>
            </a:r>
            <a:r>
              <a:rPr lang="en" sz="1800" b="1" i="1">
                <a:latin typeface="Proxima Nova"/>
                <a:ea typeface="Proxima Nova"/>
                <a:cs typeface="Proxima Nova"/>
                <a:sym typeface="Proxima Nova"/>
              </a:rPr>
              <a:t>r </a:t>
            </a:r>
            <a:r>
              <a:rPr lang="en" sz="1800" b="1">
                <a:latin typeface="Proxima Nova"/>
                <a:ea typeface="Proxima Nova"/>
                <a:cs typeface="Proxima Nova"/>
                <a:sym typeface="Proxima Nova"/>
              </a:rPr>
              <a:t>+ </a:t>
            </a:r>
            <a:r>
              <a:rPr lang="en" sz="1800" b="1" i="1">
                <a:latin typeface="Proxima Nova"/>
                <a:ea typeface="Proxima Nova"/>
                <a:cs typeface="Proxima Nova"/>
                <a:sym typeface="Proxima Nova"/>
              </a:rPr>
              <a:t>i </a:t>
            </a:r>
            <a:r>
              <a:rPr lang="en" sz="1800" b="1">
                <a:latin typeface="Proxima Nova"/>
                <a:ea typeface="Proxima Nova"/>
                <a:cs typeface="Proxima Nova"/>
                <a:sym typeface="Proxima Nova"/>
              </a:rPr>
              <a:t>imaging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6600" y="0"/>
            <a:ext cx="3762375" cy="25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5778" y="2264975"/>
            <a:ext cx="6344749" cy="263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6"/>
          <p:cNvSpPr txBox="1"/>
          <p:nvPr/>
        </p:nvSpPr>
        <p:spPr>
          <a:xfrm>
            <a:off x="217375" y="694225"/>
            <a:ext cx="1893300" cy="10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Validation RMSE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9" name="Google Shape;479;p46"/>
          <p:cNvSpPr txBox="1"/>
          <p:nvPr/>
        </p:nvSpPr>
        <p:spPr>
          <a:xfrm>
            <a:off x="152400" y="2556675"/>
            <a:ext cx="22107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Validation RMSE normalized by </a:t>
            </a:r>
            <a:r>
              <a:rPr lang="en" sz="1800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σ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of gas mass fraction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4675" y="1384450"/>
            <a:ext cx="4499874" cy="292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763" y="1428250"/>
            <a:ext cx="4570962" cy="2883826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47"/>
          <p:cNvSpPr/>
          <p:nvPr/>
        </p:nvSpPr>
        <p:spPr>
          <a:xfrm>
            <a:off x="3576250" y="1501100"/>
            <a:ext cx="948300" cy="1443600"/>
          </a:xfrm>
          <a:prstGeom prst="rect">
            <a:avLst/>
          </a:prstGeom>
          <a:noFill/>
          <a:ln w="3810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47"/>
          <p:cNvSpPr/>
          <p:nvPr/>
        </p:nvSpPr>
        <p:spPr>
          <a:xfrm>
            <a:off x="7503125" y="1501100"/>
            <a:ext cx="1318200" cy="1170000"/>
          </a:xfrm>
          <a:prstGeom prst="rect">
            <a:avLst/>
          </a:prstGeom>
          <a:noFill/>
          <a:ln w="3810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47"/>
          <p:cNvSpPr txBox="1"/>
          <p:nvPr/>
        </p:nvSpPr>
        <p:spPr>
          <a:xfrm>
            <a:off x="587150" y="226975"/>
            <a:ext cx="8204400" cy="17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Environmental dependence for both HI data sets</a:t>
            </a: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9" name="Google Shape;489;p47"/>
          <p:cNvSpPr txBox="1"/>
          <p:nvPr/>
        </p:nvSpPr>
        <p:spPr>
          <a:xfrm>
            <a:off x="3493500" y="985225"/>
            <a:ext cx="22860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log(1 + δ</a:t>
            </a:r>
            <a:r>
              <a:rPr lang="en" sz="2000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 values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700" y="217371"/>
            <a:ext cx="4040926" cy="241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0587" y="2630150"/>
            <a:ext cx="4033152" cy="2412775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8"/>
          <p:cNvSpPr txBox="1">
            <a:spLocks noGrp="1"/>
          </p:cNvSpPr>
          <p:nvPr>
            <p:ph type="title"/>
          </p:nvPr>
        </p:nvSpPr>
        <p:spPr>
          <a:xfrm>
            <a:off x="174725" y="387075"/>
            <a:ext cx="4642800" cy="45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Environmental dependence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Cleaner signal with ALFALFA than with xGASS (because of larger sample and narrower δ</a:t>
            </a:r>
            <a:r>
              <a:rPr lang="en" sz="2000" baseline="-25000"/>
              <a:t>5</a:t>
            </a:r>
            <a:r>
              <a:rPr lang="en" sz="2000"/>
              <a:t> range)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xGASS extends to far lower projected galaxy density 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-"/>
            </a:pPr>
            <a:r>
              <a:rPr lang="en" sz="2000"/>
              <a:t>Not much of a signal seen when dividing galaxies by group membership (xGASS)</a:t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2050" y="1500075"/>
            <a:ext cx="4720826" cy="34226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629275" y="274075"/>
            <a:ext cx="76116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53744"/>
                </a:solidFill>
                <a:latin typeface="Roboto"/>
                <a:ea typeface="Roboto"/>
                <a:cs typeface="Roboto"/>
                <a:sym typeface="Roboto"/>
              </a:rPr>
              <a:t>Convolutional neural networks</a:t>
            </a:r>
            <a:r>
              <a:rPr lang="en" sz="2400">
                <a:solidFill>
                  <a:srgbClr val="353744"/>
                </a:solidFill>
                <a:latin typeface="Roboto"/>
                <a:ea typeface="Roboto"/>
                <a:cs typeface="Roboto"/>
                <a:sym typeface="Roboto"/>
              </a:rPr>
              <a:t> (CNNs) can encode multi-channel image features via convolutional layers.</a:t>
            </a:r>
            <a:endParaRPr sz="2400">
              <a:solidFill>
                <a:srgbClr val="3537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6588" y="1942663"/>
            <a:ext cx="4752975" cy="14192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5303100" y="3027975"/>
            <a:ext cx="3000000" cy="17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" sz="2000">
                <a:latin typeface="Roboto"/>
                <a:ea typeface="Roboto"/>
                <a:cs typeface="Roboto"/>
                <a:sym typeface="Roboto"/>
              </a:rPr>
              <a:t> - convolutional layer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lang="en" sz="2000">
                <a:latin typeface="Roboto"/>
                <a:ea typeface="Roboto"/>
                <a:cs typeface="Roboto"/>
                <a:sym typeface="Roboto"/>
              </a:rPr>
              <a:t> - dense layer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915575" y="4174275"/>
            <a:ext cx="2852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convolutional filter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0" y="4658100"/>
            <a:ext cx="30000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Dumoulin &amp; Visin 2016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311700" y="198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Training</a:t>
            </a:r>
            <a:r>
              <a:rPr lang="en"/>
              <a:t>: minimize difference between </a:t>
            </a:r>
            <a:r>
              <a:rPr lang="en" b="1" i="1"/>
              <a:t>Z</a:t>
            </a:r>
            <a:r>
              <a:rPr lang="en" b="1" baseline="-25000"/>
              <a:t>pred</a:t>
            </a:r>
            <a:r>
              <a:rPr lang="en"/>
              <a:t> and </a:t>
            </a:r>
            <a:r>
              <a:rPr lang="en" b="1" i="1"/>
              <a:t>Z</a:t>
            </a:r>
            <a:r>
              <a:rPr lang="en" b="1" baseline="-25000"/>
              <a:t>true</a:t>
            </a:r>
            <a:endParaRPr b="1" baseline="-25000"/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500" y="875488"/>
            <a:ext cx="919149" cy="919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0500" y="1846765"/>
            <a:ext cx="919149" cy="919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0500" y="2818042"/>
            <a:ext cx="919149" cy="919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0501" y="3789313"/>
            <a:ext cx="919149" cy="919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 rotWithShape="1">
          <a:blip r:embed="rId7">
            <a:alphaModFix/>
          </a:blip>
          <a:srcRect t="25787" r="23529" b="21776"/>
          <a:stretch/>
        </p:blipFill>
        <p:spPr>
          <a:xfrm>
            <a:off x="2347475" y="2115640"/>
            <a:ext cx="4917825" cy="14864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7"/>
          <p:cNvCxnSpPr/>
          <p:nvPr/>
        </p:nvCxnSpPr>
        <p:spPr>
          <a:xfrm>
            <a:off x="6961550" y="2791968"/>
            <a:ext cx="5040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11" name="Google Shape;111;p17"/>
          <p:cNvCxnSpPr/>
          <p:nvPr/>
        </p:nvCxnSpPr>
        <p:spPr>
          <a:xfrm>
            <a:off x="2095850" y="2791968"/>
            <a:ext cx="5040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12" name="Google Shape;112;p17"/>
          <p:cNvSpPr txBox="1"/>
          <p:nvPr/>
        </p:nvSpPr>
        <p:spPr>
          <a:xfrm>
            <a:off x="7536900" y="2505625"/>
            <a:ext cx="91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latin typeface="Proxima Nova"/>
                <a:ea typeface="Proxima Nova"/>
                <a:cs typeface="Proxima Nova"/>
                <a:sym typeface="Proxima Nova"/>
              </a:rPr>
              <a:t>Z</a:t>
            </a:r>
            <a:r>
              <a:rPr lang="en" sz="2400" b="1" baseline="-25000">
                <a:latin typeface="Proxima Nova"/>
                <a:ea typeface="Proxima Nova"/>
                <a:cs typeface="Proxima Nova"/>
                <a:sym typeface="Proxima Nova"/>
              </a:rPr>
              <a:t>pred</a:t>
            </a:r>
            <a:endParaRPr sz="24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2599850" y="924750"/>
            <a:ext cx="4730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>
                <a:latin typeface="Roboto"/>
                <a:ea typeface="Roboto"/>
                <a:cs typeface="Roboto"/>
                <a:sym typeface="Roboto"/>
              </a:rPr>
              <a:t>Z</a:t>
            </a:r>
            <a:r>
              <a:rPr lang="en" sz="2000" b="1" baseline="-25000">
                <a:latin typeface="Roboto"/>
                <a:ea typeface="Roboto"/>
                <a:cs typeface="Roboto"/>
                <a:sym typeface="Roboto"/>
              </a:rPr>
              <a:t>true</a:t>
            </a:r>
            <a:r>
              <a:rPr lang="en" sz="2000" baseline="-250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latin typeface="Roboto"/>
                <a:ea typeface="Roboto"/>
                <a:cs typeface="Roboto"/>
                <a:sym typeface="Roboto"/>
              </a:rPr>
              <a:t>= SDSS gas-phase metallicity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2599850" y="1466175"/>
            <a:ext cx="47304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error = RMSE</a:t>
            </a:r>
            <a:r>
              <a:rPr lang="en" sz="2000" b="1" i="1">
                <a:latin typeface="Roboto"/>
                <a:ea typeface="Roboto"/>
                <a:cs typeface="Roboto"/>
                <a:sym typeface="Roboto"/>
              </a:rPr>
              <a:t> </a:t>
            </a:r>
            <a:endParaRPr sz="2000" baseline="30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2599850" y="3740050"/>
            <a:ext cx="63390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Update the CNN (resnet-34) weights: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>
                <a:latin typeface="Roboto"/>
                <a:ea typeface="Roboto"/>
                <a:cs typeface="Roboto"/>
                <a:sym typeface="Roboto"/>
              </a:rPr>
              <a:t>w</a:t>
            </a:r>
            <a:r>
              <a:rPr lang="en" sz="2000" b="1">
                <a:latin typeface="Roboto"/>
                <a:ea typeface="Roboto"/>
                <a:cs typeface="Roboto"/>
                <a:sym typeface="Roboto"/>
              </a:rPr>
              <a:t> ← </a:t>
            </a:r>
            <a:r>
              <a:rPr lang="en" sz="2000" b="1" i="1">
                <a:latin typeface="Roboto"/>
                <a:ea typeface="Roboto"/>
                <a:cs typeface="Roboto"/>
                <a:sym typeface="Roboto"/>
              </a:rPr>
              <a:t>w</a:t>
            </a:r>
            <a:r>
              <a:rPr lang="en" sz="2000" b="1">
                <a:latin typeface="Roboto"/>
                <a:ea typeface="Roboto"/>
                <a:cs typeface="Roboto"/>
                <a:sym typeface="Roboto"/>
              </a:rPr>
              <a:t> + (step size) · ∇ (contributed error)</a:t>
            </a:r>
            <a:endParaRPr sz="2000" b="1" baseline="300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16" name="Google Shape;116;p17"/>
          <p:cNvGrpSpPr/>
          <p:nvPr/>
        </p:nvGrpSpPr>
        <p:grpSpPr>
          <a:xfrm>
            <a:off x="4235550" y="1466174"/>
            <a:ext cx="2220224" cy="627300"/>
            <a:chOff x="6517100" y="1445274"/>
            <a:chExt cx="2220224" cy="627300"/>
          </a:xfrm>
        </p:grpSpPr>
        <p:pic>
          <p:nvPicPr>
            <p:cNvPr id="117" name="Google Shape;117;p1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17100" y="1445274"/>
              <a:ext cx="2220224" cy="62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196175" y="1580475"/>
              <a:ext cx="1259925" cy="4468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725" y="263600"/>
            <a:ext cx="4226725" cy="422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/>
          <p:nvPr/>
        </p:nvSpPr>
        <p:spPr>
          <a:xfrm rot="-5400000">
            <a:off x="3510463" y="2314125"/>
            <a:ext cx="1723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2400" b="1" i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</a:t>
            </a:r>
            <a:r>
              <a:rPr lang="en" sz="2400" b="1" baseline="-2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pred</a:t>
            </a:r>
            <a:endParaRPr sz="2400" b="1" baseline="-25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5" name="Google Shape;125;p18"/>
          <p:cNvCxnSpPr/>
          <p:nvPr/>
        </p:nvCxnSpPr>
        <p:spPr>
          <a:xfrm rot="10800000" flipH="1">
            <a:off x="6761027" y="4819270"/>
            <a:ext cx="568500" cy="2400"/>
          </a:xfrm>
          <a:prstGeom prst="straightConnector1">
            <a:avLst/>
          </a:prstGeom>
          <a:noFill/>
          <a:ln w="28575" cap="flat" cmpd="sng">
            <a:solidFill>
              <a:srgbClr val="21212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6" name="Google Shape;126;p18"/>
          <p:cNvSpPr txBox="1"/>
          <p:nvPr/>
        </p:nvSpPr>
        <p:spPr>
          <a:xfrm>
            <a:off x="5892350" y="4490325"/>
            <a:ext cx="10782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</a:t>
            </a:r>
            <a:r>
              <a:rPr lang="en" sz="2400" b="1" baseline="-2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true</a:t>
            </a:r>
            <a:endParaRPr sz="2400" b="1" baseline="-25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7" name="Google Shape;127;p18"/>
          <p:cNvCxnSpPr/>
          <p:nvPr/>
        </p:nvCxnSpPr>
        <p:spPr>
          <a:xfrm rot="10800000">
            <a:off x="4372227" y="1537470"/>
            <a:ext cx="0" cy="536700"/>
          </a:xfrm>
          <a:prstGeom prst="straightConnector1">
            <a:avLst/>
          </a:prstGeom>
          <a:noFill/>
          <a:ln w="28575" cap="flat" cmpd="sng">
            <a:solidFill>
              <a:srgbClr val="21212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8" name="Google Shape;128;p18"/>
          <p:cNvSpPr txBox="1"/>
          <p:nvPr/>
        </p:nvSpPr>
        <p:spPr>
          <a:xfrm>
            <a:off x="5643650" y="1653575"/>
            <a:ext cx="642000" cy="30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Δ</a:t>
            </a:r>
            <a:r>
              <a:rPr lang="en" sz="2400" b="1" i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</a:t>
            </a:r>
            <a:endParaRPr sz="2400" b="1" baseline="-25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539250" y="879350"/>
            <a:ext cx="1749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202729"/>
                </a:solidFill>
                <a:latin typeface="Roboto"/>
                <a:ea typeface="Roboto"/>
                <a:cs typeface="Roboto"/>
                <a:sym typeface="Roboto"/>
              </a:rPr>
              <a:t>Results</a:t>
            </a:r>
            <a:endParaRPr sz="3200">
              <a:solidFill>
                <a:srgbClr val="20272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539250" y="1614250"/>
            <a:ext cx="3470400" cy="18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We find that the deep CNN can recover the gas metallicity to 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RMSE = 0.085 dex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/>
          <p:nvPr/>
        </p:nvSpPr>
        <p:spPr>
          <a:xfrm>
            <a:off x="744800" y="4633575"/>
            <a:ext cx="42537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github.com/</a:t>
            </a:r>
            <a:r>
              <a:rPr lang="en" sz="1800">
                <a:solidFill>
                  <a:srgbClr val="674EA7"/>
                </a:solidFill>
                <a:latin typeface="Roboto"/>
                <a:ea typeface="Roboto"/>
                <a:cs typeface="Roboto"/>
                <a:sym typeface="Roboto"/>
              </a:rPr>
              <a:t>jwuphysics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/</a:t>
            </a:r>
            <a:r>
              <a:rPr lang="en" sz="18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galaxy-cnns</a:t>
            </a:r>
            <a:endParaRPr sz="18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88" y="4531638"/>
            <a:ext cx="611863" cy="6118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19"/>
          <p:cNvGrpSpPr/>
          <p:nvPr/>
        </p:nvGrpSpPr>
        <p:grpSpPr>
          <a:xfrm>
            <a:off x="698337" y="101107"/>
            <a:ext cx="7812085" cy="4590348"/>
            <a:chOff x="152400" y="530900"/>
            <a:chExt cx="8839200" cy="5307375"/>
          </a:xfrm>
        </p:grpSpPr>
        <p:pic>
          <p:nvPicPr>
            <p:cNvPr id="138" name="Google Shape;138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530900"/>
              <a:ext cx="8839200" cy="17691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2400" y="2300022"/>
              <a:ext cx="8839200" cy="17691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2400" y="4069150"/>
              <a:ext cx="8813544" cy="17691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1" name="Google Shape;141;p19"/>
          <p:cNvSpPr txBox="1"/>
          <p:nvPr/>
        </p:nvSpPr>
        <p:spPr>
          <a:xfrm rot="-5400000">
            <a:off x="-342050" y="2109925"/>
            <a:ext cx="1540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202729"/>
                </a:solidFill>
                <a:latin typeface="Roboto"/>
                <a:ea typeface="Roboto"/>
                <a:cs typeface="Roboto"/>
                <a:sym typeface="Roboto"/>
              </a:rPr>
              <a:t>Results</a:t>
            </a:r>
            <a:endParaRPr sz="2800">
              <a:solidFill>
                <a:srgbClr val="20272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5975" y="464275"/>
            <a:ext cx="3859300" cy="3616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p20"/>
          <p:cNvGrpSpPr/>
          <p:nvPr/>
        </p:nvGrpSpPr>
        <p:grpSpPr>
          <a:xfrm>
            <a:off x="551400" y="277625"/>
            <a:ext cx="5014525" cy="4129675"/>
            <a:chOff x="4228225" y="507425"/>
            <a:chExt cx="5014525" cy="4129675"/>
          </a:xfrm>
        </p:grpSpPr>
        <p:sp>
          <p:nvSpPr>
            <p:cNvPr id="148" name="Google Shape;148;p20"/>
            <p:cNvSpPr txBox="1"/>
            <p:nvPr/>
          </p:nvSpPr>
          <p:spPr>
            <a:xfrm rot="-5400000">
              <a:off x="7725950" y="2394513"/>
              <a:ext cx="2678100" cy="355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Number of objects</a:t>
              </a:r>
              <a:endParaRPr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9" name="Google Shape;149;p20"/>
            <p:cNvSpPr txBox="1"/>
            <p:nvPr/>
          </p:nvSpPr>
          <p:spPr>
            <a:xfrm>
              <a:off x="8454325" y="507425"/>
              <a:ext cx="545100" cy="4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100</a:t>
              </a:r>
              <a:endParaRPr sz="1600">
                <a:solidFill>
                  <a:srgbClr val="595959"/>
                </a:solidFill>
              </a:endParaRPr>
            </a:p>
          </p:txBody>
        </p:sp>
        <p:sp>
          <p:nvSpPr>
            <p:cNvPr id="150" name="Google Shape;150;p20"/>
            <p:cNvSpPr txBox="1"/>
            <p:nvPr/>
          </p:nvSpPr>
          <p:spPr>
            <a:xfrm>
              <a:off x="8454325" y="3980138"/>
              <a:ext cx="545100" cy="4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600">
                <a:solidFill>
                  <a:srgbClr val="595959"/>
                </a:solidFill>
              </a:endParaRPr>
            </a:p>
          </p:txBody>
        </p:sp>
        <p:sp>
          <p:nvSpPr>
            <p:cNvPr id="151" name="Google Shape;151;p20"/>
            <p:cNvSpPr txBox="1"/>
            <p:nvPr/>
          </p:nvSpPr>
          <p:spPr>
            <a:xfrm>
              <a:off x="8454325" y="2267438"/>
              <a:ext cx="545100" cy="4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10</a:t>
              </a:r>
              <a:endParaRPr sz="1600">
                <a:solidFill>
                  <a:srgbClr val="595959"/>
                </a:solidFill>
              </a:endParaRPr>
            </a:p>
          </p:txBody>
        </p:sp>
        <p:sp>
          <p:nvSpPr>
            <p:cNvPr id="152" name="Google Shape;152;p20"/>
            <p:cNvSpPr txBox="1"/>
            <p:nvPr/>
          </p:nvSpPr>
          <p:spPr>
            <a:xfrm rot="-5400000">
              <a:off x="2773675" y="2306100"/>
              <a:ext cx="32646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             Metallicity</a:t>
              </a:r>
              <a:endParaRPr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53" name="Google Shape;153;p20"/>
            <p:cNvCxnSpPr/>
            <p:nvPr/>
          </p:nvCxnSpPr>
          <p:spPr>
            <a:xfrm rot="10800000">
              <a:off x="4405977" y="1510970"/>
              <a:ext cx="0" cy="496800"/>
            </a:xfrm>
            <a:prstGeom prst="straightConnector1">
              <a:avLst/>
            </a:prstGeom>
            <a:noFill/>
            <a:ln w="28575" cap="flat" cmpd="sng">
              <a:solidFill>
                <a:srgbClr val="21212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4" name="Google Shape;154;p20"/>
            <p:cNvCxnSpPr/>
            <p:nvPr/>
          </p:nvCxnSpPr>
          <p:spPr>
            <a:xfrm rot="10800000" flipH="1">
              <a:off x="6999527" y="4454095"/>
              <a:ext cx="568500" cy="2400"/>
            </a:xfrm>
            <a:prstGeom prst="straightConnector1">
              <a:avLst/>
            </a:prstGeom>
            <a:noFill/>
            <a:ln w="28575" cap="flat" cmpd="sng">
              <a:solidFill>
                <a:srgbClr val="21212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55" name="Google Shape;155;p20"/>
            <p:cNvSpPr txBox="1"/>
            <p:nvPr/>
          </p:nvSpPr>
          <p:spPr>
            <a:xfrm>
              <a:off x="5270325" y="4281600"/>
              <a:ext cx="19578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  Stellar mass</a:t>
              </a:r>
              <a:endParaRPr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6" name="Google Shape;156;p20"/>
            <p:cNvSpPr txBox="1"/>
            <p:nvPr/>
          </p:nvSpPr>
          <p:spPr>
            <a:xfrm>
              <a:off x="4630675" y="725075"/>
              <a:ext cx="2824500" cy="355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Mass-metallicity relation </a:t>
              </a:r>
              <a:endParaRPr sz="18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(MZR)</a:t>
              </a:r>
              <a:endParaRPr sz="18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57" name="Google Shape;157;p20"/>
          <p:cNvSpPr txBox="1"/>
          <p:nvPr/>
        </p:nvSpPr>
        <p:spPr>
          <a:xfrm>
            <a:off x="5758950" y="600827"/>
            <a:ext cx="3365100" cy="3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Metallicity estimated using only…</a:t>
            </a:r>
            <a:endParaRPr sz="24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SDSS spectroscopy</a:t>
            </a:r>
            <a:endParaRPr sz="2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(Tremonti</a:t>
            </a:r>
            <a:r>
              <a:rPr lang="en" sz="2400">
                <a:latin typeface="Roboto"/>
                <a:ea typeface="Roboto"/>
                <a:cs typeface="Roboto"/>
                <a:sym typeface="Roboto"/>
              </a:rPr>
              <a:t> et al. 20</a:t>
            </a:r>
            <a:r>
              <a:rPr lang="en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04)</a:t>
            </a:r>
            <a:endParaRPr sz="24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21414"/>
                </a:solidFill>
                <a:latin typeface="Roboto"/>
                <a:ea typeface="Roboto"/>
                <a:cs typeface="Roboto"/>
                <a:sym typeface="Roboto"/>
              </a:rPr>
              <a:t>machine learning + SDSS </a:t>
            </a:r>
            <a:r>
              <a:rPr lang="en" sz="2400" i="1">
                <a:solidFill>
                  <a:srgbClr val="D21414"/>
                </a:solidFill>
                <a:latin typeface="Roboto"/>
                <a:ea typeface="Roboto"/>
                <a:cs typeface="Roboto"/>
                <a:sym typeface="Roboto"/>
              </a:rPr>
              <a:t>gri</a:t>
            </a:r>
            <a:r>
              <a:rPr lang="en" sz="2400">
                <a:solidFill>
                  <a:srgbClr val="D21414"/>
                </a:solidFill>
                <a:latin typeface="Roboto"/>
                <a:ea typeface="Roboto"/>
                <a:cs typeface="Roboto"/>
                <a:sym typeface="Roboto"/>
              </a:rPr>
              <a:t> images</a:t>
            </a:r>
            <a:endParaRPr sz="2400">
              <a:solidFill>
                <a:srgbClr val="D2141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21414"/>
                </a:solidFill>
                <a:latin typeface="Roboto"/>
                <a:ea typeface="Roboto"/>
                <a:cs typeface="Roboto"/>
                <a:sym typeface="Roboto"/>
              </a:rPr>
              <a:t>(Wu &amp; Boada 2019)</a:t>
            </a:r>
            <a:endParaRPr sz="2400">
              <a:solidFill>
                <a:srgbClr val="D2141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20"/>
          <p:cNvSpPr/>
          <p:nvPr/>
        </p:nvSpPr>
        <p:spPr>
          <a:xfrm>
            <a:off x="2581900" y="3129350"/>
            <a:ext cx="1865400" cy="90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0"/>
          <p:cNvSpPr txBox="1"/>
          <p:nvPr/>
        </p:nvSpPr>
        <p:spPr>
          <a:xfrm>
            <a:off x="2284500" y="3163150"/>
            <a:ext cx="21900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D21414"/>
                </a:solidFill>
                <a:latin typeface="Roboto"/>
                <a:ea typeface="Roboto"/>
                <a:cs typeface="Roboto"/>
                <a:sym typeface="Roboto"/>
              </a:rPr>
              <a:t>CNN</a:t>
            </a:r>
            <a:endParaRPr sz="2400" b="1">
              <a:solidFill>
                <a:srgbClr val="D2141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spectroscopy</a:t>
            </a:r>
            <a:endParaRPr sz="2400" b="1">
              <a:solidFill>
                <a:srgbClr val="D2141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7058475" y="4735500"/>
            <a:ext cx="20856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arXiv: 1810.12913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21"/>
          <p:cNvGrpSpPr/>
          <p:nvPr/>
        </p:nvGrpSpPr>
        <p:grpSpPr>
          <a:xfrm>
            <a:off x="551400" y="464275"/>
            <a:ext cx="3990550" cy="3943025"/>
            <a:chOff x="551400" y="464275"/>
            <a:chExt cx="3990550" cy="3943025"/>
          </a:xfrm>
        </p:grpSpPr>
        <p:pic>
          <p:nvPicPr>
            <p:cNvPr id="166" name="Google Shape;166;p21"/>
            <p:cNvPicPr preferRelativeResize="0"/>
            <p:nvPr/>
          </p:nvPicPr>
          <p:blipFill rotWithShape="1">
            <a:blip r:embed="rId3">
              <a:alphaModFix/>
            </a:blip>
            <a:srcRect r="6305"/>
            <a:stretch/>
          </p:blipFill>
          <p:spPr>
            <a:xfrm>
              <a:off x="925975" y="464275"/>
              <a:ext cx="3615975" cy="3616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21"/>
            <p:cNvSpPr/>
            <p:nvPr/>
          </p:nvSpPr>
          <p:spPr>
            <a:xfrm>
              <a:off x="2581900" y="3129350"/>
              <a:ext cx="1865400" cy="905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1"/>
            <p:cNvSpPr txBox="1"/>
            <p:nvPr/>
          </p:nvSpPr>
          <p:spPr>
            <a:xfrm>
              <a:off x="2284500" y="3163150"/>
              <a:ext cx="2190000" cy="87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400" b="1">
                  <a:solidFill>
                    <a:srgbClr val="D21414"/>
                  </a:solidFill>
                  <a:latin typeface="Roboto"/>
                  <a:ea typeface="Roboto"/>
                  <a:cs typeface="Roboto"/>
                  <a:sym typeface="Roboto"/>
                </a:rPr>
                <a:t>CNN</a:t>
              </a:r>
              <a:endParaRPr sz="2400" b="1">
                <a:solidFill>
                  <a:srgbClr val="D2141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spectroscopy</a:t>
              </a:r>
              <a:endParaRPr sz="2400" b="1">
                <a:solidFill>
                  <a:srgbClr val="D2141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69" name="Google Shape;169;p21"/>
            <p:cNvGrpSpPr/>
            <p:nvPr/>
          </p:nvGrpSpPr>
          <p:grpSpPr>
            <a:xfrm>
              <a:off x="551400" y="495275"/>
              <a:ext cx="3339802" cy="3912025"/>
              <a:chOff x="4228225" y="725075"/>
              <a:chExt cx="3339802" cy="3912025"/>
            </a:xfrm>
          </p:grpSpPr>
          <p:sp>
            <p:nvSpPr>
              <p:cNvPr id="170" name="Google Shape;170;p21"/>
              <p:cNvSpPr txBox="1"/>
              <p:nvPr/>
            </p:nvSpPr>
            <p:spPr>
              <a:xfrm rot="-5400000">
                <a:off x="2773675" y="2306100"/>
                <a:ext cx="3264600" cy="3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              Metallicity</a:t>
                </a:r>
                <a:endParaRPr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cxnSp>
            <p:nvCxnSpPr>
              <p:cNvPr id="171" name="Google Shape;171;p21"/>
              <p:cNvCxnSpPr/>
              <p:nvPr/>
            </p:nvCxnSpPr>
            <p:spPr>
              <a:xfrm rot="10800000">
                <a:off x="4405977" y="1510970"/>
                <a:ext cx="0" cy="4968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72" name="Google Shape;172;p21"/>
              <p:cNvCxnSpPr/>
              <p:nvPr/>
            </p:nvCxnSpPr>
            <p:spPr>
              <a:xfrm rot="10800000" flipH="1">
                <a:off x="6999527" y="4454095"/>
                <a:ext cx="568500" cy="24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73" name="Google Shape;173;p21"/>
              <p:cNvSpPr txBox="1"/>
              <p:nvPr/>
            </p:nvSpPr>
            <p:spPr>
              <a:xfrm>
                <a:off x="5270325" y="4281600"/>
                <a:ext cx="1957800" cy="3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   Stellar mass</a:t>
                </a:r>
                <a:endParaRPr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74" name="Google Shape;174;p21"/>
              <p:cNvSpPr txBox="1"/>
              <p:nvPr/>
            </p:nvSpPr>
            <p:spPr>
              <a:xfrm>
                <a:off x="4630675" y="725075"/>
                <a:ext cx="2824500" cy="355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Mass-metallicity relation </a:t>
                </a:r>
                <a:endParaRPr sz="18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(MZR)</a:t>
                </a:r>
                <a:endParaRPr sz="18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75" name="Google Shape;175;p21"/>
          <p:cNvGrpSpPr/>
          <p:nvPr/>
        </p:nvGrpSpPr>
        <p:grpSpPr>
          <a:xfrm>
            <a:off x="4541792" y="2913045"/>
            <a:ext cx="4548949" cy="1375237"/>
            <a:chOff x="4786125" y="464275"/>
            <a:chExt cx="4068100" cy="1137500"/>
          </a:xfrm>
        </p:grpSpPr>
        <p:pic>
          <p:nvPicPr>
            <p:cNvPr id="176" name="Google Shape;176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86125" y="464275"/>
              <a:ext cx="4000001" cy="100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21"/>
            <p:cNvSpPr/>
            <p:nvPr/>
          </p:nvSpPr>
          <p:spPr>
            <a:xfrm>
              <a:off x="5271925" y="1419375"/>
              <a:ext cx="3582300" cy="18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21"/>
          <p:cNvGrpSpPr/>
          <p:nvPr/>
        </p:nvGrpSpPr>
        <p:grpSpPr>
          <a:xfrm>
            <a:off x="5868800" y="4051800"/>
            <a:ext cx="2297702" cy="355500"/>
            <a:chOff x="5270325" y="4281600"/>
            <a:chExt cx="2297702" cy="355500"/>
          </a:xfrm>
        </p:grpSpPr>
        <p:cxnSp>
          <p:nvCxnSpPr>
            <p:cNvPr id="179" name="Google Shape;179;p21"/>
            <p:cNvCxnSpPr/>
            <p:nvPr/>
          </p:nvCxnSpPr>
          <p:spPr>
            <a:xfrm rot="10800000" flipH="1">
              <a:off x="6999527" y="4454095"/>
              <a:ext cx="568500" cy="24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80" name="Google Shape;180;p21"/>
            <p:cNvSpPr txBox="1"/>
            <p:nvPr/>
          </p:nvSpPr>
          <p:spPr>
            <a:xfrm>
              <a:off x="5270325" y="4281600"/>
              <a:ext cx="19578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  Stellar mass</a:t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1" name="Google Shape;181;p21"/>
          <p:cNvSpPr txBox="1"/>
          <p:nvPr/>
        </p:nvSpPr>
        <p:spPr>
          <a:xfrm>
            <a:off x="5055625" y="617550"/>
            <a:ext cx="3724200" cy="24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CNN-reconstructed MZR has even </a:t>
            </a:r>
            <a:r>
              <a:rPr lang="en" sz="240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lower</a:t>
            </a:r>
            <a:r>
              <a:rPr lang="en" sz="24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scatter than observed MZR for well-represented objects</a:t>
            </a:r>
            <a:endParaRPr sz="2400" i="1">
              <a:solidFill>
                <a:srgbClr val="D2141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21"/>
          <p:cNvSpPr/>
          <p:nvPr/>
        </p:nvSpPr>
        <p:spPr>
          <a:xfrm rot="478577">
            <a:off x="6995159" y="3632790"/>
            <a:ext cx="1122055" cy="288415"/>
          </a:xfrm>
          <a:prstGeom prst="ellipse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3" name="Google Shape;183;p21"/>
          <p:cNvCxnSpPr>
            <a:endCxn id="182" idx="1"/>
          </p:cNvCxnSpPr>
          <p:nvPr/>
        </p:nvCxnSpPr>
        <p:spPr>
          <a:xfrm>
            <a:off x="6581131" y="2436875"/>
            <a:ext cx="596400" cy="1184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4" name="Google Shape;184;p21"/>
          <p:cNvSpPr txBox="1"/>
          <p:nvPr/>
        </p:nvSpPr>
        <p:spPr>
          <a:xfrm>
            <a:off x="5012150" y="4461450"/>
            <a:ext cx="4131900" cy="6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Wu &amp; Boada 2019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arXiv: 1810.12913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" name="Google Shape;185;p21"/>
          <p:cNvSpPr/>
          <p:nvPr/>
        </p:nvSpPr>
        <p:spPr>
          <a:xfrm rot="-1111871">
            <a:off x="2352717" y="1025357"/>
            <a:ext cx="1412117" cy="856093"/>
          </a:xfrm>
          <a:prstGeom prst="ellipse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cxnSp>
        <p:nvCxnSpPr>
          <p:cNvPr id="186" name="Google Shape;186;p21"/>
          <p:cNvCxnSpPr/>
          <p:nvPr/>
        </p:nvCxnSpPr>
        <p:spPr>
          <a:xfrm rot="10800000">
            <a:off x="3769725" y="1498775"/>
            <a:ext cx="1332300" cy="360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1205</Words>
  <Application>Microsoft Macintosh PowerPoint</Application>
  <PresentationFormat>On-screen Show (16:9)</PresentationFormat>
  <Paragraphs>223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Roboto Medium</vt:lpstr>
      <vt:lpstr>Arial</vt:lpstr>
      <vt:lpstr>Roboto</vt:lpstr>
      <vt:lpstr>Proxima Nova</vt:lpstr>
      <vt:lpstr>Roboto Mono</vt:lpstr>
      <vt:lpstr>Simple Light</vt:lpstr>
      <vt:lpstr>Insights on galaxy evolution  from computer vision</vt:lpstr>
      <vt:lpstr>PowerPoint Presentation</vt:lpstr>
      <vt:lpstr>PowerPoint Presentation</vt:lpstr>
      <vt:lpstr>PowerPoint Presentation</vt:lpstr>
      <vt:lpstr>Training: minimize difference between Zpred and Ztrue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deep learning to probe latent variables</vt:lpstr>
      <vt:lpstr>Using deep learning to probe latent variables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SDSS galaxy images</vt:lpstr>
      <vt:lpstr>SDSS galaxy images + JHU-MPA catalogs </vt:lpstr>
      <vt:lpstr>Galaxies with the most underpredicted HI masses</vt:lpstr>
      <vt:lpstr>Incorrect predictions: no trend with any other physical properties</vt:lpstr>
      <vt:lpstr>What does a CNN “see” in order to make predictions?</vt:lpstr>
      <vt:lpstr>PowerPoint Presentation</vt:lpstr>
      <vt:lpstr>PowerPoint Presentation</vt:lpstr>
      <vt:lpstr>PowerPoint Presentation</vt:lpstr>
      <vt:lpstr>Environmental dependence  Cleaner signal with ALFALFA than with xGASS (because of larger sample and narrower δ5 range) xGASS extends to far lower projected galaxy density  Not much of a signal seen when dividing galaxies by group membership (xGASS)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Insights on galaxy evolution  from computer vision</dc:title>
  <cp:lastModifiedBy>Jeffrey Silverman</cp:lastModifiedBy>
  <cp:revision>1</cp:revision>
  <dcterms:modified xsi:type="dcterms:W3CDTF">2020-01-04T19:47:42Z</dcterms:modified>
</cp:coreProperties>
</file>