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80" r:id="rId2"/>
    <p:sldId id="260" r:id="rId3"/>
    <p:sldId id="263" r:id="rId4"/>
    <p:sldId id="357" r:id="rId5"/>
    <p:sldId id="278" r:id="rId6"/>
    <p:sldId id="266" r:id="rId7"/>
    <p:sldId id="272" r:id="rId8"/>
    <p:sldId id="273" r:id="rId9"/>
    <p:sldId id="274" r:id="rId10"/>
    <p:sldId id="280" r:id="rId11"/>
    <p:sldId id="281" r:id="rId12"/>
    <p:sldId id="282" r:id="rId13"/>
    <p:sldId id="310" r:id="rId14"/>
    <p:sldId id="362" r:id="rId15"/>
    <p:sldId id="287" r:id="rId16"/>
    <p:sldId id="361" r:id="rId17"/>
    <p:sldId id="354" r:id="rId18"/>
    <p:sldId id="375" r:id="rId19"/>
    <p:sldId id="369" r:id="rId20"/>
    <p:sldId id="371" r:id="rId21"/>
    <p:sldId id="372" r:id="rId22"/>
    <p:sldId id="373" r:id="rId23"/>
    <p:sldId id="366" r:id="rId24"/>
    <p:sldId id="318" r:id="rId25"/>
    <p:sldId id="294" r:id="rId26"/>
    <p:sldId id="381" r:id="rId27"/>
    <p:sldId id="333" r:id="rId28"/>
    <p:sldId id="313" r:id="rId29"/>
    <p:sldId id="319" r:id="rId30"/>
    <p:sldId id="314" r:id="rId31"/>
    <p:sldId id="374" r:id="rId32"/>
    <p:sldId id="364" r:id="rId33"/>
    <p:sldId id="376" r:id="rId34"/>
    <p:sldId id="365" r:id="rId35"/>
    <p:sldId id="316" r:id="rId36"/>
    <p:sldId id="315" r:id="rId37"/>
    <p:sldId id="289" r:id="rId38"/>
    <p:sldId id="296" r:id="rId39"/>
    <p:sldId id="2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8"/>
    <p:restoredTop sz="94677"/>
  </p:normalViewPr>
  <p:slideViewPr>
    <p:cSldViewPr snapToGrid="0" snapToObjects="1">
      <p:cViewPr>
        <p:scale>
          <a:sx n="100" d="100"/>
          <a:sy n="100" d="100"/>
        </p:scale>
        <p:origin x="272" y="-1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4DE81-5DC1-734D-B47F-9B1243A682D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42669D45-5CF6-F041-BA14-C5EBD829BCDF}">
      <dgm:prSet phldrT="[Text]"/>
      <dgm:spPr/>
      <dgm:t>
        <a:bodyPr/>
        <a:lstStyle/>
        <a:p>
          <a:r>
            <a:rPr lang="en-US" b="1" dirty="0" smtClean="0">
              <a:latin typeface="+mj-lt"/>
            </a:rPr>
            <a:t>Professional</a:t>
          </a:r>
          <a:r>
            <a:rPr lang="en-US" b="1" baseline="0" dirty="0" smtClean="0">
              <a:latin typeface="+mj-lt"/>
            </a:rPr>
            <a:t> Community</a:t>
          </a:r>
          <a:endParaRPr lang="en-US" b="1" dirty="0">
            <a:latin typeface="+mj-lt"/>
          </a:endParaRPr>
        </a:p>
      </dgm:t>
    </dgm:pt>
    <dgm:pt modelId="{2CD9011C-089B-5648-8FAD-CB7B6A0CB45C}" type="parTrans" cxnId="{5AE0D4B9-459E-D24E-B3E7-E204BD63BFF3}">
      <dgm:prSet/>
      <dgm:spPr/>
      <dgm:t>
        <a:bodyPr/>
        <a:lstStyle/>
        <a:p>
          <a:endParaRPr lang="en-US"/>
        </a:p>
      </dgm:t>
    </dgm:pt>
    <dgm:pt modelId="{D93F4A94-1A31-D645-A446-4781DF09166F}" type="sibTrans" cxnId="{5AE0D4B9-459E-D24E-B3E7-E204BD63BFF3}">
      <dgm:prSet/>
      <dgm:spPr/>
      <dgm:t>
        <a:bodyPr/>
        <a:lstStyle/>
        <a:p>
          <a:endParaRPr lang="en-US"/>
        </a:p>
      </dgm:t>
    </dgm:pt>
    <dgm:pt modelId="{2972C9EF-0248-AE4C-A663-671E2C40D104}">
      <dgm:prSet phldrT="[Text]"/>
      <dgm:spPr/>
      <dgm:t>
        <a:bodyPr/>
        <a:lstStyle/>
        <a:p>
          <a:r>
            <a:rPr lang="en-US" dirty="0" smtClean="0"/>
            <a:t>Scientists</a:t>
          </a:r>
          <a:endParaRPr lang="en-US" dirty="0"/>
        </a:p>
      </dgm:t>
    </dgm:pt>
    <dgm:pt modelId="{D1116030-45E6-E543-A10A-C43D654A2511}" type="parTrans" cxnId="{E9978519-067F-A444-8986-E46E8170CC31}">
      <dgm:prSet/>
      <dgm:spPr/>
      <dgm:t>
        <a:bodyPr/>
        <a:lstStyle/>
        <a:p>
          <a:endParaRPr lang="en-US"/>
        </a:p>
      </dgm:t>
    </dgm:pt>
    <dgm:pt modelId="{2CB92CCA-F726-AA47-9AAF-152B6F1DFBD8}" type="sibTrans" cxnId="{E9978519-067F-A444-8986-E46E8170CC31}">
      <dgm:prSet/>
      <dgm:spPr/>
      <dgm:t>
        <a:bodyPr/>
        <a:lstStyle/>
        <a:p>
          <a:endParaRPr lang="en-US"/>
        </a:p>
      </dgm:t>
    </dgm:pt>
    <dgm:pt modelId="{2CC0AB70-7E83-DE42-9894-03FABC54CABB}">
      <dgm:prSet phldrT="[Text]"/>
      <dgm:spPr/>
      <dgm:t>
        <a:bodyPr/>
        <a:lstStyle/>
        <a:p>
          <a:r>
            <a:rPr lang="en-US" dirty="0" smtClean="0"/>
            <a:t>Missions</a:t>
          </a:r>
          <a:endParaRPr lang="en-US" dirty="0"/>
        </a:p>
      </dgm:t>
    </dgm:pt>
    <dgm:pt modelId="{480B2FD7-1812-4F48-B858-B79D9C4C7618}" type="parTrans" cxnId="{39355B58-E0E2-754C-8F15-D28B892EF4B1}">
      <dgm:prSet/>
      <dgm:spPr/>
      <dgm:t>
        <a:bodyPr/>
        <a:lstStyle/>
        <a:p>
          <a:endParaRPr lang="en-US"/>
        </a:p>
      </dgm:t>
    </dgm:pt>
    <dgm:pt modelId="{86BFEC76-0B6E-E04C-AB7D-8FB19A7FFA37}" type="sibTrans" cxnId="{39355B58-E0E2-754C-8F15-D28B892EF4B1}">
      <dgm:prSet/>
      <dgm:spPr/>
      <dgm:t>
        <a:bodyPr/>
        <a:lstStyle/>
        <a:p>
          <a:endParaRPr lang="en-US"/>
        </a:p>
      </dgm:t>
    </dgm:pt>
    <dgm:pt modelId="{B6AD9B8D-C997-C84B-85BA-BC332911BBAB}">
      <dgm:prSet phldrT="[Text]"/>
      <dgm:spPr/>
      <dgm:t>
        <a:bodyPr/>
        <a:lstStyle/>
        <a:p>
          <a:r>
            <a:rPr lang="en-US" dirty="0" smtClean="0"/>
            <a:t>Ground-based </a:t>
          </a:r>
          <a:r>
            <a:rPr lang="en-US" dirty="0" err="1" smtClean="0"/>
            <a:t>Obs</a:t>
          </a:r>
          <a:endParaRPr lang="en-US" dirty="0"/>
        </a:p>
      </dgm:t>
    </dgm:pt>
    <dgm:pt modelId="{7EA4DED6-C611-AF40-99F2-B107F091CCAB}" type="parTrans" cxnId="{3495C1BC-1519-3A43-9A5D-E812CD3BA022}">
      <dgm:prSet/>
      <dgm:spPr/>
      <dgm:t>
        <a:bodyPr/>
        <a:lstStyle/>
        <a:p>
          <a:endParaRPr lang="en-US"/>
        </a:p>
      </dgm:t>
    </dgm:pt>
    <dgm:pt modelId="{B82DD5C7-C9E8-E345-8F74-6DE899020525}" type="sibTrans" cxnId="{3495C1BC-1519-3A43-9A5D-E812CD3BA022}">
      <dgm:prSet/>
      <dgm:spPr/>
      <dgm:t>
        <a:bodyPr/>
        <a:lstStyle/>
        <a:p>
          <a:endParaRPr lang="en-US"/>
        </a:p>
      </dgm:t>
    </dgm:pt>
    <dgm:pt modelId="{3FF2F122-CB22-AE4E-BB67-4EE709C51018}">
      <dgm:prSet phldrT="[Text]"/>
      <dgm:spPr/>
      <dgm:t>
        <a:bodyPr/>
        <a:lstStyle/>
        <a:p>
          <a:r>
            <a:rPr lang="en-US" dirty="0" smtClean="0"/>
            <a:t>Models</a:t>
          </a:r>
          <a:endParaRPr lang="en-US" dirty="0"/>
        </a:p>
      </dgm:t>
    </dgm:pt>
    <dgm:pt modelId="{93E7A237-CE22-2444-AD4D-0C9D1375220A}" type="parTrans" cxnId="{3A91CFBF-B30A-6F47-92A4-8578EAD3A8E1}">
      <dgm:prSet/>
      <dgm:spPr/>
      <dgm:t>
        <a:bodyPr/>
        <a:lstStyle/>
        <a:p>
          <a:endParaRPr lang="en-US"/>
        </a:p>
      </dgm:t>
    </dgm:pt>
    <dgm:pt modelId="{01E558A4-8FF8-764C-83B9-66CB3C20C974}" type="sibTrans" cxnId="{3A91CFBF-B30A-6F47-92A4-8578EAD3A8E1}">
      <dgm:prSet/>
      <dgm:spPr/>
      <dgm:t>
        <a:bodyPr/>
        <a:lstStyle/>
        <a:p>
          <a:endParaRPr lang="en-US"/>
        </a:p>
      </dgm:t>
    </dgm:pt>
    <dgm:pt modelId="{345EBEAB-26FA-6445-A20F-15EAA4433BB5}" type="pres">
      <dgm:prSet presAssocID="{8904DE81-5DC1-734D-B47F-9B1243A682D3}" presName="diagram" presStyleCnt="0">
        <dgm:presLayoutVars>
          <dgm:chMax val="1"/>
          <dgm:dir/>
          <dgm:animLvl val="ctr"/>
          <dgm:resizeHandles val="exact"/>
        </dgm:presLayoutVars>
      </dgm:prSet>
      <dgm:spPr/>
      <dgm:t>
        <a:bodyPr/>
        <a:lstStyle/>
        <a:p>
          <a:endParaRPr lang="en-US"/>
        </a:p>
      </dgm:t>
    </dgm:pt>
    <dgm:pt modelId="{E32466EC-4864-1B4E-AE9E-871270C476CF}" type="pres">
      <dgm:prSet presAssocID="{8904DE81-5DC1-734D-B47F-9B1243A682D3}" presName="matrix" presStyleCnt="0"/>
      <dgm:spPr/>
    </dgm:pt>
    <dgm:pt modelId="{E8427415-585D-E340-99FB-504E0AAF643D}" type="pres">
      <dgm:prSet presAssocID="{8904DE81-5DC1-734D-B47F-9B1243A682D3}" presName="tile1" presStyleLbl="node1" presStyleIdx="0" presStyleCnt="4" custLinFactNeighborX="-1030" custLinFactNeighborY="2431"/>
      <dgm:spPr/>
      <dgm:t>
        <a:bodyPr/>
        <a:lstStyle/>
        <a:p>
          <a:endParaRPr lang="en-US"/>
        </a:p>
      </dgm:t>
    </dgm:pt>
    <dgm:pt modelId="{65506392-E1AC-AD4D-8500-939F0F316339}" type="pres">
      <dgm:prSet presAssocID="{8904DE81-5DC1-734D-B47F-9B1243A682D3}" presName="tile1text" presStyleLbl="node1" presStyleIdx="0" presStyleCnt="4">
        <dgm:presLayoutVars>
          <dgm:chMax val="0"/>
          <dgm:chPref val="0"/>
          <dgm:bulletEnabled val="1"/>
        </dgm:presLayoutVars>
      </dgm:prSet>
      <dgm:spPr/>
      <dgm:t>
        <a:bodyPr/>
        <a:lstStyle/>
        <a:p>
          <a:endParaRPr lang="en-US"/>
        </a:p>
      </dgm:t>
    </dgm:pt>
    <dgm:pt modelId="{6E4E37B2-66F3-6247-BC45-F3C001A3DA24}" type="pres">
      <dgm:prSet presAssocID="{8904DE81-5DC1-734D-B47F-9B1243A682D3}" presName="tile2" presStyleLbl="node1" presStyleIdx="1" presStyleCnt="4" custAng="0" custLinFactNeighborX="1334" custLinFactNeighborY="6063"/>
      <dgm:spPr/>
      <dgm:t>
        <a:bodyPr/>
        <a:lstStyle/>
        <a:p>
          <a:endParaRPr lang="en-US"/>
        </a:p>
      </dgm:t>
    </dgm:pt>
    <dgm:pt modelId="{7E8A0721-4CE3-054D-9000-BA63A89E385A}" type="pres">
      <dgm:prSet presAssocID="{8904DE81-5DC1-734D-B47F-9B1243A682D3}" presName="tile2text" presStyleLbl="node1" presStyleIdx="1" presStyleCnt="4">
        <dgm:presLayoutVars>
          <dgm:chMax val="0"/>
          <dgm:chPref val="0"/>
          <dgm:bulletEnabled val="1"/>
        </dgm:presLayoutVars>
      </dgm:prSet>
      <dgm:spPr/>
      <dgm:t>
        <a:bodyPr/>
        <a:lstStyle/>
        <a:p>
          <a:endParaRPr lang="en-US"/>
        </a:p>
      </dgm:t>
    </dgm:pt>
    <dgm:pt modelId="{DFB3ACF0-8625-9947-BC25-9F8123C2DC4C}" type="pres">
      <dgm:prSet presAssocID="{8904DE81-5DC1-734D-B47F-9B1243A682D3}" presName="tile3" presStyleLbl="node1" presStyleIdx="2" presStyleCnt="4"/>
      <dgm:spPr/>
      <dgm:t>
        <a:bodyPr/>
        <a:lstStyle/>
        <a:p>
          <a:endParaRPr lang="en-US"/>
        </a:p>
      </dgm:t>
    </dgm:pt>
    <dgm:pt modelId="{FCE33EDC-F0C3-FC4F-AEB4-758BB7920E76}" type="pres">
      <dgm:prSet presAssocID="{8904DE81-5DC1-734D-B47F-9B1243A682D3}" presName="tile3text" presStyleLbl="node1" presStyleIdx="2" presStyleCnt="4">
        <dgm:presLayoutVars>
          <dgm:chMax val="0"/>
          <dgm:chPref val="0"/>
          <dgm:bulletEnabled val="1"/>
        </dgm:presLayoutVars>
      </dgm:prSet>
      <dgm:spPr/>
      <dgm:t>
        <a:bodyPr/>
        <a:lstStyle/>
        <a:p>
          <a:endParaRPr lang="en-US"/>
        </a:p>
      </dgm:t>
    </dgm:pt>
    <dgm:pt modelId="{BDD3B3DF-25C4-9D44-AE87-A66A1C4B3FCA}" type="pres">
      <dgm:prSet presAssocID="{8904DE81-5DC1-734D-B47F-9B1243A682D3}" presName="tile4" presStyleLbl="node1" presStyleIdx="3" presStyleCnt="4"/>
      <dgm:spPr/>
      <dgm:t>
        <a:bodyPr/>
        <a:lstStyle/>
        <a:p>
          <a:endParaRPr lang="en-US"/>
        </a:p>
      </dgm:t>
    </dgm:pt>
    <dgm:pt modelId="{E5D61C37-847C-3F41-B707-7361A2CA4A23}" type="pres">
      <dgm:prSet presAssocID="{8904DE81-5DC1-734D-B47F-9B1243A682D3}" presName="tile4text" presStyleLbl="node1" presStyleIdx="3" presStyleCnt="4">
        <dgm:presLayoutVars>
          <dgm:chMax val="0"/>
          <dgm:chPref val="0"/>
          <dgm:bulletEnabled val="1"/>
        </dgm:presLayoutVars>
      </dgm:prSet>
      <dgm:spPr/>
      <dgm:t>
        <a:bodyPr/>
        <a:lstStyle/>
        <a:p>
          <a:endParaRPr lang="en-US"/>
        </a:p>
      </dgm:t>
    </dgm:pt>
    <dgm:pt modelId="{8396C67A-9217-5147-A82B-750470078CD5}" type="pres">
      <dgm:prSet presAssocID="{8904DE81-5DC1-734D-B47F-9B1243A682D3}" presName="centerTile" presStyleLbl="fgShp" presStyleIdx="0" presStyleCnt="1">
        <dgm:presLayoutVars>
          <dgm:chMax val="0"/>
          <dgm:chPref val="0"/>
        </dgm:presLayoutVars>
      </dgm:prSet>
      <dgm:spPr/>
      <dgm:t>
        <a:bodyPr/>
        <a:lstStyle/>
        <a:p>
          <a:endParaRPr lang="en-US"/>
        </a:p>
      </dgm:t>
    </dgm:pt>
  </dgm:ptLst>
  <dgm:cxnLst>
    <dgm:cxn modelId="{86F8702E-AF5F-9F4F-9239-5D099A24D91B}" type="presOf" srcId="{2972C9EF-0248-AE4C-A663-671E2C40D104}" destId="{E8427415-585D-E340-99FB-504E0AAF643D}" srcOrd="0" destOrd="0" presId="urn:microsoft.com/office/officeart/2005/8/layout/matrix1"/>
    <dgm:cxn modelId="{E9978519-067F-A444-8986-E46E8170CC31}" srcId="{42669D45-5CF6-F041-BA14-C5EBD829BCDF}" destId="{2972C9EF-0248-AE4C-A663-671E2C40D104}" srcOrd="0" destOrd="0" parTransId="{D1116030-45E6-E543-A10A-C43D654A2511}" sibTransId="{2CB92CCA-F726-AA47-9AAF-152B6F1DFBD8}"/>
    <dgm:cxn modelId="{4088BD5E-32BC-6342-AB6D-7910994BCFFB}" type="presOf" srcId="{8904DE81-5DC1-734D-B47F-9B1243A682D3}" destId="{345EBEAB-26FA-6445-A20F-15EAA4433BB5}" srcOrd="0" destOrd="0" presId="urn:microsoft.com/office/officeart/2005/8/layout/matrix1"/>
    <dgm:cxn modelId="{39355B58-E0E2-754C-8F15-D28B892EF4B1}" srcId="{42669D45-5CF6-F041-BA14-C5EBD829BCDF}" destId="{2CC0AB70-7E83-DE42-9894-03FABC54CABB}" srcOrd="1" destOrd="0" parTransId="{480B2FD7-1812-4F48-B858-B79D9C4C7618}" sibTransId="{86BFEC76-0B6E-E04C-AB7D-8FB19A7FFA37}"/>
    <dgm:cxn modelId="{0ABC0B04-13E1-B04F-A1E1-D9A7C3C953C6}" type="presOf" srcId="{2CC0AB70-7E83-DE42-9894-03FABC54CABB}" destId="{7E8A0721-4CE3-054D-9000-BA63A89E385A}" srcOrd="1" destOrd="0" presId="urn:microsoft.com/office/officeart/2005/8/layout/matrix1"/>
    <dgm:cxn modelId="{46D9F3E9-4A3C-8640-BADF-E62C203C1608}" type="presOf" srcId="{3FF2F122-CB22-AE4E-BB67-4EE709C51018}" destId="{E5D61C37-847C-3F41-B707-7361A2CA4A23}" srcOrd="1" destOrd="0" presId="urn:microsoft.com/office/officeart/2005/8/layout/matrix1"/>
    <dgm:cxn modelId="{8E5F2141-C4C3-CD45-BD05-FEE1114F8315}" type="presOf" srcId="{42669D45-5CF6-F041-BA14-C5EBD829BCDF}" destId="{8396C67A-9217-5147-A82B-750470078CD5}" srcOrd="0" destOrd="0" presId="urn:microsoft.com/office/officeart/2005/8/layout/matrix1"/>
    <dgm:cxn modelId="{3A91CFBF-B30A-6F47-92A4-8578EAD3A8E1}" srcId="{42669D45-5CF6-F041-BA14-C5EBD829BCDF}" destId="{3FF2F122-CB22-AE4E-BB67-4EE709C51018}" srcOrd="3" destOrd="0" parTransId="{93E7A237-CE22-2444-AD4D-0C9D1375220A}" sibTransId="{01E558A4-8FF8-764C-83B9-66CB3C20C974}"/>
    <dgm:cxn modelId="{5AE0D4B9-459E-D24E-B3E7-E204BD63BFF3}" srcId="{8904DE81-5DC1-734D-B47F-9B1243A682D3}" destId="{42669D45-5CF6-F041-BA14-C5EBD829BCDF}" srcOrd="0" destOrd="0" parTransId="{2CD9011C-089B-5648-8FAD-CB7B6A0CB45C}" sibTransId="{D93F4A94-1A31-D645-A446-4781DF09166F}"/>
    <dgm:cxn modelId="{3495C1BC-1519-3A43-9A5D-E812CD3BA022}" srcId="{42669D45-5CF6-F041-BA14-C5EBD829BCDF}" destId="{B6AD9B8D-C997-C84B-85BA-BC332911BBAB}" srcOrd="2" destOrd="0" parTransId="{7EA4DED6-C611-AF40-99F2-B107F091CCAB}" sibTransId="{B82DD5C7-C9E8-E345-8F74-6DE899020525}"/>
    <dgm:cxn modelId="{112A13CC-894E-114C-A647-9DA34BB59C86}" type="presOf" srcId="{2972C9EF-0248-AE4C-A663-671E2C40D104}" destId="{65506392-E1AC-AD4D-8500-939F0F316339}" srcOrd="1" destOrd="0" presId="urn:microsoft.com/office/officeart/2005/8/layout/matrix1"/>
    <dgm:cxn modelId="{52BF6EE5-E070-A24A-B4CD-5287D15A3941}" type="presOf" srcId="{2CC0AB70-7E83-DE42-9894-03FABC54CABB}" destId="{6E4E37B2-66F3-6247-BC45-F3C001A3DA24}" srcOrd="0" destOrd="0" presId="urn:microsoft.com/office/officeart/2005/8/layout/matrix1"/>
    <dgm:cxn modelId="{8F8F5886-F7F6-644E-8F03-0B87928F34AF}" type="presOf" srcId="{3FF2F122-CB22-AE4E-BB67-4EE709C51018}" destId="{BDD3B3DF-25C4-9D44-AE87-A66A1C4B3FCA}" srcOrd="0" destOrd="0" presId="urn:microsoft.com/office/officeart/2005/8/layout/matrix1"/>
    <dgm:cxn modelId="{347E3332-A1AE-3D48-AF77-40ABE7AE3AC1}" type="presOf" srcId="{B6AD9B8D-C997-C84B-85BA-BC332911BBAB}" destId="{FCE33EDC-F0C3-FC4F-AEB4-758BB7920E76}" srcOrd="1" destOrd="0" presId="urn:microsoft.com/office/officeart/2005/8/layout/matrix1"/>
    <dgm:cxn modelId="{43CB439D-4351-A541-8ADA-2E0988331BAC}" type="presOf" srcId="{B6AD9B8D-C997-C84B-85BA-BC332911BBAB}" destId="{DFB3ACF0-8625-9947-BC25-9F8123C2DC4C}" srcOrd="0" destOrd="0" presId="urn:microsoft.com/office/officeart/2005/8/layout/matrix1"/>
    <dgm:cxn modelId="{0D6A915A-E45B-5646-BFCF-4E0E8E4DFDD8}" type="presParOf" srcId="{345EBEAB-26FA-6445-A20F-15EAA4433BB5}" destId="{E32466EC-4864-1B4E-AE9E-871270C476CF}" srcOrd="0" destOrd="0" presId="urn:microsoft.com/office/officeart/2005/8/layout/matrix1"/>
    <dgm:cxn modelId="{B5ED850F-301F-2042-A24D-9B8BE77AA649}" type="presParOf" srcId="{E32466EC-4864-1B4E-AE9E-871270C476CF}" destId="{E8427415-585D-E340-99FB-504E0AAF643D}" srcOrd="0" destOrd="0" presId="urn:microsoft.com/office/officeart/2005/8/layout/matrix1"/>
    <dgm:cxn modelId="{CA6E1B1C-84A0-E94A-A56F-AE93593DD586}" type="presParOf" srcId="{E32466EC-4864-1B4E-AE9E-871270C476CF}" destId="{65506392-E1AC-AD4D-8500-939F0F316339}" srcOrd="1" destOrd="0" presId="urn:microsoft.com/office/officeart/2005/8/layout/matrix1"/>
    <dgm:cxn modelId="{F0A93EB6-E3C9-6C44-B3AB-04A33A55DC2B}" type="presParOf" srcId="{E32466EC-4864-1B4E-AE9E-871270C476CF}" destId="{6E4E37B2-66F3-6247-BC45-F3C001A3DA24}" srcOrd="2" destOrd="0" presId="urn:microsoft.com/office/officeart/2005/8/layout/matrix1"/>
    <dgm:cxn modelId="{59F57304-7363-8A4D-939A-728408C88B92}" type="presParOf" srcId="{E32466EC-4864-1B4E-AE9E-871270C476CF}" destId="{7E8A0721-4CE3-054D-9000-BA63A89E385A}" srcOrd="3" destOrd="0" presId="urn:microsoft.com/office/officeart/2005/8/layout/matrix1"/>
    <dgm:cxn modelId="{287CE2A9-4F88-9B46-8864-6548B46F6324}" type="presParOf" srcId="{E32466EC-4864-1B4E-AE9E-871270C476CF}" destId="{DFB3ACF0-8625-9947-BC25-9F8123C2DC4C}" srcOrd="4" destOrd="0" presId="urn:microsoft.com/office/officeart/2005/8/layout/matrix1"/>
    <dgm:cxn modelId="{8F9023A8-F5D3-D34F-868B-D17BAB43CAF2}" type="presParOf" srcId="{E32466EC-4864-1B4E-AE9E-871270C476CF}" destId="{FCE33EDC-F0C3-FC4F-AEB4-758BB7920E76}" srcOrd="5" destOrd="0" presId="urn:microsoft.com/office/officeart/2005/8/layout/matrix1"/>
    <dgm:cxn modelId="{0A9BC22A-DAF8-F44F-A883-01DC877073B8}" type="presParOf" srcId="{E32466EC-4864-1B4E-AE9E-871270C476CF}" destId="{BDD3B3DF-25C4-9D44-AE87-A66A1C4B3FCA}" srcOrd="6" destOrd="0" presId="urn:microsoft.com/office/officeart/2005/8/layout/matrix1"/>
    <dgm:cxn modelId="{8BB871EE-59F9-4E4A-A70B-04AF9B07699F}" type="presParOf" srcId="{E32466EC-4864-1B4E-AE9E-871270C476CF}" destId="{E5D61C37-847C-3F41-B707-7361A2CA4A23}" srcOrd="7" destOrd="0" presId="urn:microsoft.com/office/officeart/2005/8/layout/matrix1"/>
    <dgm:cxn modelId="{91632BAF-C6D6-5643-B98A-B930EE868C28}" type="presParOf" srcId="{345EBEAB-26FA-6445-A20F-15EAA4433BB5}" destId="{8396C67A-9217-5147-A82B-750470078CD5}"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7B359-C7ED-B84A-9892-9CAF4EFB86AF}" type="doc">
      <dgm:prSet loTypeId="urn:microsoft.com/office/officeart/2005/8/layout/cycle8" loCatId="" qsTypeId="urn:microsoft.com/office/officeart/2005/8/quickstyle/simple4" qsCatId="simple" csTypeId="urn:microsoft.com/office/officeart/2005/8/colors/colorful3" csCatId="colorful" phldr="1"/>
      <dgm:spPr/>
    </dgm:pt>
    <dgm:pt modelId="{B936BFEA-405B-CA45-9CE6-AA1BA8CCAE01}">
      <dgm:prSet phldrT="[Text]"/>
      <dgm:spPr/>
      <dgm:t>
        <a:bodyPr/>
        <a:lstStyle/>
        <a:p>
          <a:endParaRPr lang="en-US" dirty="0">
            <a:solidFill>
              <a:schemeClr val="tx1"/>
            </a:solidFill>
          </a:endParaRPr>
        </a:p>
      </dgm:t>
    </dgm:pt>
    <dgm:pt modelId="{F81D9AAC-D151-0945-8AEB-D9677B777B8A}" type="parTrans" cxnId="{864C78A2-C8A2-4645-BD68-DC7C0C8863C9}">
      <dgm:prSet/>
      <dgm:spPr/>
      <dgm:t>
        <a:bodyPr/>
        <a:lstStyle/>
        <a:p>
          <a:endParaRPr lang="en-US"/>
        </a:p>
      </dgm:t>
    </dgm:pt>
    <dgm:pt modelId="{3632A355-D552-BC4C-9FC4-E8B398EBB40C}" type="sibTrans" cxnId="{864C78A2-C8A2-4645-BD68-DC7C0C8863C9}">
      <dgm:prSet/>
      <dgm:spPr/>
      <dgm:t>
        <a:bodyPr/>
        <a:lstStyle/>
        <a:p>
          <a:endParaRPr lang="en-US"/>
        </a:p>
      </dgm:t>
    </dgm:pt>
    <dgm:pt modelId="{E5428020-3B40-AD43-A235-86F5C406DD75}">
      <dgm:prSet phldrT="[Text]"/>
      <dgm:spPr/>
      <dgm:t>
        <a:bodyPr/>
        <a:lstStyle/>
        <a:p>
          <a:endParaRPr lang="en-US" dirty="0"/>
        </a:p>
      </dgm:t>
    </dgm:pt>
    <dgm:pt modelId="{6986AB71-9A0F-F34E-980F-C2F12E048255}" type="parTrans" cxnId="{8DE1AD3B-7161-0349-AD37-DE5FC6D95180}">
      <dgm:prSet/>
      <dgm:spPr/>
      <dgm:t>
        <a:bodyPr/>
        <a:lstStyle/>
        <a:p>
          <a:endParaRPr lang="en-US"/>
        </a:p>
      </dgm:t>
    </dgm:pt>
    <dgm:pt modelId="{FA0E02D3-BB9C-2B47-B082-59A9D76F7A61}" type="sibTrans" cxnId="{8DE1AD3B-7161-0349-AD37-DE5FC6D95180}">
      <dgm:prSet/>
      <dgm:spPr/>
      <dgm:t>
        <a:bodyPr/>
        <a:lstStyle/>
        <a:p>
          <a:endParaRPr lang="en-US"/>
        </a:p>
      </dgm:t>
    </dgm:pt>
    <dgm:pt modelId="{F9996753-1322-E441-808E-03B3B89FA8F2}">
      <dgm:prSet phldrT="[Text]"/>
      <dgm:spPr/>
      <dgm:t>
        <a:bodyPr/>
        <a:lstStyle/>
        <a:p>
          <a:endParaRPr lang="en-US" dirty="0"/>
        </a:p>
      </dgm:t>
    </dgm:pt>
    <dgm:pt modelId="{D92C420B-EB98-A244-ADAA-344E835465F0}" type="parTrans" cxnId="{FDAF4AAB-6B5C-9A44-AA06-C74370A762E0}">
      <dgm:prSet/>
      <dgm:spPr/>
      <dgm:t>
        <a:bodyPr/>
        <a:lstStyle/>
        <a:p>
          <a:endParaRPr lang="en-US"/>
        </a:p>
      </dgm:t>
    </dgm:pt>
    <dgm:pt modelId="{17A2AA7F-7642-9F4D-AEFC-F24BF9236D6D}" type="sibTrans" cxnId="{FDAF4AAB-6B5C-9A44-AA06-C74370A762E0}">
      <dgm:prSet/>
      <dgm:spPr/>
      <dgm:t>
        <a:bodyPr/>
        <a:lstStyle/>
        <a:p>
          <a:endParaRPr lang="en-US"/>
        </a:p>
      </dgm:t>
    </dgm:pt>
    <dgm:pt modelId="{FB559E5D-3898-FA40-8947-DE4FD3FC26FA}" type="pres">
      <dgm:prSet presAssocID="{AA67B359-C7ED-B84A-9892-9CAF4EFB86AF}" presName="compositeShape" presStyleCnt="0">
        <dgm:presLayoutVars>
          <dgm:chMax val="7"/>
          <dgm:dir/>
          <dgm:resizeHandles val="exact"/>
        </dgm:presLayoutVars>
      </dgm:prSet>
      <dgm:spPr/>
    </dgm:pt>
    <dgm:pt modelId="{1BF23DFF-7D1C-1544-916A-930B8C3865C5}" type="pres">
      <dgm:prSet presAssocID="{AA67B359-C7ED-B84A-9892-9CAF4EFB86AF}" presName="wedge1" presStyleLbl="node1" presStyleIdx="0" presStyleCnt="3" custScaleX="173531" custScaleY="112702" custLinFactNeighborX="-16109" custLinFactNeighborY="9601"/>
      <dgm:spPr/>
      <dgm:t>
        <a:bodyPr/>
        <a:lstStyle/>
        <a:p>
          <a:endParaRPr lang="en-US"/>
        </a:p>
      </dgm:t>
    </dgm:pt>
    <dgm:pt modelId="{ED0A6D92-2E0F-E04D-B5DF-E47174E21593}" type="pres">
      <dgm:prSet presAssocID="{AA67B359-C7ED-B84A-9892-9CAF4EFB86AF}" presName="dummy1a" presStyleCnt="0"/>
      <dgm:spPr/>
    </dgm:pt>
    <dgm:pt modelId="{E666EA68-8464-244F-B63B-4F6C70A316BF}" type="pres">
      <dgm:prSet presAssocID="{AA67B359-C7ED-B84A-9892-9CAF4EFB86AF}" presName="dummy1b" presStyleCnt="0"/>
      <dgm:spPr/>
    </dgm:pt>
    <dgm:pt modelId="{E710B895-E42D-C64D-968E-50DE7404FE02}" type="pres">
      <dgm:prSet presAssocID="{AA67B359-C7ED-B84A-9892-9CAF4EFB86AF}" presName="wedge1Tx" presStyleLbl="node1" presStyleIdx="0" presStyleCnt="3">
        <dgm:presLayoutVars>
          <dgm:chMax val="0"/>
          <dgm:chPref val="0"/>
          <dgm:bulletEnabled val="1"/>
        </dgm:presLayoutVars>
      </dgm:prSet>
      <dgm:spPr/>
      <dgm:t>
        <a:bodyPr/>
        <a:lstStyle/>
        <a:p>
          <a:endParaRPr lang="en-US"/>
        </a:p>
      </dgm:t>
    </dgm:pt>
    <dgm:pt modelId="{E9E65B51-0782-5C41-9D59-ADC77006AF20}" type="pres">
      <dgm:prSet presAssocID="{AA67B359-C7ED-B84A-9892-9CAF4EFB86AF}" presName="wedge2" presStyleLbl="node1" presStyleIdx="1" presStyleCnt="3" custScaleX="142032" custScaleY="107679" custLinFactNeighborX="-7759" custLinFactNeighborY="11734"/>
      <dgm:spPr/>
      <dgm:t>
        <a:bodyPr/>
        <a:lstStyle/>
        <a:p>
          <a:endParaRPr lang="en-US"/>
        </a:p>
      </dgm:t>
    </dgm:pt>
    <dgm:pt modelId="{4A3C9D1B-87CD-9445-A6F1-C88370530836}" type="pres">
      <dgm:prSet presAssocID="{AA67B359-C7ED-B84A-9892-9CAF4EFB86AF}" presName="dummy2a" presStyleCnt="0"/>
      <dgm:spPr/>
    </dgm:pt>
    <dgm:pt modelId="{452E56F0-8ADB-8C4E-9BA2-E6AC7A0D3A3C}" type="pres">
      <dgm:prSet presAssocID="{AA67B359-C7ED-B84A-9892-9CAF4EFB86AF}" presName="dummy2b" presStyleCnt="0"/>
      <dgm:spPr/>
    </dgm:pt>
    <dgm:pt modelId="{9C7C08A9-F97E-A14D-AA15-C3E27C3682F5}" type="pres">
      <dgm:prSet presAssocID="{AA67B359-C7ED-B84A-9892-9CAF4EFB86AF}" presName="wedge2Tx" presStyleLbl="node1" presStyleIdx="1" presStyleCnt="3">
        <dgm:presLayoutVars>
          <dgm:chMax val="0"/>
          <dgm:chPref val="0"/>
          <dgm:bulletEnabled val="1"/>
        </dgm:presLayoutVars>
      </dgm:prSet>
      <dgm:spPr/>
      <dgm:t>
        <a:bodyPr/>
        <a:lstStyle/>
        <a:p>
          <a:endParaRPr lang="en-US"/>
        </a:p>
      </dgm:t>
    </dgm:pt>
    <dgm:pt modelId="{42222177-2A37-2045-8F7D-4CFD032C3EA0}" type="pres">
      <dgm:prSet presAssocID="{AA67B359-C7ED-B84A-9892-9CAF4EFB86AF}" presName="wedge3" presStyleLbl="node1" presStyleIdx="2" presStyleCnt="3" custScaleX="133990" custScaleY="115154" custLinFactNeighborX="-14533" custLinFactNeighborY="8376"/>
      <dgm:spPr/>
      <dgm:t>
        <a:bodyPr/>
        <a:lstStyle/>
        <a:p>
          <a:endParaRPr lang="en-US"/>
        </a:p>
      </dgm:t>
    </dgm:pt>
    <dgm:pt modelId="{8D8B8673-846C-B546-9F17-551CB400564F}" type="pres">
      <dgm:prSet presAssocID="{AA67B359-C7ED-B84A-9892-9CAF4EFB86AF}" presName="dummy3a" presStyleCnt="0"/>
      <dgm:spPr/>
    </dgm:pt>
    <dgm:pt modelId="{212CC449-FED6-FC47-AB81-7BCA10115D50}" type="pres">
      <dgm:prSet presAssocID="{AA67B359-C7ED-B84A-9892-9CAF4EFB86AF}" presName="dummy3b" presStyleCnt="0"/>
      <dgm:spPr/>
    </dgm:pt>
    <dgm:pt modelId="{DF314814-CE5B-C542-BA77-C1767D6D34C0}" type="pres">
      <dgm:prSet presAssocID="{AA67B359-C7ED-B84A-9892-9CAF4EFB86AF}" presName="wedge3Tx" presStyleLbl="node1" presStyleIdx="2" presStyleCnt="3">
        <dgm:presLayoutVars>
          <dgm:chMax val="0"/>
          <dgm:chPref val="0"/>
          <dgm:bulletEnabled val="1"/>
        </dgm:presLayoutVars>
      </dgm:prSet>
      <dgm:spPr/>
      <dgm:t>
        <a:bodyPr/>
        <a:lstStyle/>
        <a:p>
          <a:endParaRPr lang="en-US"/>
        </a:p>
      </dgm:t>
    </dgm:pt>
    <dgm:pt modelId="{245782EF-91C0-2A40-A1B6-5A3466154F87}" type="pres">
      <dgm:prSet presAssocID="{3632A355-D552-BC4C-9FC4-E8B398EBB40C}" presName="arrowWedge1" presStyleLbl="fgSibTrans2D1" presStyleIdx="0" presStyleCnt="3" custLinFactNeighborX="-556" custLinFactNeighborY="693"/>
      <dgm:spPr/>
    </dgm:pt>
    <dgm:pt modelId="{EBE62B19-4CCF-1748-93BE-54BF0BB92979}" type="pres">
      <dgm:prSet presAssocID="{FA0E02D3-BB9C-2B47-B082-59A9D76F7A61}" presName="arrowWedge2" presStyleLbl="fgSibTrans2D1" presStyleIdx="1" presStyleCnt="3"/>
      <dgm:spPr/>
    </dgm:pt>
    <dgm:pt modelId="{C778DAF7-4182-3D49-8B8C-59F9DAC3BE67}" type="pres">
      <dgm:prSet presAssocID="{17A2AA7F-7642-9F4D-AEFC-F24BF9236D6D}" presName="arrowWedge3" presStyleLbl="fgSibTrans2D1" presStyleIdx="2" presStyleCnt="3"/>
      <dgm:spPr/>
    </dgm:pt>
  </dgm:ptLst>
  <dgm:cxnLst>
    <dgm:cxn modelId="{FDAF4AAB-6B5C-9A44-AA06-C74370A762E0}" srcId="{AA67B359-C7ED-B84A-9892-9CAF4EFB86AF}" destId="{F9996753-1322-E441-808E-03B3B89FA8F2}" srcOrd="2" destOrd="0" parTransId="{D92C420B-EB98-A244-ADAA-344E835465F0}" sibTransId="{17A2AA7F-7642-9F4D-AEFC-F24BF9236D6D}"/>
    <dgm:cxn modelId="{8DE1AD3B-7161-0349-AD37-DE5FC6D95180}" srcId="{AA67B359-C7ED-B84A-9892-9CAF4EFB86AF}" destId="{E5428020-3B40-AD43-A235-86F5C406DD75}" srcOrd="1" destOrd="0" parTransId="{6986AB71-9A0F-F34E-980F-C2F12E048255}" sibTransId="{FA0E02D3-BB9C-2B47-B082-59A9D76F7A61}"/>
    <dgm:cxn modelId="{98870909-A9C5-5046-B82F-8C9CFBB6F560}" type="presOf" srcId="{B936BFEA-405B-CA45-9CE6-AA1BA8CCAE01}" destId="{E710B895-E42D-C64D-968E-50DE7404FE02}" srcOrd="1" destOrd="0" presId="urn:microsoft.com/office/officeart/2005/8/layout/cycle8"/>
    <dgm:cxn modelId="{48B77C6E-9ADE-184F-A197-077642E7CFAE}" type="presOf" srcId="{B936BFEA-405B-CA45-9CE6-AA1BA8CCAE01}" destId="{1BF23DFF-7D1C-1544-916A-930B8C3865C5}" srcOrd="0" destOrd="0" presId="urn:microsoft.com/office/officeart/2005/8/layout/cycle8"/>
    <dgm:cxn modelId="{825ED7EA-4F65-E040-9122-12D8AE8158B6}" type="presOf" srcId="{F9996753-1322-E441-808E-03B3B89FA8F2}" destId="{DF314814-CE5B-C542-BA77-C1767D6D34C0}" srcOrd="1" destOrd="0" presId="urn:microsoft.com/office/officeart/2005/8/layout/cycle8"/>
    <dgm:cxn modelId="{F9288635-3B53-064E-A71D-E01A3393584D}" type="presOf" srcId="{F9996753-1322-E441-808E-03B3B89FA8F2}" destId="{42222177-2A37-2045-8F7D-4CFD032C3EA0}" srcOrd="0" destOrd="0" presId="urn:microsoft.com/office/officeart/2005/8/layout/cycle8"/>
    <dgm:cxn modelId="{3EA5FA55-7CBD-6F4F-A06E-7EA1630E687F}" type="presOf" srcId="{E5428020-3B40-AD43-A235-86F5C406DD75}" destId="{E9E65B51-0782-5C41-9D59-ADC77006AF20}" srcOrd="0" destOrd="0" presId="urn:microsoft.com/office/officeart/2005/8/layout/cycle8"/>
    <dgm:cxn modelId="{3CECCA1C-3A18-9A4C-9DE1-19C0F44467BE}" type="presOf" srcId="{AA67B359-C7ED-B84A-9892-9CAF4EFB86AF}" destId="{FB559E5D-3898-FA40-8947-DE4FD3FC26FA}" srcOrd="0" destOrd="0" presId="urn:microsoft.com/office/officeart/2005/8/layout/cycle8"/>
    <dgm:cxn modelId="{864C78A2-C8A2-4645-BD68-DC7C0C8863C9}" srcId="{AA67B359-C7ED-B84A-9892-9CAF4EFB86AF}" destId="{B936BFEA-405B-CA45-9CE6-AA1BA8CCAE01}" srcOrd="0" destOrd="0" parTransId="{F81D9AAC-D151-0945-8AEB-D9677B777B8A}" sibTransId="{3632A355-D552-BC4C-9FC4-E8B398EBB40C}"/>
    <dgm:cxn modelId="{E4D37E2A-C663-9B42-8361-028F83D33BC0}" type="presOf" srcId="{E5428020-3B40-AD43-A235-86F5C406DD75}" destId="{9C7C08A9-F97E-A14D-AA15-C3E27C3682F5}" srcOrd="1" destOrd="0" presId="urn:microsoft.com/office/officeart/2005/8/layout/cycle8"/>
    <dgm:cxn modelId="{A91CD5C2-C0B6-8B44-B2C4-397C2EDA63A6}" type="presParOf" srcId="{FB559E5D-3898-FA40-8947-DE4FD3FC26FA}" destId="{1BF23DFF-7D1C-1544-916A-930B8C3865C5}" srcOrd="0" destOrd="0" presId="urn:microsoft.com/office/officeart/2005/8/layout/cycle8"/>
    <dgm:cxn modelId="{1BDCA2F6-B6E4-7E4B-BBDC-A83B7A85B948}" type="presParOf" srcId="{FB559E5D-3898-FA40-8947-DE4FD3FC26FA}" destId="{ED0A6D92-2E0F-E04D-B5DF-E47174E21593}" srcOrd="1" destOrd="0" presId="urn:microsoft.com/office/officeart/2005/8/layout/cycle8"/>
    <dgm:cxn modelId="{CB40BA92-F912-104C-A5A1-4A968450E8D1}" type="presParOf" srcId="{FB559E5D-3898-FA40-8947-DE4FD3FC26FA}" destId="{E666EA68-8464-244F-B63B-4F6C70A316BF}" srcOrd="2" destOrd="0" presId="urn:microsoft.com/office/officeart/2005/8/layout/cycle8"/>
    <dgm:cxn modelId="{881DCDF0-9119-9746-9E5F-79905B76ACBC}" type="presParOf" srcId="{FB559E5D-3898-FA40-8947-DE4FD3FC26FA}" destId="{E710B895-E42D-C64D-968E-50DE7404FE02}" srcOrd="3" destOrd="0" presId="urn:microsoft.com/office/officeart/2005/8/layout/cycle8"/>
    <dgm:cxn modelId="{B6337D7E-EEAC-CE47-AA83-01BCC25D07C5}" type="presParOf" srcId="{FB559E5D-3898-FA40-8947-DE4FD3FC26FA}" destId="{E9E65B51-0782-5C41-9D59-ADC77006AF20}" srcOrd="4" destOrd="0" presId="urn:microsoft.com/office/officeart/2005/8/layout/cycle8"/>
    <dgm:cxn modelId="{4B2D951F-0ED9-2347-B186-0852053F260E}" type="presParOf" srcId="{FB559E5D-3898-FA40-8947-DE4FD3FC26FA}" destId="{4A3C9D1B-87CD-9445-A6F1-C88370530836}" srcOrd="5" destOrd="0" presId="urn:microsoft.com/office/officeart/2005/8/layout/cycle8"/>
    <dgm:cxn modelId="{97A3A8E6-82C0-4E4A-9960-F25E922E10E1}" type="presParOf" srcId="{FB559E5D-3898-FA40-8947-DE4FD3FC26FA}" destId="{452E56F0-8ADB-8C4E-9BA2-E6AC7A0D3A3C}" srcOrd="6" destOrd="0" presId="urn:microsoft.com/office/officeart/2005/8/layout/cycle8"/>
    <dgm:cxn modelId="{55EE1B80-9136-0C49-83DC-92D8D1390CCC}" type="presParOf" srcId="{FB559E5D-3898-FA40-8947-DE4FD3FC26FA}" destId="{9C7C08A9-F97E-A14D-AA15-C3E27C3682F5}" srcOrd="7" destOrd="0" presId="urn:microsoft.com/office/officeart/2005/8/layout/cycle8"/>
    <dgm:cxn modelId="{1FFF41EF-A894-8442-9260-BB27C42BC70F}" type="presParOf" srcId="{FB559E5D-3898-FA40-8947-DE4FD3FC26FA}" destId="{42222177-2A37-2045-8F7D-4CFD032C3EA0}" srcOrd="8" destOrd="0" presId="urn:microsoft.com/office/officeart/2005/8/layout/cycle8"/>
    <dgm:cxn modelId="{77D4C5EC-B9A5-C14A-8830-EE70550A0E45}" type="presParOf" srcId="{FB559E5D-3898-FA40-8947-DE4FD3FC26FA}" destId="{8D8B8673-846C-B546-9F17-551CB400564F}" srcOrd="9" destOrd="0" presId="urn:microsoft.com/office/officeart/2005/8/layout/cycle8"/>
    <dgm:cxn modelId="{F9DD48B7-18C8-1045-9687-0102AADCA713}" type="presParOf" srcId="{FB559E5D-3898-FA40-8947-DE4FD3FC26FA}" destId="{212CC449-FED6-FC47-AB81-7BCA10115D50}" srcOrd="10" destOrd="0" presId="urn:microsoft.com/office/officeart/2005/8/layout/cycle8"/>
    <dgm:cxn modelId="{E0D87921-7B5B-8C41-ADAE-57CC5A795420}" type="presParOf" srcId="{FB559E5D-3898-FA40-8947-DE4FD3FC26FA}" destId="{DF314814-CE5B-C542-BA77-C1767D6D34C0}" srcOrd="11" destOrd="0" presId="urn:microsoft.com/office/officeart/2005/8/layout/cycle8"/>
    <dgm:cxn modelId="{601E656E-D121-7C47-AF3A-E1A767FB0A5A}" type="presParOf" srcId="{FB559E5D-3898-FA40-8947-DE4FD3FC26FA}" destId="{245782EF-91C0-2A40-A1B6-5A3466154F87}" srcOrd="12" destOrd="0" presId="urn:microsoft.com/office/officeart/2005/8/layout/cycle8"/>
    <dgm:cxn modelId="{50F3561D-2965-D14A-9325-9100C3E27218}" type="presParOf" srcId="{FB559E5D-3898-FA40-8947-DE4FD3FC26FA}" destId="{EBE62B19-4CCF-1748-93BE-54BF0BB92979}" srcOrd="13" destOrd="0" presId="urn:microsoft.com/office/officeart/2005/8/layout/cycle8"/>
    <dgm:cxn modelId="{E2DCE59E-6FCF-D941-AB16-46992B3C4BF0}" type="presParOf" srcId="{FB559E5D-3898-FA40-8947-DE4FD3FC26FA}" destId="{C778DAF7-4182-3D49-8B8C-59F9DAC3BE67}"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27415-585D-E340-99FB-504E0AAF643D}">
      <dsp:nvSpPr>
        <dsp:cNvPr id="0" name=""/>
        <dsp:cNvSpPr/>
      </dsp:nvSpPr>
      <dsp:spPr>
        <a:xfrm rot="16200000">
          <a:off x="445542" y="-417981"/>
          <a:ext cx="1133715" cy="20248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Scientists</a:t>
          </a:r>
          <a:endParaRPr lang="en-US" sz="1500" kern="1200" dirty="0"/>
        </a:p>
      </dsp:txBody>
      <dsp:txXfrm rot="5400000">
        <a:off x="-1" y="27561"/>
        <a:ext cx="2024800" cy="850286"/>
      </dsp:txXfrm>
    </dsp:sp>
    <dsp:sp modelId="{6E4E37B2-66F3-6247-BC45-F3C001A3DA24}">
      <dsp:nvSpPr>
        <dsp:cNvPr id="0" name=""/>
        <dsp:cNvSpPr/>
      </dsp:nvSpPr>
      <dsp:spPr>
        <a:xfrm>
          <a:off x="2024800" y="68737"/>
          <a:ext cx="2024800" cy="1133715"/>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Missions</a:t>
          </a:r>
          <a:endParaRPr lang="en-US" sz="1500" kern="1200" dirty="0"/>
        </a:p>
      </dsp:txBody>
      <dsp:txXfrm>
        <a:off x="2024800" y="68737"/>
        <a:ext cx="2024800" cy="850286"/>
      </dsp:txXfrm>
    </dsp:sp>
    <dsp:sp modelId="{DFB3ACF0-8625-9947-BC25-9F8123C2DC4C}">
      <dsp:nvSpPr>
        <dsp:cNvPr id="0" name=""/>
        <dsp:cNvSpPr/>
      </dsp:nvSpPr>
      <dsp:spPr>
        <a:xfrm rot="10800000">
          <a:off x="0" y="1133715"/>
          <a:ext cx="2024800" cy="1133715"/>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Ground-based </a:t>
          </a:r>
          <a:r>
            <a:rPr lang="en-US" sz="1500" kern="1200" dirty="0" err="1" smtClean="0"/>
            <a:t>Obs</a:t>
          </a:r>
          <a:endParaRPr lang="en-US" sz="1500" kern="1200" dirty="0"/>
        </a:p>
      </dsp:txBody>
      <dsp:txXfrm rot="10800000">
        <a:off x="0" y="1417143"/>
        <a:ext cx="2024800" cy="850286"/>
      </dsp:txXfrm>
    </dsp:sp>
    <dsp:sp modelId="{BDD3B3DF-25C4-9D44-AE87-A66A1C4B3FCA}">
      <dsp:nvSpPr>
        <dsp:cNvPr id="0" name=""/>
        <dsp:cNvSpPr/>
      </dsp:nvSpPr>
      <dsp:spPr>
        <a:xfrm rot="5400000">
          <a:off x="2470342" y="688172"/>
          <a:ext cx="1133715" cy="20248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Models</a:t>
          </a:r>
          <a:endParaRPr lang="en-US" sz="1500" kern="1200" dirty="0"/>
        </a:p>
      </dsp:txBody>
      <dsp:txXfrm rot="-5400000">
        <a:off x="2024799" y="1417143"/>
        <a:ext cx="2024800" cy="850286"/>
      </dsp:txXfrm>
    </dsp:sp>
    <dsp:sp modelId="{8396C67A-9217-5147-A82B-750470078CD5}">
      <dsp:nvSpPr>
        <dsp:cNvPr id="0" name=""/>
        <dsp:cNvSpPr/>
      </dsp:nvSpPr>
      <dsp:spPr>
        <a:xfrm>
          <a:off x="1417359" y="850286"/>
          <a:ext cx="1214880" cy="566857"/>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latin typeface="+mj-lt"/>
            </a:rPr>
            <a:t>Professional</a:t>
          </a:r>
          <a:r>
            <a:rPr lang="en-US" sz="1500" b="1" kern="1200" baseline="0" dirty="0" smtClean="0">
              <a:latin typeface="+mj-lt"/>
            </a:rPr>
            <a:t> Community</a:t>
          </a:r>
          <a:endParaRPr lang="en-US" sz="1500" b="1" kern="1200" dirty="0">
            <a:latin typeface="+mj-lt"/>
          </a:endParaRPr>
        </a:p>
      </dsp:txBody>
      <dsp:txXfrm>
        <a:off x="1445031" y="877958"/>
        <a:ext cx="1159536" cy="511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23DFF-7D1C-1544-916A-930B8C3865C5}">
      <dsp:nvSpPr>
        <dsp:cNvPr id="0" name=""/>
        <dsp:cNvSpPr/>
      </dsp:nvSpPr>
      <dsp:spPr>
        <a:xfrm>
          <a:off x="-868163" y="375390"/>
          <a:ext cx="5099646" cy="3312032"/>
        </a:xfrm>
        <a:prstGeom prst="pie">
          <a:avLst>
            <a:gd name="adj1" fmla="val 16200000"/>
            <a:gd name="adj2" fmla="val 18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endParaRPr lang="en-US" sz="6200" kern="1200" dirty="0">
            <a:solidFill>
              <a:schemeClr val="tx1"/>
            </a:solidFill>
          </a:endParaRPr>
        </a:p>
      </dsp:txBody>
      <dsp:txXfrm>
        <a:off x="1819472" y="1077226"/>
        <a:ext cx="1821302" cy="985724"/>
      </dsp:txXfrm>
    </dsp:sp>
    <dsp:sp modelId="{E9E65B51-0782-5C41-9D59-ADC77006AF20}">
      <dsp:nvSpPr>
        <dsp:cNvPr id="0" name=""/>
        <dsp:cNvSpPr/>
      </dsp:nvSpPr>
      <dsp:spPr>
        <a:xfrm>
          <a:off x="-220462" y="616836"/>
          <a:ext cx="4173969" cy="3164419"/>
        </a:xfrm>
        <a:prstGeom prst="pie">
          <a:avLst>
            <a:gd name="adj1" fmla="val 1800000"/>
            <a:gd name="adj2" fmla="val 90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n-US" sz="5200" kern="1200" dirty="0"/>
        </a:p>
      </dsp:txBody>
      <dsp:txXfrm>
        <a:off x="773339" y="2669941"/>
        <a:ext cx="2236054" cy="828776"/>
      </dsp:txXfrm>
    </dsp:sp>
    <dsp:sp modelId="{42222177-2A37-2045-8F7D-4CFD032C3EA0}">
      <dsp:nvSpPr>
        <dsp:cNvPr id="0" name=""/>
        <dsp:cNvSpPr/>
      </dsp:nvSpPr>
      <dsp:spPr>
        <a:xfrm>
          <a:off x="-361890" y="303361"/>
          <a:ext cx="3937634" cy="3384091"/>
        </a:xfrm>
        <a:prstGeom prst="pie">
          <a:avLst>
            <a:gd name="adj1" fmla="val 9000000"/>
            <a:gd name="adj2" fmla="val 1620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en-US" sz="6400" kern="1200" dirty="0"/>
        </a:p>
      </dsp:txBody>
      <dsp:txXfrm>
        <a:off x="94218" y="1020466"/>
        <a:ext cx="1406298" cy="1007169"/>
      </dsp:txXfrm>
    </dsp:sp>
    <dsp:sp modelId="{245782EF-91C0-2A40-A1B6-5A3466154F87}">
      <dsp:nvSpPr>
        <dsp:cNvPr id="0" name=""/>
        <dsp:cNvSpPr/>
      </dsp:nvSpPr>
      <dsp:spPr>
        <a:xfrm>
          <a:off x="-994" y="400708"/>
          <a:ext cx="3302598" cy="3302598"/>
        </a:xfrm>
        <a:prstGeom prst="circularArrow">
          <a:avLst>
            <a:gd name="adj1" fmla="val 5085"/>
            <a:gd name="adj2" fmla="val 327528"/>
            <a:gd name="adj3" fmla="val 1472472"/>
            <a:gd name="adj4" fmla="val 16199432"/>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BE62B19-4CCF-1748-93BE-54BF0BB92979}">
      <dsp:nvSpPr>
        <dsp:cNvPr id="0" name=""/>
        <dsp:cNvSpPr/>
      </dsp:nvSpPr>
      <dsp:spPr>
        <a:xfrm>
          <a:off x="207657" y="546179"/>
          <a:ext cx="3302598" cy="3302598"/>
        </a:xfrm>
        <a:prstGeom prst="circularArrow">
          <a:avLst>
            <a:gd name="adj1" fmla="val 5085"/>
            <a:gd name="adj2" fmla="val 327528"/>
            <a:gd name="adj3" fmla="val 8671970"/>
            <a:gd name="adj4" fmla="val 1800502"/>
            <a:gd name="adj5" fmla="val 5932"/>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78DAF7-4182-3D49-8B8C-59F9DAC3BE67}">
      <dsp:nvSpPr>
        <dsp:cNvPr id="0" name=""/>
        <dsp:cNvSpPr/>
      </dsp:nvSpPr>
      <dsp:spPr>
        <a:xfrm>
          <a:off x="-50733" y="341380"/>
          <a:ext cx="3302598" cy="3302598"/>
        </a:xfrm>
        <a:prstGeom prst="circularArrow">
          <a:avLst>
            <a:gd name="adj1" fmla="val 5085"/>
            <a:gd name="adj2" fmla="val 327528"/>
            <a:gd name="adj3" fmla="val 15873039"/>
            <a:gd name="adj4" fmla="val 9000000"/>
            <a:gd name="adj5" fmla="val 5932"/>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D33B-CA9A-E643-805B-C67A5168A3E6}" type="datetimeFigureOut">
              <a:rPr lang="en-US" smtClean="0"/>
              <a:t>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2AACE-49EC-E346-BEB1-0D5CAA8E3C49}" type="slidenum">
              <a:rPr lang="en-US" smtClean="0"/>
              <a:t>‹#›</a:t>
            </a:fld>
            <a:endParaRPr lang="en-US"/>
          </a:p>
        </p:txBody>
      </p:sp>
    </p:spTree>
    <p:extLst>
      <p:ext uri="{BB962C8B-B14F-4D97-AF65-F5344CB8AC3E}">
        <p14:creationId xmlns:p14="http://schemas.microsoft.com/office/powerpoint/2010/main" val="199914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70940-A2B2-3C42-A3B9-E7AB590A70E7}" type="slidenum">
              <a:rPr lang="en-US" smtClean="0"/>
              <a:t>1</a:t>
            </a:fld>
            <a:endParaRPr lang="en-US"/>
          </a:p>
        </p:txBody>
      </p:sp>
    </p:spTree>
    <p:extLst>
      <p:ext uri="{BB962C8B-B14F-4D97-AF65-F5344CB8AC3E}">
        <p14:creationId xmlns:p14="http://schemas.microsoft.com/office/powerpoint/2010/main" val="147232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advantages</a:t>
            </a:r>
            <a:r>
              <a:rPr lang="en-US" baseline="0" dirty="0" smtClean="0"/>
              <a:t> of using a multi-site are listed; as already highlighted by Citizen CATE experiment, while scientists will be involved in the modeling of the data to deliver </a:t>
            </a:r>
            <a:r>
              <a:rPr lang="en-US" baseline="0" dirty="0" err="1" smtClean="0"/>
              <a:t>pB</a:t>
            </a:r>
            <a:r>
              <a:rPr lang="en-US" baseline="0" dirty="0" smtClean="0"/>
              <a:t> maps to recover the free electron density.</a:t>
            </a:r>
            <a:endParaRPr lang="en-US" dirty="0"/>
          </a:p>
        </p:txBody>
      </p:sp>
      <p:sp>
        <p:nvSpPr>
          <p:cNvPr id="4" name="Slide Number Placeholder 3"/>
          <p:cNvSpPr>
            <a:spLocks noGrp="1"/>
          </p:cNvSpPr>
          <p:nvPr>
            <p:ph type="sldNum" sz="quarter" idx="10"/>
          </p:nvPr>
        </p:nvSpPr>
        <p:spPr/>
        <p:txBody>
          <a:bodyPr/>
          <a:lstStyle/>
          <a:p>
            <a:fld id="{F8389D97-7921-EC4F-A107-1D63F192D1C4}" type="slidenum">
              <a:rPr lang="en-US" smtClean="0"/>
              <a:t>29</a:t>
            </a:fld>
            <a:endParaRPr lang="en-US"/>
          </a:p>
        </p:txBody>
      </p:sp>
    </p:spTree>
    <p:extLst>
      <p:ext uri="{BB962C8B-B14F-4D97-AF65-F5344CB8AC3E}">
        <p14:creationId xmlns:p14="http://schemas.microsoft.com/office/powerpoint/2010/main" val="12582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advantages</a:t>
            </a:r>
            <a:r>
              <a:rPr lang="en-US" baseline="0" dirty="0" smtClean="0"/>
              <a:t> of using a multi-site are listed; as already highlighted by Citizen CATE experiment, while scientists will be involved in the modeling of the data to deliver </a:t>
            </a:r>
            <a:r>
              <a:rPr lang="en-US" baseline="0" dirty="0" err="1" smtClean="0"/>
              <a:t>pB</a:t>
            </a:r>
            <a:r>
              <a:rPr lang="en-US" baseline="0" dirty="0" smtClean="0"/>
              <a:t> maps to recover the free electron density.</a:t>
            </a:r>
            <a:endParaRPr lang="en-US" dirty="0"/>
          </a:p>
        </p:txBody>
      </p:sp>
      <p:sp>
        <p:nvSpPr>
          <p:cNvPr id="4" name="Slide Number Placeholder 3"/>
          <p:cNvSpPr>
            <a:spLocks noGrp="1"/>
          </p:cNvSpPr>
          <p:nvPr>
            <p:ph type="sldNum" sz="quarter" idx="10"/>
          </p:nvPr>
        </p:nvSpPr>
        <p:spPr/>
        <p:txBody>
          <a:bodyPr/>
          <a:lstStyle/>
          <a:p>
            <a:fld id="{F8389D97-7921-EC4F-A107-1D63F192D1C4}" type="slidenum">
              <a:rPr lang="en-US" smtClean="0"/>
              <a:t>32</a:t>
            </a:fld>
            <a:endParaRPr lang="en-US"/>
          </a:p>
        </p:txBody>
      </p:sp>
    </p:spTree>
    <p:extLst>
      <p:ext uri="{BB962C8B-B14F-4D97-AF65-F5344CB8AC3E}">
        <p14:creationId xmlns:p14="http://schemas.microsoft.com/office/powerpoint/2010/main" val="454556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70940-A2B2-3C42-A3B9-E7AB590A70E7}" type="slidenum">
              <a:rPr lang="en-US" smtClean="0"/>
              <a:t>34</a:t>
            </a:fld>
            <a:endParaRPr lang="en-US"/>
          </a:p>
        </p:txBody>
      </p:sp>
    </p:spTree>
    <p:extLst>
      <p:ext uri="{BB962C8B-B14F-4D97-AF65-F5344CB8AC3E}">
        <p14:creationId xmlns:p14="http://schemas.microsoft.com/office/powerpoint/2010/main" val="108970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a:t>
            </a:r>
            <a:r>
              <a:rPr lang="en-US" baseline="0" dirty="0" smtClean="0"/>
              <a:t> one see polarization/</a:t>
            </a:r>
            <a:r>
              <a:rPr lang="en-US" baseline="0" dirty="0" err="1" smtClean="0"/>
              <a:t>polarimetric</a:t>
            </a:r>
            <a:r>
              <a:rPr lang="en-US" baseline="0" dirty="0" smtClean="0"/>
              <a:t> effects to engage the public?  Yes – various atmospheric phenomena such as rainbows, glory and haloes are examples of polarization. The method of scattering is different for each of these phenomena – scattering by vey small particles  for rainbows; scattering by hexagonal ice crystals vs spherical water drops. These are phenomena observed on other planets too.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polarisation</a:t>
            </a:r>
            <a:r>
              <a:rPr lang="en-US" dirty="0" smtClean="0"/>
              <a:t> is not unique to solar eclipses, but can be studied</a:t>
            </a:r>
            <a:r>
              <a:rPr lang="en-US" baseline="0" dirty="0" smtClean="0"/>
              <a:t> via various objects and their observation: from the moon/earthshine to identify habitability on exoplanets; mineralogy on moon, asteroids; study of cometary dust ; aurora and clouds in planetary atmospheres and plumes on planetary satellites (such as Titan, Enceladus, etc.). So, polarization is more common that one thinks. We are developing simple demonstrations to explain this concept. A simple demonstration is using two slides of polarized film, rotating one against the other and observing how the light that comes through changes.</a:t>
            </a:r>
            <a:endParaRPr lang="en-US" dirty="0" smtClean="0"/>
          </a:p>
          <a:p>
            <a:endParaRPr lang="en-US" dirty="0"/>
          </a:p>
        </p:txBody>
      </p:sp>
      <p:sp>
        <p:nvSpPr>
          <p:cNvPr id="4" name="Slide Number Placeholder 3"/>
          <p:cNvSpPr>
            <a:spLocks noGrp="1"/>
          </p:cNvSpPr>
          <p:nvPr>
            <p:ph type="sldNum" sz="quarter" idx="10"/>
          </p:nvPr>
        </p:nvSpPr>
        <p:spPr/>
        <p:txBody>
          <a:bodyPr/>
          <a:lstStyle/>
          <a:p>
            <a:fld id="{9F4CC1D0-7CCD-4341-A404-A24268B268DA}" type="slidenum">
              <a:rPr lang="en-US" smtClean="0"/>
              <a:t>37</a:t>
            </a:fld>
            <a:endParaRPr lang="en-US"/>
          </a:p>
        </p:txBody>
      </p:sp>
    </p:spTree>
    <p:extLst>
      <p:ext uri="{BB962C8B-B14F-4D97-AF65-F5344CB8AC3E}">
        <p14:creationId xmlns:p14="http://schemas.microsoft.com/office/powerpoint/2010/main" val="195374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am going to talk about</a:t>
            </a:r>
            <a:r>
              <a:rPr lang="en-US" baseline="0" dirty="0" smtClean="0"/>
              <a:t> the new challenges facing scientific research when new dimensions are included vs. the standard accepted methods of acquiring</a:t>
            </a:r>
          </a:p>
          <a:p>
            <a:r>
              <a:rPr lang="en-US" baseline="0" dirty="0" smtClean="0"/>
              <a:t>Data, model, minimize the residuals and repeat. Increasing collaborations with amateur astronomers; new methods and techniques to deal with the Big Data </a:t>
            </a:r>
            <a:r>
              <a:rPr lang="en-US" baseline="0" dirty="0" err="1" smtClean="0"/>
              <a:t>deluge,the</a:t>
            </a:r>
            <a:r>
              <a:rPr lang="en-US" baseline="0" dirty="0" smtClean="0"/>
              <a:t> boundaries between scientific research, outreach and data manipulation are becoming blurred, if not completely dissolved. I will focus my talk on the examples of pro-am </a:t>
            </a:r>
          </a:p>
          <a:p>
            <a:r>
              <a:rPr lang="en-US" baseline="0" dirty="0" smtClean="0"/>
              <a:t>Collaborations over the past 5-6 years and are now almost the norm for new missions and continuity of observations when missions enc.</a:t>
            </a:r>
            <a:endParaRPr lang="en-US" dirty="0"/>
          </a:p>
        </p:txBody>
      </p:sp>
      <p:sp>
        <p:nvSpPr>
          <p:cNvPr id="4" name="Slide Number Placeholder 3"/>
          <p:cNvSpPr>
            <a:spLocks noGrp="1"/>
          </p:cNvSpPr>
          <p:nvPr>
            <p:ph type="sldNum" sz="quarter" idx="10"/>
          </p:nvPr>
        </p:nvSpPr>
        <p:spPr/>
        <p:txBody>
          <a:bodyPr/>
          <a:lstStyle/>
          <a:p>
            <a:fld id="{27E70940-A2B2-3C42-A3B9-E7AB590A70E7}" type="slidenum">
              <a:rPr lang="en-US" smtClean="0"/>
              <a:t>2</a:t>
            </a:fld>
            <a:endParaRPr lang="en-US"/>
          </a:p>
        </p:txBody>
      </p:sp>
    </p:spTree>
    <p:extLst>
      <p:ext uri="{BB962C8B-B14F-4D97-AF65-F5344CB8AC3E}">
        <p14:creationId xmlns:p14="http://schemas.microsoft.com/office/powerpoint/2010/main" val="112737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CC1D0-7CCD-4341-A404-A24268B268DA}" type="slidenum">
              <a:rPr lang="en-US" smtClean="0"/>
              <a:t>3</a:t>
            </a:fld>
            <a:endParaRPr lang="en-US"/>
          </a:p>
        </p:txBody>
      </p:sp>
    </p:spTree>
    <p:extLst>
      <p:ext uri="{BB962C8B-B14F-4D97-AF65-F5344CB8AC3E}">
        <p14:creationId xmlns:p14="http://schemas.microsoft.com/office/powerpoint/2010/main" val="24012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70940-A2B2-3C42-A3B9-E7AB590A70E7}" type="slidenum">
              <a:rPr lang="en-US" smtClean="0"/>
              <a:t>4</a:t>
            </a:fld>
            <a:endParaRPr lang="en-US"/>
          </a:p>
        </p:txBody>
      </p:sp>
    </p:spTree>
    <p:extLst>
      <p:ext uri="{BB962C8B-B14F-4D97-AF65-F5344CB8AC3E}">
        <p14:creationId xmlns:p14="http://schemas.microsoft.com/office/powerpoint/2010/main" val="96906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C/I2012 S1 or (ISON) was discovered on Sept 21, 2012, by two </a:t>
            </a:r>
            <a:r>
              <a:rPr lang="en-US" altLang="en-US" dirty="0" err="1" smtClean="0"/>
              <a:t>amatuer</a:t>
            </a:r>
            <a:r>
              <a:rPr lang="en-US" altLang="en-US" dirty="0" smtClean="0"/>
              <a:t> </a:t>
            </a:r>
            <a:r>
              <a:rPr lang="en-US" altLang="en-US" dirty="0" err="1" smtClean="0"/>
              <a:t>astronmers</a:t>
            </a:r>
            <a:r>
              <a:rPr lang="en-US" altLang="en-US" dirty="0" smtClean="0"/>
              <a:t> – perihelion 0.012 on 28 Nov; Mars: 0.072AU on 1 Oct;0.42AU on 26 Dec; </a:t>
            </a:r>
          </a:p>
          <a:p>
            <a:endParaRPr lang="en-US" dirty="0"/>
          </a:p>
        </p:txBody>
      </p:sp>
      <p:sp>
        <p:nvSpPr>
          <p:cNvPr id="4" name="Slide Number Placeholder 3"/>
          <p:cNvSpPr>
            <a:spLocks noGrp="1"/>
          </p:cNvSpPr>
          <p:nvPr>
            <p:ph type="sldNum" sz="quarter" idx="10"/>
          </p:nvPr>
        </p:nvSpPr>
        <p:spPr/>
        <p:txBody>
          <a:bodyPr/>
          <a:lstStyle/>
          <a:p>
            <a:fld id="{9F4CC1D0-7CCD-4341-A404-A24268B268DA}" type="slidenum">
              <a:rPr lang="en-US" smtClean="0"/>
              <a:t>7</a:t>
            </a:fld>
            <a:endParaRPr lang="en-US"/>
          </a:p>
        </p:txBody>
      </p:sp>
    </p:spTree>
    <p:extLst>
      <p:ext uri="{BB962C8B-B14F-4D97-AF65-F5344CB8AC3E}">
        <p14:creationId xmlns:p14="http://schemas.microsoft.com/office/powerpoint/2010/main" val="112187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advantages</a:t>
            </a:r>
            <a:r>
              <a:rPr lang="en-US" baseline="0" dirty="0" smtClean="0"/>
              <a:t> of using a multi-site are listed; as already highlighted by Citizen CATE experiment, while scientists will be involved in the modeling of the data to deliver </a:t>
            </a:r>
            <a:r>
              <a:rPr lang="en-US" baseline="0" dirty="0" err="1" smtClean="0"/>
              <a:t>pB</a:t>
            </a:r>
            <a:r>
              <a:rPr lang="en-US" baseline="0" dirty="0" smtClean="0"/>
              <a:t> maps to recover the free electron density.</a:t>
            </a:r>
            <a:endParaRPr lang="en-US" dirty="0"/>
          </a:p>
        </p:txBody>
      </p:sp>
      <p:sp>
        <p:nvSpPr>
          <p:cNvPr id="4" name="Slide Number Placeholder 3"/>
          <p:cNvSpPr>
            <a:spLocks noGrp="1"/>
          </p:cNvSpPr>
          <p:nvPr>
            <p:ph type="sldNum" sz="quarter" idx="10"/>
          </p:nvPr>
        </p:nvSpPr>
        <p:spPr/>
        <p:txBody>
          <a:bodyPr/>
          <a:lstStyle/>
          <a:p>
            <a:fld id="{F8389D97-7921-EC4F-A107-1D63F192D1C4}" type="slidenum">
              <a:rPr lang="en-US" smtClean="0"/>
              <a:t>10</a:t>
            </a:fld>
            <a:endParaRPr lang="en-US"/>
          </a:p>
        </p:txBody>
      </p:sp>
    </p:spTree>
    <p:extLst>
      <p:ext uri="{BB962C8B-B14F-4D97-AF65-F5344CB8AC3E}">
        <p14:creationId xmlns:p14="http://schemas.microsoft.com/office/powerpoint/2010/main" val="15492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advantages</a:t>
            </a:r>
            <a:r>
              <a:rPr lang="en-US" baseline="0" dirty="0" smtClean="0"/>
              <a:t> of using a multi-site are listed; as already highlighted by Citizen CATE experiment, while scientists will be involved in the modeling of the data to deliver </a:t>
            </a:r>
            <a:r>
              <a:rPr lang="en-US" baseline="0" dirty="0" err="1" smtClean="0"/>
              <a:t>pB</a:t>
            </a:r>
            <a:r>
              <a:rPr lang="en-US" baseline="0" dirty="0" smtClean="0"/>
              <a:t> maps to recover the free electron density.</a:t>
            </a:r>
            <a:endParaRPr lang="en-US" dirty="0"/>
          </a:p>
        </p:txBody>
      </p:sp>
      <p:sp>
        <p:nvSpPr>
          <p:cNvPr id="4" name="Slide Number Placeholder 3"/>
          <p:cNvSpPr>
            <a:spLocks noGrp="1"/>
          </p:cNvSpPr>
          <p:nvPr>
            <p:ph type="sldNum" sz="quarter" idx="10"/>
          </p:nvPr>
        </p:nvSpPr>
        <p:spPr/>
        <p:txBody>
          <a:bodyPr/>
          <a:lstStyle/>
          <a:p>
            <a:fld id="{F8389D97-7921-EC4F-A107-1D63F192D1C4}" type="slidenum">
              <a:rPr lang="en-US" smtClean="0"/>
              <a:t>15</a:t>
            </a:fld>
            <a:endParaRPr lang="en-US"/>
          </a:p>
        </p:txBody>
      </p:sp>
    </p:spTree>
    <p:extLst>
      <p:ext uri="{BB962C8B-B14F-4D97-AF65-F5344CB8AC3E}">
        <p14:creationId xmlns:p14="http://schemas.microsoft.com/office/powerpoint/2010/main" val="1188064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am going to talk about</a:t>
            </a:r>
            <a:r>
              <a:rPr lang="en-US" baseline="0" dirty="0" smtClean="0"/>
              <a:t> the new challenges facing scientific research when new dimensions are included vs. the standard accepted methods of acquiring</a:t>
            </a:r>
          </a:p>
          <a:p>
            <a:r>
              <a:rPr lang="en-US" baseline="0" dirty="0" smtClean="0"/>
              <a:t>Data, model, minimize the residuals and repeat. Increasing collaborations with amateur astronomers; new methods and techniques to deal with the Big Data </a:t>
            </a:r>
            <a:r>
              <a:rPr lang="en-US" baseline="0" dirty="0" err="1" smtClean="0"/>
              <a:t>deluge,the</a:t>
            </a:r>
            <a:r>
              <a:rPr lang="en-US" baseline="0" dirty="0" smtClean="0"/>
              <a:t> boundaries between scientific research, outreach and data manipulation are becoming blurred, if not completely dissolved. I will focus my talk on the examples of pro-am </a:t>
            </a:r>
          </a:p>
          <a:p>
            <a:r>
              <a:rPr lang="en-US" baseline="0" dirty="0" smtClean="0"/>
              <a:t>Collaborations over the past 5-6 years and are now almost the norm for new missions and continuity of observations when missions enc.</a:t>
            </a:r>
            <a:endParaRPr lang="en-US" dirty="0"/>
          </a:p>
        </p:txBody>
      </p:sp>
      <p:sp>
        <p:nvSpPr>
          <p:cNvPr id="4" name="Slide Number Placeholder 3"/>
          <p:cNvSpPr>
            <a:spLocks noGrp="1"/>
          </p:cNvSpPr>
          <p:nvPr>
            <p:ph type="sldNum" sz="quarter" idx="10"/>
          </p:nvPr>
        </p:nvSpPr>
        <p:spPr/>
        <p:txBody>
          <a:bodyPr/>
          <a:lstStyle/>
          <a:p>
            <a:fld id="{27E70940-A2B2-3C42-A3B9-E7AB590A70E7}" type="slidenum">
              <a:rPr lang="en-US" smtClean="0"/>
              <a:t>21</a:t>
            </a:fld>
            <a:endParaRPr lang="en-US"/>
          </a:p>
        </p:txBody>
      </p:sp>
    </p:spTree>
    <p:extLst>
      <p:ext uri="{BB962C8B-B14F-4D97-AF65-F5344CB8AC3E}">
        <p14:creationId xmlns:p14="http://schemas.microsoft.com/office/powerpoint/2010/main" val="41942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advantages</a:t>
            </a:r>
            <a:r>
              <a:rPr lang="en-US" baseline="0" dirty="0" smtClean="0"/>
              <a:t> of using a multi-site are listed; as already highlighted by Citizen CATE experiment, while scientists will be involved in the modeling of the data to deliver </a:t>
            </a:r>
            <a:r>
              <a:rPr lang="en-US" baseline="0" dirty="0" err="1" smtClean="0"/>
              <a:t>pB</a:t>
            </a:r>
            <a:r>
              <a:rPr lang="en-US" baseline="0" dirty="0" smtClean="0"/>
              <a:t> maps to recover the free electron density.</a:t>
            </a:r>
            <a:endParaRPr lang="en-US" dirty="0"/>
          </a:p>
        </p:txBody>
      </p:sp>
      <p:sp>
        <p:nvSpPr>
          <p:cNvPr id="4" name="Slide Number Placeholder 3"/>
          <p:cNvSpPr>
            <a:spLocks noGrp="1"/>
          </p:cNvSpPr>
          <p:nvPr>
            <p:ph type="sldNum" sz="quarter" idx="10"/>
          </p:nvPr>
        </p:nvSpPr>
        <p:spPr/>
        <p:txBody>
          <a:bodyPr/>
          <a:lstStyle/>
          <a:p>
            <a:fld id="{F8389D97-7921-EC4F-A107-1D63F192D1C4}" type="slidenum">
              <a:rPr lang="en-US" smtClean="0"/>
              <a:t>28</a:t>
            </a:fld>
            <a:endParaRPr lang="en-US"/>
          </a:p>
        </p:txBody>
      </p:sp>
    </p:spTree>
    <p:extLst>
      <p:ext uri="{BB962C8B-B14F-4D97-AF65-F5344CB8AC3E}">
        <p14:creationId xmlns:p14="http://schemas.microsoft.com/office/powerpoint/2010/main" val="1886044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20123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28712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26094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1686547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116863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7" name="Slide Number Placeholder 6"/>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41269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2019 AAS Winter Meeting, Honolulu</a:t>
            </a:r>
            <a:endParaRPr lang="en-US"/>
          </a:p>
        </p:txBody>
      </p:sp>
      <p:sp>
        <p:nvSpPr>
          <p:cNvPr id="8" name="Footer Placeholder 7"/>
          <p:cNvSpPr>
            <a:spLocks noGrp="1"/>
          </p:cNvSpPr>
          <p:nvPr>
            <p:ph type="ftr" sz="quarter" idx="11"/>
          </p:nvPr>
        </p:nvSpPr>
        <p:spPr/>
        <p:txBody>
          <a:bodyPr/>
          <a:lstStyle/>
          <a:p>
            <a:r>
              <a:rPr lang="en-US" smtClean="0"/>
              <a:t>Padma A. Yanamandra-Fisher</a:t>
            </a:r>
            <a:endParaRPr lang="en-US"/>
          </a:p>
        </p:txBody>
      </p:sp>
      <p:sp>
        <p:nvSpPr>
          <p:cNvPr id="9" name="Slide Number Placeholder 8"/>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187344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2019 AAS Winter Meeting, Honolulu</a:t>
            </a:r>
            <a:endParaRPr lang="en-US"/>
          </a:p>
        </p:txBody>
      </p:sp>
      <p:sp>
        <p:nvSpPr>
          <p:cNvPr id="4" name="Footer Placeholder 3"/>
          <p:cNvSpPr>
            <a:spLocks noGrp="1"/>
          </p:cNvSpPr>
          <p:nvPr>
            <p:ph type="ftr" sz="quarter" idx="11"/>
          </p:nvPr>
        </p:nvSpPr>
        <p:spPr/>
        <p:txBody>
          <a:bodyPr/>
          <a:lstStyle/>
          <a:p>
            <a:r>
              <a:rPr lang="en-US" smtClean="0"/>
              <a:t>Padma A. Yanamandra-Fisher</a:t>
            </a:r>
            <a:endParaRPr lang="en-US"/>
          </a:p>
        </p:txBody>
      </p:sp>
      <p:sp>
        <p:nvSpPr>
          <p:cNvPr id="5" name="Slide Number Placeholder 4"/>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58567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a:t>
            </a:fld>
            <a:endParaRPr lang="en-US"/>
          </a:p>
        </p:txBody>
      </p:sp>
      <p:pic>
        <p:nvPicPr>
          <p:cNvPr id="5" name="Picture 4"/>
          <p:cNvPicPr>
            <a:picLocks noChangeAspect="1"/>
          </p:cNvPicPr>
          <p:nvPr userDrawn="1"/>
        </p:nvPicPr>
        <p:blipFill>
          <a:blip r:embed="rId2"/>
          <a:stretch>
            <a:fillRect/>
          </a:stretch>
        </p:blipFill>
        <p:spPr>
          <a:xfrm>
            <a:off x="390338" y="204369"/>
            <a:ext cx="1245347" cy="89562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1617" y="0"/>
            <a:ext cx="1304365" cy="1304365"/>
          </a:xfrm>
          <a:prstGeom prst="rect">
            <a:avLst/>
          </a:prstGeom>
        </p:spPr>
      </p:pic>
    </p:spTree>
    <p:extLst>
      <p:ext uri="{BB962C8B-B14F-4D97-AF65-F5344CB8AC3E}">
        <p14:creationId xmlns:p14="http://schemas.microsoft.com/office/powerpoint/2010/main" val="148208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7" name="Slide Number Placeholder 6"/>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758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7" name="Slide Number Placeholder 6"/>
          <p:cNvSpPr>
            <a:spLocks noGrp="1"/>
          </p:cNvSpPr>
          <p:nvPr>
            <p:ph type="sldNum" sz="quarter" idx="12"/>
          </p:nvPr>
        </p:nvSpPr>
        <p:spPr/>
        <p:txBody>
          <a:bodyPr/>
          <a:lstStyle/>
          <a:p>
            <a:fld id="{B375FB8B-40C9-2A4D-A8EA-B50C3BA8DE17}" type="slidenum">
              <a:rPr lang="en-US" smtClean="0"/>
              <a:t>‹#›</a:t>
            </a:fld>
            <a:endParaRPr lang="en-US"/>
          </a:p>
        </p:txBody>
      </p:sp>
    </p:spTree>
    <p:extLst>
      <p:ext uri="{BB962C8B-B14F-4D97-AF65-F5344CB8AC3E}">
        <p14:creationId xmlns:p14="http://schemas.microsoft.com/office/powerpoint/2010/main" val="20570373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2019 AAS Winter Meeting, Honolulu</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Padma A. Yanamandra-Fisher</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5FB8B-40C9-2A4D-A8EA-B50C3BA8DE17}" type="slidenum">
              <a:rPr lang="en-US" smtClean="0"/>
              <a:t>‹#›</a:t>
            </a:fld>
            <a:endParaRPr lang="en-US"/>
          </a:p>
        </p:txBody>
      </p:sp>
    </p:spTree>
    <p:extLst>
      <p:ext uri="{BB962C8B-B14F-4D97-AF65-F5344CB8AC3E}">
        <p14:creationId xmlns:p14="http://schemas.microsoft.com/office/powerpoint/2010/main" val="1907920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dmayf@gmail.com" TargetMode="External"/><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5" Type="http://schemas.openxmlformats.org/officeDocument/2006/relationships/image" Target="../media/image77.tiff"/><Relationship Id="rId6" Type="http://schemas.openxmlformats.org/officeDocument/2006/relationships/image" Target="../media/image73.tiff"/><Relationship Id="rId7" Type="http://schemas.openxmlformats.org/officeDocument/2006/relationships/image" Target="../media/image78.tiff"/><Relationship Id="rId1" Type="http://schemas.openxmlformats.org/officeDocument/2006/relationships/slideLayout" Target="../slideLayouts/slideLayout6.xml"/><Relationship Id="rId2" Type="http://schemas.openxmlformats.org/officeDocument/2006/relationships/image" Target="../media/image7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tiff"/><Relationship Id="rId3" Type="http://schemas.openxmlformats.org/officeDocument/2006/relationships/image" Target="../media/image73.tiff"/></Relationships>
</file>

<file path=ppt/slides/_rels/slide13.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73.tiff"/><Relationship Id="rId1" Type="http://schemas.openxmlformats.org/officeDocument/2006/relationships/slideLayout" Target="../slideLayouts/slideLayout6.xml"/><Relationship Id="rId2" Type="http://schemas.openxmlformats.org/officeDocument/2006/relationships/image" Target="../media/image76.tiff"/></Relationships>
</file>

<file path=ppt/slides/_rels/slide14.xml.rels><?xml version="1.0" encoding="UTF-8" standalone="yes"?>
<Relationships xmlns="http://schemas.openxmlformats.org/package/2006/relationships"><Relationship Id="rId3" Type="http://schemas.openxmlformats.org/officeDocument/2006/relationships/image" Target="../media/image81.tiff"/><Relationship Id="rId4" Type="http://schemas.openxmlformats.org/officeDocument/2006/relationships/image" Target="../media/image82.tif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5.xml.rels><?xml version="1.0" encoding="UTF-8" standalone="yes"?>
<Relationships xmlns="http://schemas.openxmlformats.org/package/2006/relationships"><Relationship Id="rId11" Type="http://schemas.openxmlformats.org/officeDocument/2006/relationships/image" Target="../media/image91.jpg"/><Relationship Id="rId12" Type="http://schemas.openxmlformats.org/officeDocument/2006/relationships/image" Target="../media/image92.jpg"/><Relationship Id="rId13" Type="http://schemas.openxmlformats.org/officeDocument/2006/relationships/image" Target="../media/image93.jp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2.tiff"/><Relationship Id="rId4" Type="http://schemas.openxmlformats.org/officeDocument/2006/relationships/image" Target="../media/image73.tiff"/><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88.jpg"/><Relationship Id="rId9" Type="http://schemas.openxmlformats.org/officeDocument/2006/relationships/image" Target="../media/image89.jpg"/><Relationship Id="rId10" Type="http://schemas.openxmlformats.org/officeDocument/2006/relationships/image" Target="../media/image90.jpg"/></Relationships>
</file>

<file path=ppt/slides/_rels/slide16.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1" Type="http://schemas.openxmlformats.org/officeDocument/2006/relationships/slideLayout" Target="../slideLayouts/slideLayout4.xml"/><Relationship Id="rId2" Type="http://schemas.openxmlformats.org/officeDocument/2006/relationships/image" Target="../media/image9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jpg"/><Relationship Id="rId6" Type="http://schemas.openxmlformats.org/officeDocument/2006/relationships/image" Target="../media/image99.jpg"/><Relationship Id="rId1" Type="http://schemas.openxmlformats.org/officeDocument/2006/relationships/slideLayout" Target="../slideLayouts/slideLayout7.xml"/><Relationship Id="rId2" Type="http://schemas.openxmlformats.org/officeDocument/2006/relationships/image" Target="../media/image95.jpg"/></Relationships>
</file>

<file path=ppt/slides/_rels/slide2.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5" Type="http://schemas.openxmlformats.org/officeDocument/2006/relationships/image" Target="../media/image103.jpg"/><Relationship Id="rId6" Type="http://schemas.openxmlformats.org/officeDocument/2006/relationships/image" Target="../media/image104.jpg"/><Relationship Id="rId7" Type="http://schemas.openxmlformats.org/officeDocument/2006/relationships/image" Target="../media/image105.jpg"/><Relationship Id="rId8" Type="http://schemas.openxmlformats.org/officeDocument/2006/relationships/image" Target="../media/image106.tiff"/><Relationship Id="rId1" Type="http://schemas.openxmlformats.org/officeDocument/2006/relationships/slideLayout" Target="../slideLayouts/slideLayout7.xml"/><Relationship Id="rId2" Type="http://schemas.openxmlformats.org/officeDocument/2006/relationships/image" Target="../media/image100.jpg"/></Relationships>
</file>

<file path=ppt/slides/_rels/slide21.xml.rels><?xml version="1.0" encoding="UTF-8" standalone="yes"?>
<Relationships xmlns="http://schemas.openxmlformats.org/package/2006/relationships"><Relationship Id="rId3" Type="http://schemas.openxmlformats.org/officeDocument/2006/relationships/image" Target="../media/image107.tiff"/><Relationship Id="rId4" Type="http://schemas.openxmlformats.org/officeDocument/2006/relationships/image" Target="../media/image108.tiff"/><Relationship Id="rId5" Type="http://schemas.openxmlformats.org/officeDocument/2006/relationships/image" Target="../media/image109.tiff"/><Relationship Id="rId6" Type="http://schemas.openxmlformats.org/officeDocument/2006/relationships/image" Target="../media/image110.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1.png"/><Relationship Id="rId5" Type="http://schemas.openxmlformats.org/officeDocument/2006/relationships/image" Target="../media/image112.tiff"/><Relationship Id="rId1" Type="http://schemas.microsoft.com/office/2007/relationships/media" Target="file://localhost/Users/padma/Desktop/DOCUMENTS/NASA_ROSES/2018_ROSES/2018_SSO_PYF_Saturn/Proposal/Figures/wetransfer-9999af/Globe%20IR%20(V1).mov" TargetMode="External"/><Relationship Id="rId2" Type="http://schemas.openxmlformats.org/officeDocument/2006/relationships/video" Target="file://localhost/Users/padma/Desktop/DOCUMENTS/NASA_ROSES/2018_ROSES/2018_SSO_PYF_Saturn/Proposal/Figures/wetransfer-9999af/Globe%20IR%20(V1).m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4.jpg"/><Relationship Id="rId4" Type="http://schemas.openxmlformats.org/officeDocument/2006/relationships/image" Target="../media/image115.jpg"/><Relationship Id="rId1" Type="http://schemas.openxmlformats.org/officeDocument/2006/relationships/slideLayout" Target="../slideLayouts/slideLayout7.xml"/><Relationship Id="rId2" Type="http://schemas.openxmlformats.org/officeDocument/2006/relationships/image" Target="../media/image113.jpg"/></Relationships>
</file>

<file path=ppt/slides/_rels/slide24.xml.rels><?xml version="1.0" encoding="UTF-8" standalone="yes"?>
<Relationships xmlns="http://schemas.openxmlformats.org/package/2006/relationships"><Relationship Id="rId11" Type="http://schemas.openxmlformats.org/officeDocument/2006/relationships/image" Target="../media/image112.tiff"/><Relationship Id="rId12" Type="http://schemas.openxmlformats.org/officeDocument/2006/relationships/image" Target="../media/image125.tiff"/><Relationship Id="rId13" Type="http://schemas.openxmlformats.org/officeDocument/2006/relationships/image" Target="../media/image126.tiff"/><Relationship Id="rId1" Type="http://schemas.openxmlformats.org/officeDocument/2006/relationships/slideLayout" Target="../slideLayouts/slideLayout2.xml"/><Relationship Id="rId2" Type="http://schemas.openxmlformats.org/officeDocument/2006/relationships/image" Target="../media/image116.tiff"/><Relationship Id="rId3" Type="http://schemas.openxmlformats.org/officeDocument/2006/relationships/image" Target="../media/image117.tiff"/><Relationship Id="rId4" Type="http://schemas.openxmlformats.org/officeDocument/2006/relationships/image" Target="../media/image118.tiff"/><Relationship Id="rId5" Type="http://schemas.openxmlformats.org/officeDocument/2006/relationships/image" Target="../media/image119.tiff"/><Relationship Id="rId6" Type="http://schemas.openxmlformats.org/officeDocument/2006/relationships/image" Target="../media/image120.tiff"/><Relationship Id="rId7" Type="http://schemas.openxmlformats.org/officeDocument/2006/relationships/image" Target="../media/image121.tiff"/><Relationship Id="rId8" Type="http://schemas.openxmlformats.org/officeDocument/2006/relationships/image" Target="../media/image122.jpg"/><Relationship Id="rId9" Type="http://schemas.openxmlformats.org/officeDocument/2006/relationships/image" Target="../media/image123.jpg"/><Relationship Id="rId10" Type="http://schemas.openxmlformats.org/officeDocument/2006/relationships/image" Target="../media/image1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tiff"/><Relationship Id="rId3" Type="http://schemas.openxmlformats.org/officeDocument/2006/relationships/image" Target="../media/image128.tiff"/></Relationships>
</file>

<file path=ppt/slides/_rels/slide28.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5" Type="http://schemas.openxmlformats.org/officeDocument/2006/relationships/image" Target="../media/image129.jp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5" Type="http://schemas.openxmlformats.org/officeDocument/2006/relationships/image" Target="../media/image130.jpg"/><Relationship Id="rId6" Type="http://schemas.openxmlformats.org/officeDocument/2006/relationships/image" Target="../media/image131.jpg"/><Relationship Id="rId7" Type="http://schemas.openxmlformats.org/officeDocument/2006/relationships/image" Target="../media/image132.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4.tiff"/><Relationship Id="rId4" Type="http://schemas.openxmlformats.org/officeDocument/2006/relationships/image" Target="../media/image135.tiff"/><Relationship Id="rId5" Type="http://schemas.openxmlformats.org/officeDocument/2006/relationships/image" Target="../media/image72.tiff"/><Relationship Id="rId6" Type="http://schemas.openxmlformats.org/officeDocument/2006/relationships/image" Target="../media/image73.tiff"/><Relationship Id="rId1" Type="http://schemas.openxmlformats.org/officeDocument/2006/relationships/slideLayout" Target="../slideLayouts/slideLayout5.xml"/><Relationship Id="rId2" Type="http://schemas.openxmlformats.org/officeDocument/2006/relationships/image" Target="../media/image133.tiff"/></Relationships>
</file>

<file path=ppt/slides/_rels/slide31.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5" Type="http://schemas.openxmlformats.org/officeDocument/2006/relationships/image" Target="../media/image77.tiff"/><Relationship Id="rId6" Type="http://schemas.openxmlformats.org/officeDocument/2006/relationships/image" Target="../media/image73.tiff"/><Relationship Id="rId1" Type="http://schemas.openxmlformats.org/officeDocument/2006/relationships/slideLayout" Target="../slideLayouts/slideLayout6.xml"/><Relationship Id="rId2" Type="http://schemas.openxmlformats.org/officeDocument/2006/relationships/image" Target="../media/image74.tiff"/></Relationships>
</file>

<file path=ppt/slides/_rels/slide32.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6.tiff"/><Relationship Id="rId4" Type="http://schemas.openxmlformats.org/officeDocument/2006/relationships/image" Target="../media/image137.tiff"/><Relationship Id="rId5" Type="http://schemas.openxmlformats.org/officeDocument/2006/relationships/image" Target="../media/image138.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image" Target="../media/image1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2.gif"/></Relationships>
</file>

<file path=ppt/slides/_rels/slide37.xml.rels><?xml version="1.0" encoding="UTF-8" standalone="yes"?>
<Relationships xmlns="http://schemas.openxmlformats.org/package/2006/relationships"><Relationship Id="rId11" Type="http://schemas.openxmlformats.org/officeDocument/2006/relationships/image" Target="../media/image151.tiff"/><Relationship Id="rId12"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3.emf"/><Relationship Id="rId4" Type="http://schemas.openxmlformats.org/officeDocument/2006/relationships/image" Target="../media/image144.png"/><Relationship Id="rId5" Type="http://schemas.openxmlformats.org/officeDocument/2006/relationships/image" Target="../media/image145.tiff"/><Relationship Id="rId6" Type="http://schemas.openxmlformats.org/officeDocument/2006/relationships/image" Target="../media/image146.tiff"/><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50.png"/></Relationships>
</file>

<file path=ppt/slides/_rels/slide38.xml.rels><?xml version="1.0" encoding="UTF-8" standalone="yes"?>
<Relationships xmlns="http://schemas.openxmlformats.org/package/2006/relationships"><Relationship Id="rId11" Type="http://schemas.openxmlformats.org/officeDocument/2006/relationships/image" Target="../media/image161.jpg"/><Relationship Id="rId12" Type="http://schemas.openxmlformats.org/officeDocument/2006/relationships/image" Target="../media/image162.jpg"/><Relationship Id="rId1" Type="http://schemas.openxmlformats.org/officeDocument/2006/relationships/slideLayout" Target="../slideLayouts/slideLayout6.xml"/><Relationship Id="rId2" Type="http://schemas.openxmlformats.org/officeDocument/2006/relationships/image" Target="../media/image127.tiff"/><Relationship Id="rId3" Type="http://schemas.openxmlformats.org/officeDocument/2006/relationships/image" Target="../media/image153.tiff"/><Relationship Id="rId4" Type="http://schemas.openxmlformats.org/officeDocument/2006/relationships/image" Target="../media/image154.jpg"/><Relationship Id="rId5" Type="http://schemas.openxmlformats.org/officeDocument/2006/relationships/image" Target="../media/image155.jpg"/><Relationship Id="rId6" Type="http://schemas.openxmlformats.org/officeDocument/2006/relationships/image" Target="../media/image156.jpg"/><Relationship Id="rId7" Type="http://schemas.openxmlformats.org/officeDocument/2006/relationships/image" Target="../media/image157.jpg"/><Relationship Id="rId8" Type="http://schemas.openxmlformats.org/officeDocument/2006/relationships/image" Target="../media/image158.jpg"/><Relationship Id="rId9" Type="http://schemas.openxmlformats.org/officeDocument/2006/relationships/image" Target="../media/image159.jpg"/><Relationship Id="rId10" Type="http://schemas.openxmlformats.org/officeDocument/2006/relationships/image" Target="../media/image160.jpg"/></Relationships>
</file>

<file path=ppt/slides/_rels/slide39.xml.rels><?xml version="1.0" encoding="UTF-8" standalone="yes"?>
<Relationships xmlns="http://schemas.openxmlformats.org/package/2006/relationships"><Relationship Id="rId3" Type="http://schemas.openxmlformats.org/officeDocument/2006/relationships/image" Target="../media/image163.emf"/><Relationship Id="rId4" Type="http://schemas.openxmlformats.org/officeDocument/2006/relationships/image" Target="../media/image164.tiff"/><Relationship Id="rId5" Type="http://schemas.openxmlformats.org/officeDocument/2006/relationships/image" Target="../media/image165.jpg"/><Relationship Id="rId6" Type="http://schemas.openxmlformats.org/officeDocument/2006/relationships/image" Target="../media/image166.jpg"/><Relationship Id="rId7" Type="http://schemas.openxmlformats.org/officeDocument/2006/relationships/image" Target="../media/image153.tiff"/><Relationship Id="rId8" Type="http://schemas.openxmlformats.org/officeDocument/2006/relationships/image" Target="../media/image127.tiff"/><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hyperlink" Target="mailto:padmayf@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7.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9.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tiff"/><Relationship Id="rId13" Type="http://schemas.openxmlformats.org/officeDocument/2006/relationships/image" Target="../media/image70.tiff"/><Relationship Id="rId14" Type="http://schemas.openxmlformats.org/officeDocument/2006/relationships/image" Target="../media/image71.tiff"/><Relationship Id="rId1" Type="http://schemas.openxmlformats.org/officeDocument/2006/relationships/slideLayout" Target="../slideLayouts/slideLayout7.xml"/><Relationship Id="rId2" Type="http://schemas.openxmlformats.org/officeDocument/2006/relationships/image" Target="../media/image59.tiff"/><Relationship Id="rId3" Type="http://schemas.openxmlformats.org/officeDocument/2006/relationships/image" Target="../media/image60.tiff"/><Relationship Id="rId4" Type="http://schemas.openxmlformats.org/officeDocument/2006/relationships/image" Target="../media/image61.tiff"/><Relationship Id="rId5" Type="http://schemas.openxmlformats.org/officeDocument/2006/relationships/image" Target="../media/image62.tiff"/><Relationship Id="rId6" Type="http://schemas.openxmlformats.org/officeDocument/2006/relationships/image" Target="../media/image63.tiff"/><Relationship Id="rId7" Type="http://schemas.openxmlformats.org/officeDocument/2006/relationships/image" Target="../media/image64.tiff"/><Relationship Id="rId8" Type="http://schemas.openxmlformats.org/officeDocument/2006/relationships/image" Target="../media/image65.tiff"/><Relationship Id="rId9" Type="http://schemas.openxmlformats.org/officeDocument/2006/relationships/image" Target="../media/image66.tiff"/><Relationship Id="rId10"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2398" y="268742"/>
            <a:ext cx="9273225" cy="646331"/>
          </a:xfrm>
          <a:prstGeom prst="rect">
            <a:avLst/>
          </a:prstGeom>
          <a:noFill/>
        </p:spPr>
        <p:txBody>
          <a:bodyPr wrap="square" rtlCol="0">
            <a:spAutoFit/>
          </a:bodyPr>
          <a:lstStyle/>
          <a:p>
            <a:pPr algn="ctr"/>
            <a:r>
              <a:rPr lang="en-US" sz="3600" b="1" dirty="0" smtClean="0">
                <a:solidFill>
                  <a:srgbClr val="FF0000"/>
                </a:solidFill>
                <a:latin typeface="Times" charset="0"/>
              </a:rPr>
              <a:t>Data Science in Planetary Sciences</a:t>
            </a:r>
            <a:endParaRPr lang="en-US" sz="3600" b="1" dirty="0">
              <a:solidFill>
                <a:srgbClr val="FF0000"/>
              </a:solidFill>
            </a:endParaRPr>
          </a:p>
        </p:txBody>
      </p:sp>
      <p:sp>
        <p:nvSpPr>
          <p:cNvPr id="8" name="Rectangle 7"/>
          <p:cNvSpPr/>
          <p:nvPr/>
        </p:nvSpPr>
        <p:spPr>
          <a:xfrm>
            <a:off x="307895" y="2732272"/>
            <a:ext cx="5783771" cy="380489"/>
          </a:xfrm>
          <a:prstGeom prst="rect">
            <a:avLst/>
          </a:prstGeom>
          <a:solidFill>
            <a:schemeClr val="accent1">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dirty="0" smtClean="0">
                <a:latin typeface="Times New Roman" charset="0"/>
                <a:ea typeface="Times New Roman" charset="0"/>
                <a:cs typeface="Times New Roman" charset="0"/>
              </a:rPr>
              <a:t>Science/Observations</a:t>
            </a:r>
            <a:r>
              <a:rPr lang="en-US" altLang="en-US" sz="2000" b="1" dirty="0" smtClean="0">
                <a:solidFill>
                  <a:srgbClr val="000000"/>
                </a:solidFill>
                <a:latin typeface="Times New Roman" charset="0"/>
                <a:ea typeface="Times New Roman" charset="0"/>
                <a:cs typeface="Times New Roman" charset="0"/>
              </a:rPr>
              <a:t>: </a:t>
            </a:r>
            <a:r>
              <a:rPr lang="en-US" altLang="en-US" sz="2000" dirty="0" smtClean="0">
                <a:solidFill>
                  <a:srgbClr val="000000"/>
                </a:solidFill>
                <a:latin typeface="Times New Roman" charset="0"/>
                <a:ea typeface="Times New Roman" charset="0"/>
                <a:cs typeface="Times New Roman" charset="0"/>
              </a:rPr>
              <a:t>gaps </a:t>
            </a:r>
            <a:r>
              <a:rPr lang="en-US" altLang="en-US" sz="2000" dirty="0">
                <a:solidFill>
                  <a:srgbClr val="000000"/>
                </a:solidFill>
                <a:latin typeface="Times New Roman" charset="0"/>
                <a:ea typeface="Times New Roman" charset="0"/>
                <a:cs typeface="Times New Roman" charset="0"/>
              </a:rPr>
              <a:t>in </a:t>
            </a:r>
            <a:r>
              <a:rPr lang="en-US" altLang="en-US" sz="2000" dirty="0" smtClean="0">
                <a:solidFill>
                  <a:srgbClr val="000000"/>
                </a:solidFill>
                <a:latin typeface="Times New Roman" charset="0"/>
                <a:ea typeface="Times New Roman" charset="0"/>
                <a:cs typeface="Times New Roman" charset="0"/>
              </a:rPr>
              <a:t>knowledge (</a:t>
            </a:r>
            <a:r>
              <a:rPr lang="en-US" altLang="en-US" sz="2000" dirty="0" err="1" smtClean="0">
                <a:solidFill>
                  <a:srgbClr val="000000"/>
                </a:solidFill>
                <a:latin typeface="Times New Roman" charset="0"/>
                <a:ea typeface="Times New Roman" charset="0"/>
                <a:cs typeface="Times New Roman" charset="0"/>
              </a:rPr>
              <a:t>obs</a:t>
            </a:r>
            <a:r>
              <a:rPr lang="en-US" altLang="en-US" sz="2000" dirty="0" smtClean="0">
                <a:solidFill>
                  <a:srgbClr val="000000"/>
                </a:solidFill>
                <a:latin typeface="Times New Roman" charset="0"/>
                <a:ea typeface="Times New Roman" charset="0"/>
                <a:cs typeface="Times New Roman" charset="0"/>
              </a:rPr>
              <a:t>/data) </a:t>
            </a:r>
            <a:endParaRPr lang="en-US" altLang="en-US" sz="2000" dirty="0">
              <a:solidFill>
                <a:srgbClr val="000000"/>
              </a:solidFill>
              <a:latin typeface="Times New Roman" charset="0"/>
              <a:ea typeface="Times New Roman" charset="0"/>
              <a:cs typeface="Times New Roman" charset="0"/>
            </a:endParaRPr>
          </a:p>
        </p:txBody>
      </p:sp>
      <p:sp>
        <p:nvSpPr>
          <p:cNvPr id="9" name="Rectangle 8"/>
          <p:cNvSpPr/>
          <p:nvPr/>
        </p:nvSpPr>
        <p:spPr>
          <a:xfrm>
            <a:off x="307895" y="3224089"/>
            <a:ext cx="5783770" cy="594344"/>
          </a:xfrm>
          <a:prstGeom prst="rect">
            <a:avLst/>
          </a:prstGeom>
          <a:solidFill>
            <a:srgbClr val="DE58F0">
              <a:alpha val="16863"/>
            </a:srgbClr>
          </a:solidFill>
        </p:spPr>
        <p:style>
          <a:lnRef idx="2">
            <a:schemeClr val="accent2">
              <a:shade val="50000"/>
            </a:schemeClr>
          </a:lnRef>
          <a:fillRef idx="1">
            <a:schemeClr val="accent2"/>
          </a:fillRef>
          <a:effectRef idx="0">
            <a:schemeClr val="accent2"/>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None/>
            </a:pPr>
            <a:r>
              <a:rPr lang="en-US" altLang="en-US" sz="2000" b="1" dirty="0" smtClean="0">
                <a:solidFill>
                  <a:srgbClr val="000000"/>
                </a:solidFill>
                <a:latin typeface="Times New Roman" charset="0"/>
                <a:ea typeface="Times New Roman" charset="0"/>
                <a:cs typeface="Times New Roman" charset="0"/>
              </a:rPr>
              <a:t>Integrate Data: </a:t>
            </a:r>
            <a:r>
              <a:rPr lang="en-US" altLang="en-US" sz="2000" dirty="0" smtClean="0">
                <a:solidFill>
                  <a:srgbClr val="000000"/>
                </a:solidFill>
                <a:latin typeface="Times New Roman" charset="0"/>
                <a:ea typeface="Times New Roman" charset="0"/>
                <a:cs typeface="Times New Roman" charset="0"/>
              </a:rPr>
              <a:t>legacy,; missions; lab measurements; models</a:t>
            </a:r>
            <a:endParaRPr lang="en-US" altLang="en-US" sz="2000" b="1" dirty="0">
              <a:solidFill>
                <a:srgbClr val="000000"/>
              </a:solidFill>
              <a:latin typeface="Georgia" charset="0"/>
            </a:endParaRPr>
          </a:p>
        </p:txBody>
      </p:sp>
      <p:sp>
        <p:nvSpPr>
          <p:cNvPr id="10" name="Rectangle 9"/>
          <p:cNvSpPr/>
          <p:nvPr/>
        </p:nvSpPr>
        <p:spPr>
          <a:xfrm>
            <a:off x="307894" y="3968133"/>
            <a:ext cx="5783771" cy="749798"/>
          </a:xfrm>
          <a:prstGeom prst="rect">
            <a:avLst/>
          </a:prstGeom>
          <a:solidFill>
            <a:srgbClr val="F5F007">
              <a:alpha val="16078"/>
            </a:srgbClr>
          </a:solidFill>
        </p:spPr>
        <p:style>
          <a:lnRef idx="2">
            <a:schemeClr val="accent4">
              <a:shade val="50000"/>
            </a:schemeClr>
          </a:lnRef>
          <a:fillRef idx="1">
            <a:schemeClr val="accent4"/>
          </a:fillRef>
          <a:effectRef idx="0">
            <a:schemeClr val="accent4"/>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dirty="0" smtClean="0">
                <a:solidFill>
                  <a:srgbClr val="000000"/>
                </a:solidFill>
                <a:latin typeface="Times New Roman" charset="0"/>
                <a:ea typeface="Times New Roman" charset="0"/>
                <a:cs typeface="Times New Roman" charset="0"/>
              </a:rPr>
              <a:t>“Borrow” from other fields:</a:t>
            </a:r>
            <a:r>
              <a:rPr lang="en-US" altLang="en-US" sz="2000" dirty="0" smtClean="0">
                <a:solidFill>
                  <a:srgbClr val="000000"/>
                </a:solidFill>
                <a:latin typeface="Times New Roman" charset="0"/>
                <a:ea typeface="Times New Roman" charset="0"/>
                <a:cs typeface="Times New Roman" charset="0"/>
              </a:rPr>
              <a:t> all fields of astronomy; statistics; large surveys; etc.</a:t>
            </a:r>
            <a:r>
              <a:rPr lang="en-US" altLang="en-US" sz="2000" b="1" dirty="0" smtClean="0">
                <a:solidFill>
                  <a:srgbClr val="000000"/>
                </a:solidFill>
                <a:latin typeface="Times New Roman" charset="0"/>
                <a:ea typeface="Times New Roman" charset="0"/>
                <a:cs typeface="Times New Roman" charset="0"/>
              </a:rPr>
              <a:t> </a:t>
            </a:r>
            <a:endParaRPr lang="en-US" altLang="en-US" sz="2000" b="1" dirty="0">
              <a:solidFill>
                <a:srgbClr val="000000"/>
              </a:solidFill>
              <a:latin typeface="Georgia" charset="0"/>
            </a:endParaRPr>
          </a:p>
        </p:txBody>
      </p:sp>
      <p:sp>
        <p:nvSpPr>
          <p:cNvPr id="11" name="Rectangle 10"/>
          <p:cNvSpPr/>
          <p:nvPr/>
        </p:nvSpPr>
        <p:spPr>
          <a:xfrm>
            <a:off x="307894" y="4871340"/>
            <a:ext cx="5783772" cy="701963"/>
          </a:xfrm>
          <a:prstGeom prst="rect">
            <a:avLst/>
          </a:prstGeom>
          <a:solidFill>
            <a:srgbClr val="35DC12">
              <a:alpha val="30980"/>
            </a:srgbClr>
          </a:solidFill>
        </p:spPr>
        <p:style>
          <a:lnRef idx="2">
            <a:schemeClr val="accent3">
              <a:shade val="50000"/>
            </a:schemeClr>
          </a:lnRef>
          <a:fillRef idx="1">
            <a:schemeClr val="accent3"/>
          </a:fillRef>
          <a:effectRef idx="0">
            <a:schemeClr val="accent3"/>
          </a:effectRef>
          <a:fontRef idx="minor">
            <a:schemeClr val="lt1"/>
          </a:fontRef>
        </p:style>
        <p:txBody>
          <a:bodyPr anchor="t"/>
          <a:lstStyle/>
          <a:p>
            <a:pPr>
              <a:defRPr/>
            </a:pPr>
            <a:r>
              <a:rPr lang="en-US" sz="2000" b="1" dirty="0" smtClean="0">
                <a:solidFill>
                  <a:srgbClr val="000000"/>
                </a:solidFill>
                <a:latin typeface="Times New Roman" charset="0"/>
                <a:ea typeface="Times New Roman" charset="0"/>
                <a:cs typeface="Times New Roman" charset="0"/>
              </a:rPr>
              <a:t>Outreach</a:t>
            </a:r>
            <a:r>
              <a:rPr lang="en-US" sz="2000" b="1" dirty="0">
                <a:solidFill>
                  <a:srgbClr val="000000"/>
                </a:solidFill>
                <a:latin typeface="Times New Roman" charset="0"/>
                <a:ea typeface="Times New Roman" charset="0"/>
                <a:cs typeface="Times New Roman" charset="0"/>
              </a:rPr>
              <a:t>: </a:t>
            </a:r>
            <a:r>
              <a:rPr lang="en-US" sz="2000" dirty="0">
                <a:solidFill>
                  <a:srgbClr val="000000"/>
                </a:solidFill>
                <a:latin typeface="Times New Roman" charset="0"/>
                <a:ea typeface="Times New Roman" charset="0"/>
                <a:cs typeface="Times New Roman" charset="0"/>
              </a:rPr>
              <a:t>Meetings/conf; articles; internet radio; showcase </a:t>
            </a:r>
            <a:r>
              <a:rPr lang="en-US" sz="2000" dirty="0" smtClean="0">
                <a:solidFill>
                  <a:srgbClr val="000000"/>
                </a:solidFill>
                <a:latin typeface="Times New Roman" charset="0"/>
                <a:ea typeface="Times New Roman" charset="0"/>
                <a:cs typeface="Times New Roman" charset="0"/>
              </a:rPr>
              <a:t>collaborations; talks</a:t>
            </a:r>
            <a:endParaRPr lang="en-US" sz="2000" dirty="0">
              <a:solidFill>
                <a:srgbClr val="000000"/>
              </a:solidFill>
              <a:latin typeface="Times New Roman" charset="0"/>
              <a:ea typeface="Times New Roman" charset="0"/>
              <a:cs typeface="Times New Roman" charset="0"/>
            </a:endParaRPr>
          </a:p>
        </p:txBody>
      </p:sp>
      <p:sp>
        <p:nvSpPr>
          <p:cNvPr id="12" name="TextBox 11"/>
          <p:cNvSpPr txBox="1"/>
          <p:nvPr/>
        </p:nvSpPr>
        <p:spPr>
          <a:xfrm>
            <a:off x="2625504" y="1030684"/>
            <a:ext cx="6347012" cy="1323439"/>
          </a:xfrm>
          <a:prstGeom prst="rect">
            <a:avLst/>
          </a:prstGeom>
          <a:noFill/>
        </p:spPr>
        <p:txBody>
          <a:bodyPr wrap="square" rtlCol="0">
            <a:spAutoFit/>
          </a:bodyPr>
          <a:lstStyle/>
          <a:p>
            <a:pPr algn="ctr"/>
            <a:r>
              <a:rPr lang="en-US" sz="2000" b="1" dirty="0" smtClean="0">
                <a:latin typeface="Times New Roman" charset="0"/>
                <a:ea typeface="Times New Roman" charset="0"/>
                <a:cs typeface="Times New Roman" charset="0"/>
              </a:rPr>
              <a:t>Padma A. </a:t>
            </a:r>
            <a:r>
              <a:rPr lang="en-US" sz="2000" b="1" dirty="0" err="1" smtClean="0">
                <a:latin typeface="Times New Roman" charset="0"/>
                <a:ea typeface="Times New Roman" charset="0"/>
                <a:cs typeface="Times New Roman" charset="0"/>
              </a:rPr>
              <a:t>Yanamandra</a:t>
            </a:r>
            <a:r>
              <a:rPr lang="en-US" sz="2000" b="1" dirty="0" smtClean="0">
                <a:latin typeface="Times New Roman" charset="0"/>
                <a:ea typeface="Times New Roman" charset="0"/>
                <a:cs typeface="Times New Roman" charset="0"/>
              </a:rPr>
              <a:t>-Fisher</a:t>
            </a:r>
          </a:p>
          <a:p>
            <a:pPr algn="ctr"/>
            <a:r>
              <a:rPr lang="en-US" sz="2000" b="1" dirty="0" smtClean="0">
                <a:latin typeface="Times New Roman" charset="0"/>
                <a:ea typeface="Times New Roman" charset="0"/>
                <a:cs typeface="Times New Roman" charset="0"/>
              </a:rPr>
              <a:t>Space Science </a:t>
            </a:r>
            <a:r>
              <a:rPr lang="en-US" sz="2000" b="1" dirty="0" smtClean="0">
                <a:latin typeface="Times New Roman" charset="0"/>
                <a:ea typeface="Times New Roman" charset="0"/>
                <a:cs typeface="Times New Roman" charset="0"/>
              </a:rPr>
              <a:t>Institute</a:t>
            </a:r>
          </a:p>
          <a:p>
            <a:pPr algn="ctr"/>
            <a:r>
              <a:rPr lang="en-US" sz="2000" b="1" dirty="0" smtClean="0">
                <a:latin typeface="Times New Roman" charset="0"/>
                <a:ea typeface="Times New Roman" charset="0"/>
                <a:cs typeface="Times New Roman" charset="0"/>
                <a:hlinkClick r:id="rId3"/>
              </a:rPr>
              <a:t>padma@spacescience.org or</a:t>
            </a:r>
          </a:p>
          <a:p>
            <a:pPr algn="ctr"/>
            <a:r>
              <a:rPr lang="en-US" sz="2000" b="1" dirty="0" smtClean="0">
                <a:latin typeface="Times New Roman" charset="0"/>
                <a:ea typeface="Times New Roman" charset="0"/>
                <a:cs typeface="Times New Roman" charset="0"/>
                <a:hlinkClick r:id="rId3"/>
              </a:rPr>
              <a:t>padmayf@gmail.com</a:t>
            </a:r>
            <a:endParaRPr lang="en-US" sz="2000" b="1" dirty="0">
              <a:latin typeface="Times New Roman" charset="0"/>
              <a:ea typeface="Times New Roman" charset="0"/>
              <a:cs typeface="Times New Roman" charset="0"/>
            </a:endParaRPr>
          </a:p>
        </p:txBody>
      </p:sp>
      <p:pic>
        <p:nvPicPr>
          <p:cNvPr id="14" name="Picture 13"/>
          <p:cNvPicPr>
            <a:picLocks noChangeAspect="1"/>
          </p:cNvPicPr>
          <p:nvPr/>
        </p:nvPicPr>
        <p:blipFill>
          <a:blip r:embed="rId4"/>
          <a:stretch>
            <a:fillRect/>
          </a:stretch>
        </p:blipFill>
        <p:spPr>
          <a:xfrm>
            <a:off x="7806465" y="6059437"/>
            <a:ext cx="780884" cy="780884"/>
          </a:xfrm>
          <a:prstGeom prst="rect">
            <a:avLst/>
          </a:prstGeom>
        </p:spPr>
      </p:pic>
      <p:pic>
        <p:nvPicPr>
          <p:cNvPr id="15" name="Picture 14"/>
          <p:cNvPicPr>
            <a:picLocks noChangeAspect="1"/>
          </p:cNvPicPr>
          <p:nvPr/>
        </p:nvPicPr>
        <p:blipFill>
          <a:blip r:embed="rId5"/>
          <a:stretch>
            <a:fillRect/>
          </a:stretch>
        </p:blipFill>
        <p:spPr>
          <a:xfrm>
            <a:off x="2855820" y="6123449"/>
            <a:ext cx="687924" cy="690021"/>
          </a:xfrm>
          <a:prstGeom prst="rect">
            <a:avLst/>
          </a:prstGeom>
        </p:spPr>
      </p:pic>
      <p:pic>
        <p:nvPicPr>
          <p:cNvPr id="16" name="Picture 15"/>
          <p:cNvPicPr>
            <a:picLocks noChangeAspect="1"/>
          </p:cNvPicPr>
          <p:nvPr/>
        </p:nvPicPr>
        <p:blipFill>
          <a:blip r:embed="rId6"/>
          <a:stretch>
            <a:fillRect/>
          </a:stretch>
        </p:blipFill>
        <p:spPr>
          <a:xfrm>
            <a:off x="3604651" y="6086289"/>
            <a:ext cx="722773" cy="727181"/>
          </a:xfrm>
          <a:prstGeom prst="rect">
            <a:avLst/>
          </a:prstGeom>
        </p:spPr>
      </p:pic>
      <p:pic>
        <p:nvPicPr>
          <p:cNvPr id="17" name="Picture 16"/>
          <p:cNvPicPr>
            <a:picLocks noChangeAspect="1"/>
          </p:cNvPicPr>
          <p:nvPr/>
        </p:nvPicPr>
        <p:blipFill>
          <a:blip r:embed="rId7"/>
          <a:stretch>
            <a:fillRect/>
          </a:stretch>
        </p:blipFill>
        <p:spPr>
          <a:xfrm>
            <a:off x="8639592" y="5987387"/>
            <a:ext cx="1215231" cy="870613"/>
          </a:xfrm>
          <a:prstGeom prst="rect">
            <a:avLst/>
          </a:prstGeom>
        </p:spPr>
      </p:pic>
      <p:sp>
        <p:nvSpPr>
          <p:cNvPr id="2" name="Rectangle 1"/>
          <p:cNvSpPr/>
          <p:nvPr/>
        </p:nvSpPr>
        <p:spPr>
          <a:xfrm>
            <a:off x="6223290" y="2990446"/>
            <a:ext cx="5699873" cy="1631216"/>
          </a:xfrm>
          <a:prstGeom prst="rect">
            <a:avLst/>
          </a:prstGeom>
          <a:ln>
            <a:solidFill>
              <a:srgbClr val="FF0000"/>
            </a:solidFill>
          </a:ln>
        </p:spPr>
        <p:txBody>
          <a:bodyPr wrap="square">
            <a:spAutoFit/>
          </a:bodyPr>
          <a:lstStyle/>
          <a:p>
            <a:pPr marL="457200" indent="-457200">
              <a:buFont typeface="Wingdings" charset="2"/>
              <a:buChar char="Ø"/>
            </a:pPr>
            <a:r>
              <a:rPr lang="en-US" sz="2000" b="1" dirty="0" smtClean="0">
                <a:solidFill>
                  <a:srgbClr val="213CEF"/>
                </a:solidFill>
                <a:latin typeface="+mj-lt"/>
                <a:sym typeface="Wingdings"/>
              </a:rPr>
              <a:t>Consistent Observations, including </a:t>
            </a:r>
            <a:r>
              <a:rPr lang="en-US" sz="2000" b="1" dirty="0">
                <a:solidFill>
                  <a:srgbClr val="213CEF"/>
                </a:solidFill>
                <a:latin typeface="+mj-lt"/>
                <a:sym typeface="Wingdings"/>
              </a:rPr>
              <a:t>l</a:t>
            </a:r>
            <a:r>
              <a:rPr lang="en-US" sz="2000" b="1" dirty="0" smtClean="0">
                <a:solidFill>
                  <a:srgbClr val="213CEF"/>
                </a:solidFill>
                <a:latin typeface="+mj-lt"/>
                <a:sym typeface="Wingdings"/>
              </a:rPr>
              <a:t>egacy data (from various sources)</a:t>
            </a:r>
            <a:endParaRPr lang="en-US" sz="2000" b="1" dirty="0">
              <a:solidFill>
                <a:srgbClr val="213CEF"/>
              </a:solidFill>
              <a:latin typeface="+mj-lt"/>
            </a:endParaRPr>
          </a:p>
          <a:p>
            <a:pPr marL="457200" indent="-457200">
              <a:buFont typeface="Wingdings" charset="2"/>
              <a:buChar char="Ø"/>
            </a:pPr>
            <a:r>
              <a:rPr lang="en-US" sz="2000" b="1" dirty="0" smtClean="0">
                <a:solidFill>
                  <a:srgbClr val="213CEF"/>
                </a:solidFill>
                <a:latin typeface="+mj-lt"/>
              </a:rPr>
              <a:t>Common </a:t>
            </a:r>
            <a:r>
              <a:rPr lang="en-US" sz="2000" b="1" dirty="0">
                <a:solidFill>
                  <a:srgbClr val="213CEF"/>
                </a:solidFill>
                <a:latin typeface="+mj-lt"/>
              </a:rPr>
              <a:t>repository for </a:t>
            </a:r>
            <a:r>
              <a:rPr lang="en-US" sz="2000" b="1" dirty="0" smtClean="0">
                <a:solidFill>
                  <a:srgbClr val="213CEF"/>
                </a:solidFill>
                <a:latin typeface="+mj-lt"/>
              </a:rPr>
              <a:t>data</a:t>
            </a:r>
          </a:p>
          <a:p>
            <a:pPr marL="457200" indent="-457200">
              <a:buFont typeface="Wingdings" charset="2"/>
              <a:buChar char="Ø"/>
            </a:pPr>
            <a:r>
              <a:rPr lang="en-US" sz="2000" b="1" dirty="0" smtClean="0">
                <a:solidFill>
                  <a:srgbClr val="213CEF"/>
                </a:solidFill>
                <a:latin typeface="+mj-lt"/>
              </a:rPr>
              <a:t>Generate new data via Pro-Am collaborations; test models and new data (especially missions</a:t>
            </a:r>
            <a:r>
              <a:rPr lang="en-US" sz="2000" b="1" dirty="0" smtClean="0">
                <a:solidFill>
                  <a:srgbClr val="213CEF"/>
                </a:solidFill>
                <a:latin typeface="+mj-lt"/>
              </a:rPr>
              <a:t>)</a:t>
            </a:r>
            <a:endParaRPr lang="en-US" sz="2000" b="1" dirty="0">
              <a:solidFill>
                <a:srgbClr val="213CEF"/>
              </a:solidFill>
              <a:latin typeface="+mj-lt"/>
            </a:endParaRPr>
          </a:p>
        </p:txBody>
      </p:sp>
      <p:sp>
        <p:nvSpPr>
          <p:cNvPr id="3" name="Date Placeholder 2"/>
          <p:cNvSpPr>
            <a:spLocks noGrp="1"/>
          </p:cNvSpPr>
          <p:nvPr>
            <p:ph type="dt" sz="half" idx="10"/>
          </p:nvPr>
        </p:nvSpPr>
        <p:spPr/>
        <p:txBody>
          <a:bodyPr/>
          <a:lstStyle/>
          <a:p>
            <a:r>
              <a:rPr lang="en-US" smtClean="0"/>
              <a:t>2019 AAS Winter Meeting, Honolulu</a:t>
            </a:r>
            <a:endParaRPr lang="en-US" dirty="0"/>
          </a:p>
        </p:txBody>
      </p:sp>
      <p:sp>
        <p:nvSpPr>
          <p:cNvPr id="4" name="Footer Placeholder 3"/>
          <p:cNvSpPr>
            <a:spLocks noGrp="1"/>
          </p:cNvSpPr>
          <p:nvPr>
            <p:ph type="ftr" sz="quarter" idx="11"/>
          </p:nvPr>
        </p:nvSpPr>
        <p:spPr/>
        <p:txBody>
          <a:bodyPr/>
          <a:lstStyle/>
          <a:p>
            <a:r>
              <a:rPr lang="en-US" smtClean="0"/>
              <a:t>Padma A. Yanamandra-Fisher</a:t>
            </a:r>
            <a:endParaRPr lang="en-US" dirty="0"/>
          </a:p>
        </p:txBody>
      </p:sp>
      <p:sp>
        <p:nvSpPr>
          <p:cNvPr id="5" name="Slide Number Placeholder 4"/>
          <p:cNvSpPr>
            <a:spLocks noGrp="1"/>
          </p:cNvSpPr>
          <p:nvPr>
            <p:ph type="sldNum" sz="quarter" idx="12"/>
          </p:nvPr>
        </p:nvSpPr>
        <p:spPr/>
        <p:txBody>
          <a:bodyPr/>
          <a:lstStyle/>
          <a:p>
            <a:fld id="{B375FB8B-40C9-2A4D-A8EA-B50C3BA8DE17}" type="slidenum">
              <a:rPr lang="en-US" smtClean="0"/>
              <a:t>1</a:t>
            </a:fld>
            <a:endParaRPr lang="en-US"/>
          </a:p>
        </p:txBody>
      </p:sp>
      <p:sp>
        <p:nvSpPr>
          <p:cNvPr id="7" name="TextBox 6"/>
          <p:cNvSpPr txBox="1"/>
          <p:nvPr/>
        </p:nvSpPr>
        <p:spPr>
          <a:xfrm>
            <a:off x="176270" y="2279104"/>
            <a:ext cx="6073306" cy="461665"/>
          </a:xfrm>
          <a:prstGeom prst="rect">
            <a:avLst/>
          </a:prstGeom>
          <a:noFill/>
        </p:spPr>
        <p:txBody>
          <a:bodyPr wrap="square" rtlCol="0">
            <a:spAutoFit/>
          </a:bodyPr>
          <a:lstStyle/>
          <a:p>
            <a:r>
              <a:rPr lang="en-US" sz="2400" b="1" dirty="0" smtClean="0">
                <a:solidFill>
                  <a:srgbClr val="FF0000"/>
                </a:solidFill>
                <a:latin typeface="+mj-lt"/>
              </a:rPr>
              <a:t>Challenges for </a:t>
            </a:r>
            <a:r>
              <a:rPr lang="en-US" sz="2400" b="1" smtClean="0">
                <a:solidFill>
                  <a:srgbClr val="FF0000"/>
                </a:solidFill>
                <a:latin typeface="+mj-lt"/>
              </a:rPr>
              <a:t>Planetary/Data Sciences</a:t>
            </a:r>
            <a:endParaRPr lang="en-US" sz="2400" b="1" dirty="0">
              <a:solidFill>
                <a:srgbClr val="FF0000"/>
              </a:solidFill>
              <a:latin typeface="+mj-lt"/>
            </a:endParaRPr>
          </a:p>
        </p:txBody>
      </p:sp>
      <p:sp>
        <p:nvSpPr>
          <p:cNvPr id="13" name="TextBox 12"/>
          <p:cNvSpPr txBox="1"/>
          <p:nvPr/>
        </p:nvSpPr>
        <p:spPr>
          <a:xfrm>
            <a:off x="6223290" y="2457037"/>
            <a:ext cx="5699873" cy="461665"/>
          </a:xfrm>
          <a:prstGeom prst="rect">
            <a:avLst/>
          </a:prstGeom>
          <a:noFill/>
        </p:spPr>
        <p:txBody>
          <a:bodyPr wrap="square" rtlCol="0">
            <a:spAutoFit/>
          </a:bodyPr>
          <a:lstStyle/>
          <a:p>
            <a:r>
              <a:rPr lang="en-US" sz="2400" b="1" dirty="0" smtClean="0">
                <a:solidFill>
                  <a:srgbClr val="FF0000"/>
                </a:solidFill>
                <a:latin typeface="+mj-lt"/>
              </a:rPr>
              <a:t>  Potential Solutions</a:t>
            </a:r>
            <a:endParaRPr lang="en-US" sz="2400" b="1" dirty="0">
              <a:solidFill>
                <a:srgbClr val="FF0000"/>
              </a:solidFill>
              <a:latin typeface="+mj-lt"/>
              <a:sym typeface="Wingdings"/>
            </a:endParaRPr>
          </a:p>
        </p:txBody>
      </p:sp>
      <p:sp>
        <p:nvSpPr>
          <p:cNvPr id="18" name="TextBox 17"/>
          <p:cNvSpPr txBox="1"/>
          <p:nvPr/>
        </p:nvSpPr>
        <p:spPr>
          <a:xfrm>
            <a:off x="6179505" y="4717931"/>
            <a:ext cx="5813725" cy="1815882"/>
          </a:xfrm>
          <a:prstGeom prst="rect">
            <a:avLst/>
          </a:prstGeom>
          <a:noFill/>
        </p:spPr>
        <p:txBody>
          <a:bodyPr wrap="square" rtlCol="0">
            <a:spAutoFit/>
          </a:bodyPr>
          <a:lstStyle/>
          <a:p>
            <a:pPr algn="just"/>
            <a:r>
              <a:rPr lang="en-US" sz="2800" b="1" smtClean="0">
                <a:solidFill>
                  <a:srgbClr val="FF0000"/>
                </a:solidFill>
                <a:latin typeface="+mj-lt"/>
              </a:rPr>
              <a:t>Propose Planetary </a:t>
            </a:r>
            <a:r>
              <a:rPr lang="en-US" sz="2800" b="1" dirty="0">
                <a:solidFill>
                  <a:srgbClr val="FF0000"/>
                </a:solidFill>
                <a:latin typeface="+mj-lt"/>
              </a:rPr>
              <a:t>Data Portal (PDP) for access to available data and associated toolkits </a:t>
            </a:r>
            <a:r>
              <a:rPr lang="en-US" sz="2800" b="1" dirty="0">
                <a:solidFill>
                  <a:schemeClr val="accent5"/>
                </a:solidFill>
                <a:latin typeface="+mj-lt"/>
              </a:rPr>
              <a:t>(few </a:t>
            </a:r>
            <a:r>
              <a:rPr lang="en-US" sz="2800" b="1">
                <a:solidFill>
                  <a:schemeClr val="accent5"/>
                </a:solidFill>
                <a:latin typeface="+mj-lt"/>
              </a:rPr>
              <a:t>exist</a:t>
            </a:r>
            <a:r>
              <a:rPr lang="en-US" sz="2800" b="1" smtClean="0">
                <a:solidFill>
                  <a:schemeClr val="accent5"/>
                </a:solidFill>
                <a:latin typeface="+mj-lt"/>
              </a:rPr>
              <a:t>).</a:t>
            </a:r>
            <a:endParaRPr lang="en-US" sz="2800" b="1" dirty="0">
              <a:solidFill>
                <a:srgbClr val="FF0000"/>
              </a:solidFill>
              <a:latin typeface="+mj-lt"/>
            </a:endParaRPr>
          </a:p>
          <a:p>
            <a:endParaRPr lang="en-US" sz="2800" dirty="0">
              <a:solidFill>
                <a:srgbClr val="FF0000"/>
              </a:solidFill>
              <a:latin typeface="+mj-lt"/>
            </a:endParaRPr>
          </a:p>
        </p:txBody>
      </p:sp>
    </p:spTree>
    <p:extLst>
      <p:ext uri="{BB962C8B-B14F-4D97-AF65-F5344CB8AC3E}">
        <p14:creationId xmlns:p14="http://schemas.microsoft.com/office/powerpoint/2010/main" val="747432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0770" y="481094"/>
            <a:ext cx="8854202" cy="799901"/>
          </a:xfrm>
        </p:spPr>
        <p:txBody>
          <a:bodyPr>
            <a:noAutofit/>
          </a:bodyPr>
          <a:lstStyle/>
          <a:p>
            <a:pPr algn="ctr"/>
            <a:r>
              <a:rPr lang="en-US" sz="4000" b="1" dirty="0">
                <a:solidFill>
                  <a:srgbClr val="FF0000"/>
                </a:solidFill>
                <a:latin typeface="Times New Roman" charset="0"/>
                <a:ea typeface="Times New Roman" charset="0"/>
                <a:cs typeface="Times New Roman" charset="0"/>
              </a:rPr>
              <a:t>TSE </a:t>
            </a:r>
            <a:r>
              <a:rPr lang="en-US" sz="4000" b="1" dirty="0" smtClean="0">
                <a:solidFill>
                  <a:srgbClr val="FF0000"/>
                </a:solidFill>
                <a:latin typeface="Times New Roman" charset="0"/>
                <a:ea typeface="Times New Roman" charset="0"/>
                <a:cs typeface="Times New Roman" charset="0"/>
              </a:rPr>
              <a:t>2017:Four </a:t>
            </a:r>
            <a:r>
              <a:rPr lang="en-US" sz="4000" b="1" dirty="0">
                <a:solidFill>
                  <a:srgbClr val="FF0000"/>
                </a:solidFill>
                <a:latin typeface="Times New Roman" charset="0"/>
                <a:ea typeface="Times New Roman" charset="0"/>
                <a:cs typeface="Times New Roman" charset="0"/>
              </a:rPr>
              <a:t>Phases of Collaboration</a:t>
            </a:r>
          </a:p>
        </p:txBody>
      </p:sp>
      <p:pic>
        <p:nvPicPr>
          <p:cNvPr id="9" name="Picture 8"/>
          <p:cNvPicPr>
            <a:picLocks noChangeAspect="1"/>
          </p:cNvPicPr>
          <p:nvPr/>
        </p:nvPicPr>
        <p:blipFill>
          <a:blip r:embed="rId3"/>
          <a:stretch>
            <a:fillRect/>
          </a:stretch>
        </p:blipFill>
        <p:spPr>
          <a:xfrm>
            <a:off x="10604206" y="400033"/>
            <a:ext cx="1179842" cy="847492"/>
          </a:xfrm>
          <a:prstGeom prst="rect">
            <a:avLst/>
          </a:prstGeom>
        </p:spPr>
      </p:pic>
      <p:pic>
        <p:nvPicPr>
          <p:cNvPr id="3" name="Picture 2"/>
          <p:cNvPicPr>
            <a:picLocks noChangeAspect="1"/>
          </p:cNvPicPr>
          <p:nvPr/>
        </p:nvPicPr>
        <p:blipFill>
          <a:blip r:embed="rId4"/>
          <a:stretch>
            <a:fillRect/>
          </a:stretch>
        </p:blipFill>
        <p:spPr>
          <a:xfrm>
            <a:off x="447737" y="400033"/>
            <a:ext cx="962025" cy="96202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616410427"/>
              </p:ext>
            </p:extLst>
          </p:nvPr>
        </p:nvGraphicFramePr>
        <p:xfrm>
          <a:off x="723014" y="1362058"/>
          <a:ext cx="10632558" cy="4645268"/>
        </p:xfrm>
        <a:graphic>
          <a:graphicData uri="http://schemas.openxmlformats.org/drawingml/2006/table">
            <a:tbl>
              <a:tblPr firstRow="1" bandRow="1">
                <a:tableStyleId>{8A107856-5554-42FB-B03E-39F5DBC370BA}</a:tableStyleId>
              </a:tblPr>
              <a:tblGrid>
                <a:gridCol w="2509502"/>
                <a:gridCol w="8123056"/>
              </a:tblGrid>
              <a:tr h="11425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charset="0"/>
                          <a:ea typeface="Times New Roman" charset="0"/>
                          <a:cs typeface="Times New Roman" charset="0"/>
                        </a:rPr>
                        <a:t>Science Knowledge Gap</a:t>
                      </a:r>
                      <a:endParaRPr lang="en-US" sz="2400"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2400" b="0" dirty="0" smtClean="0">
                          <a:solidFill>
                            <a:schemeClr val="tx1"/>
                          </a:solidFill>
                          <a:latin typeface="Times New Roman" charset="0"/>
                          <a:ea typeface="Times New Roman" charset="0"/>
                          <a:cs typeface="Times New Roman" charset="0"/>
                        </a:rPr>
                        <a:t>Why is the corona hotter than the visible photosphere? What is the mechanism</a:t>
                      </a:r>
                      <a:r>
                        <a:rPr lang="en-US" sz="2400" b="0" baseline="0" dirty="0" smtClean="0">
                          <a:solidFill>
                            <a:schemeClr val="tx1"/>
                          </a:solidFill>
                          <a:latin typeface="Times New Roman" charset="0"/>
                          <a:ea typeface="Times New Roman" charset="0"/>
                          <a:cs typeface="Times New Roman" charset="0"/>
                        </a:rPr>
                        <a:t> responsible for coronal heating?</a:t>
                      </a:r>
                      <a:endParaRPr lang="en-US" sz="2400" b="0" dirty="0">
                        <a:solidFill>
                          <a:schemeClr val="tx1"/>
                        </a:solidFill>
                        <a:latin typeface="Times New Roman" charset="0"/>
                        <a:ea typeface="Times New Roman" charset="0"/>
                        <a:cs typeface="Times New Roman" charset="0"/>
                      </a:endParaRPr>
                    </a:p>
                  </a:txBody>
                  <a:tcPr marL="68580" marR="68580" marT="34290" marB="34290" anchor="ctr"/>
                </a:tc>
              </a:tr>
              <a:tr h="1171037">
                <a:tc>
                  <a:txBody>
                    <a:bodyPr/>
                    <a:lstStyle/>
                    <a:p>
                      <a:pPr algn="ctr"/>
                      <a:r>
                        <a:rPr lang="en-US" sz="2400" b="1" dirty="0" smtClean="0">
                          <a:solidFill>
                            <a:schemeClr val="tx1"/>
                          </a:solidFill>
                          <a:latin typeface="Times New Roman" charset="0"/>
                          <a:ea typeface="Times New Roman" charset="0"/>
                          <a:cs typeface="Times New Roman" charset="0"/>
                        </a:rPr>
                        <a:t>Community</a:t>
                      </a:r>
                      <a:endParaRPr lang="en-US" sz="24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2400" b="0" dirty="0" smtClean="0">
                          <a:solidFill>
                            <a:schemeClr val="tx1"/>
                          </a:solidFill>
                          <a:latin typeface="Times New Roman" charset="0"/>
                          <a:ea typeface="Times New Roman" charset="0"/>
                          <a:cs typeface="Times New Roman" charset="0"/>
                        </a:rPr>
                        <a:t>NASA; AAS;</a:t>
                      </a:r>
                      <a:r>
                        <a:rPr lang="en-US" sz="2400" b="0" baseline="0" dirty="0" smtClean="0">
                          <a:solidFill>
                            <a:schemeClr val="tx1"/>
                          </a:solidFill>
                          <a:latin typeface="Times New Roman" charset="0"/>
                          <a:ea typeface="Times New Roman" charset="0"/>
                          <a:cs typeface="Times New Roman" charset="0"/>
                        </a:rPr>
                        <a:t> </a:t>
                      </a:r>
                      <a:r>
                        <a:rPr lang="en-US" sz="2400" b="0" dirty="0" smtClean="0">
                          <a:solidFill>
                            <a:schemeClr val="tx1"/>
                          </a:solidFill>
                          <a:latin typeface="Times New Roman" charset="0"/>
                          <a:ea typeface="Times New Roman" charset="0"/>
                          <a:cs typeface="Times New Roman" charset="0"/>
                        </a:rPr>
                        <a:t>Professional</a:t>
                      </a:r>
                      <a:r>
                        <a:rPr lang="en-US" sz="2400" b="0" baseline="0" dirty="0" smtClean="0">
                          <a:solidFill>
                            <a:schemeClr val="tx1"/>
                          </a:solidFill>
                          <a:latin typeface="Times New Roman" charset="0"/>
                          <a:ea typeface="Times New Roman" charset="0"/>
                          <a:cs typeface="Times New Roman" charset="0"/>
                        </a:rPr>
                        <a:t> –amateur solar observers; professional community of modelers; </a:t>
                      </a:r>
                      <a:r>
                        <a:rPr lang="en-US" sz="2400" b="0" baseline="0" dirty="0" err="1" smtClean="0">
                          <a:solidFill>
                            <a:schemeClr val="tx1"/>
                          </a:solidFill>
                          <a:latin typeface="Times New Roman" charset="0"/>
                          <a:ea typeface="Times New Roman" charset="0"/>
                          <a:cs typeface="Times New Roman" charset="0"/>
                        </a:rPr>
                        <a:t>umbraphiles</a:t>
                      </a:r>
                      <a:r>
                        <a:rPr lang="en-US" sz="2400" b="0" baseline="0" dirty="0" smtClean="0">
                          <a:solidFill>
                            <a:schemeClr val="tx1"/>
                          </a:solidFill>
                          <a:latin typeface="Times New Roman" charset="0"/>
                          <a:ea typeface="Times New Roman" charset="0"/>
                          <a:cs typeface="Times New Roman" charset="0"/>
                        </a:rPr>
                        <a:t>; media; educators; students; solar viewer manufacturers, etc.</a:t>
                      </a:r>
                      <a:endParaRPr lang="en-US" sz="2400" b="0" dirty="0">
                        <a:solidFill>
                          <a:schemeClr val="tx1"/>
                        </a:solidFill>
                        <a:latin typeface="Times New Roman" charset="0"/>
                        <a:ea typeface="Times New Roman" charset="0"/>
                        <a:cs typeface="Times New Roman" charset="0"/>
                      </a:endParaRPr>
                    </a:p>
                  </a:txBody>
                  <a:tcPr marL="68580" marR="68580" marT="34290" marB="34290" anchor="ctr"/>
                </a:tc>
              </a:tr>
              <a:tr h="1033269">
                <a:tc>
                  <a:txBody>
                    <a:bodyPr/>
                    <a:lstStyle/>
                    <a:p>
                      <a:pPr algn="ctr"/>
                      <a:r>
                        <a:rPr lang="en-US" sz="2400" b="1" dirty="0" smtClean="0">
                          <a:solidFill>
                            <a:schemeClr val="tx1"/>
                          </a:solidFill>
                          <a:latin typeface="Times New Roman" charset="0"/>
                          <a:ea typeface="Times New Roman" charset="0"/>
                          <a:cs typeface="Times New Roman" charset="0"/>
                        </a:rPr>
                        <a:t>Outreach/</a:t>
                      </a:r>
                    </a:p>
                    <a:p>
                      <a:pPr algn="ctr"/>
                      <a:r>
                        <a:rPr lang="en-US" sz="2400" b="1" dirty="0" smtClean="0">
                          <a:solidFill>
                            <a:schemeClr val="tx1"/>
                          </a:solidFill>
                          <a:latin typeface="Times New Roman" charset="0"/>
                          <a:ea typeface="Times New Roman" charset="0"/>
                          <a:cs typeface="Times New Roman" charset="0"/>
                        </a:rPr>
                        <a:t>Citizen Science</a:t>
                      </a:r>
                      <a:endParaRPr lang="en-US" sz="24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2400" b="0" dirty="0" smtClean="0">
                          <a:solidFill>
                            <a:schemeClr val="tx1"/>
                          </a:solidFill>
                          <a:latin typeface="Times New Roman" charset="0"/>
                          <a:ea typeface="Times New Roman" charset="0"/>
                          <a:cs typeface="Times New Roman" charset="0"/>
                        </a:rPr>
                        <a:t>Social media; bloggers; star parties; 3D</a:t>
                      </a:r>
                      <a:r>
                        <a:rPr lang="en-US" sz="2400" b="0" baseline="0" dirty="0" smtClean="0">
                          <a:solidFill>
                            <a:schemeClr val="tx1"/>
                          </a:solidFill>
                          <a:latin typeface="Times New Roman" charset="0"/>
                          <a:ea typeface="Times New Roman" charset="0"/>
                          <a:cs typeface="Times New Roman" charset="0"/>
                        </a:rPr>
                        <a:t> modeling; coordinated observations ; a new generation of observers, STEM-related influx of students; sketchers</a:t>
                      </a:r>
                      <a:endParaRPr lang="en-US" sz="2400" b="0" dirty="0">
                        <a:solidFill>
                          <a:schemeClr val="tx1"/>
                        </a:solidFill>
                        <a:latin typeface="Times New Roman" charset="0"/>
                        <a:ea typeface="Times New Roman" charset="0"/>
                        <a:cs typeface="Times New Roman" charset="0"/>
                      </a:endParaRPr>
                    </a:p>
                  </a:txBody>
                  <a:tcPr marL="68580" marR="68580" marT="34290" marB="34290" anchor="ctr"/>
                </a:tc>
              </a:tr>
              <a:tr h="990176">
                <a:tc>
                  <a:txBody>
                    <a:bodyPr/>
                    <a:lstStyle/>
                    <a:p>
                      <a:pPr algn="ctr"/>
                      <a:r>
                        <a:rPr lang="en-US" sz="2400" b="1" dirty="0" smtClean="0">
                          <a:solidFill>
                            <a:schemeClr val="tx1"/>
                          </a:solidFill>
                          <a:latin typeface="Times New Roman" charset="0"/>
                          <a:ea typeface="Times New Roman" charset="0"/>
                          <a:cs typeface="Times New Roman" charset="0"/>
                        </a:rPr>
                        <a:t>Limelight</a:t>
                      </a:r>
                      <a:endParaRPr lang="en-US" sz="24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2400" b="0" dirty="0" smtClean="0">
                          <a:solidFill>
                            <a:schemeClr val="tx1"/>
                          </a:solidFill>
                          <a:latin typeface="Times New Roman" charset="0"/>
                          <a:ea typeface="Times New Roman" charset="0"/>
                          <a:cs typeface="Times New Roman" charset="0"/>
                        </a:rPr>
                        <a:t>PRs,</a:t>
                      </a:r>
                      <a:r>
                        <a:rPr lang="en-US" sz="2400" b="0" baseline="0" dirty="0" smtClean="0">
                          <a:solidFill>
                            <a:schemeClr val="tx1"/>
                          </a:solidFill>
                          <a:latin typeface="Times New Roman" charset="0"/>
                          <a:ea typeface="Times New Roman" charset="0"/>
                          <a:cs typeface="Times New Roman" charset="0"/>
                        </a:rPr>
                        <a:t> NASA , organized sessions at meetings (AGU, ASP, AAS), papers; other coordinated products; future eclipse campaigns – </a:t>
                      </a:r>
                      <a:r>
                        <a:rPr lang="en-US" sz="2400" b="0" baseline="0" dirty="0" smtClean="0">
                          <a:solidFill>
                            <a:srgbClr val="FF0000"/>
                          </a:solidFill>
                          <a:latin typeface="Times New Roman" charset="0"/>
                          <a:ea typeface="Times New Roman" charset="0"/>
                          <a:cs typeface="Times New Roman" charset="0"/>
                        </a:rPr>
                        <a:t>1</a:t>
                      </a:r>
                      <a:r>
                        <a:rPr lang="en-US" sz="2400" b="0" baseline="30000" dirty="0" smtClean="0">
                          <a:solidFill>
                            <a:srgbClr val="FF0000"/>
                          </a:solidFill>
                          <a:latin typeface="Times New Roman" charset="0"/>
                          <a:ea typeface="Times New Roman" charset="0"/>
                          <a:cs typeface="Times New Roman" charset="0"/>
                        </a:rPr>
                        <a:t>st</a:t>
                      </a:r>
                      <a:r>
                        <a:rPr lang="en-US" sz="2400" b="0" baseline="0" dirty="0" smtClean="0">
                          <a:solidFill>
                            <a:srgbClr val="FF0000"/>
                          </a:solidFill>
                          <a:latin typeface="Times New Roman" charset="0"/>
                          <a:ea typeface="Times New Roman" charset="0"/>
                          <a:cs typeface="Times New Roman" charset="0"/>
                        </a:rPr>
                        <a:t> Anniversary of TSE 2017; T-6yr to TSE 20204 (USA)</a:t>
                      </a:r>
                      <a:endParaRPr lang="en-US" sz="2400" b="0" dirty="0">
                        <a:solidFill>
                          <a:srgbClr val="FF0000"/>
                        </a:solidFill>
                        <a:latin typeface="Times New Roman" charset="0"/>
                        <a:ea typeface="Times New Roman" charset="0"/>
                        <a:cs typeface="Times New Roman" charset="0"/>
                      </a:endParaRPr>
                    </a:p>
                  </a:txBody>
                  <a:tcPr marL="68580" marR="68580" marT="34290" marB="34290" anchor="ctr"/>
                </a:tc>
              </a:tr>
            </a:tbl>
          </a:graphicData>
        </a:graphic>
      </p:graphicFrame>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10</a:t>
            </a:fld>
            <a:endParaRPr lang="en-US"/>
          </a:p>
        </p:txBody>
      </p:sp>
    </p:spTree>
    <p:extLst>
      <p:ext uri="{BB962C8B-B14F-4D97-AF65-F5344CB8AC3E}">
        <p14:creationId xmlns:p14="http://schemas.microsoft.com/office/powerpoint/2010/main" val="308964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061" y="201201"/>
            <a:ext cx="3100610" cy="1325563"/>
          </a:xfrm>
        </p:spPr>
        <p:txBody>
          <a:bodyPr/>
          <a:lstStyle/>
          <a:p>
            <a:r>
              <a:rPr lang="en-US" b="1" smtClean="0">
                <a:solidFill>
                  <a:srgbClr val="FFFF00"/>
                </a:solidFill>
                <a:latin typeface="Times New Roman" charset="0"/>
                <a:ea typeface="Times New Roman" charset="0"/>
                <a:cs typeface="Times New Roman" charset="0"/>
              </a:rPr>
              <a:t>Coronal </a:t>
            </a:r>
            <a:r>
              <a:rPr lang="en-US" b="1" dirty="0" smtClean="0">
                <a:solidFill>
                  <a:srgbClr val="FFFF00"/>
                </a:solidFill>
                <a:latin typeface="Times New Roman" charset="0"/>
                <a:ea typeface="Times New Roman" charset="0"/>
                <a:cs typeface="Times New Roman" charset="0"/>
              </a:rPr>
              <a:t>Structure</a:t>
            </a:r>
            <a:endParaRPr lang="en-US" b="1" dirty="0">
              <a:solidFill>
                <a:srgbClr val="FFFF00"/>
              </a:solidFill>
              <a:latin typeface="Times New Roman" charset="0"/>
              <a:ea typeface="Times New Roman" charset="0"/>
              <a:cs typeface="Times New Roman" charset="0"/>
            </a:endParaRPr>
          </a:p>
        </p:txBody>
      </p:sp>
      <p:pic>
        <p:nvPicPr>
          <p:cNvPr id="3" name="Picture 2"/>
          <p:cNvPicPr>
            <a:picLocks noChangeAspect="1"/>
          </p:cNvPicPr>
          <p:nvPr/>
        </p:nvPicPr>
        <p:blipFill>
          <a:blip r:embed="rId2"/>
          <a:stretch>
            <a:fillRect/>
          </a:stretch>
        </p:blipFill>
        <p:spPr>
          <a:xfrm>
            <a:off x="838200" y="1526764"/>
            <a:ext cx="3499184" cy="2752167"/>
          </a:xfrm>
          <a:prstGeom prst="rect">
            <a:avLst/>
          </a:prstGeom>
        </p:spPr>
      </p:pic>
      <p:pic>
        <p:nvPicPr>
          <p:cNvPr id="4" name="Picture 3"/>
          <p:cNvPicPr>
            <a:picLocks noChangeAspect="1"/>
          </p:cNvPicPr>
          <p:nvPr/>
        </p:nvPicPr>
        <p:blipFill>
          <a:blip r:embed="rId3"/>
          <a:stretch>
            <a:fillRect/>
          </a:stretch>
        </p:blipFill>
        <p:spPr>
          <a:xfrm>
            <a:off x="4407614" y="1526764"/>
            <a:ext cx="3376772" cy="2752167"/>
          </a:xfrm>
          <a:prstGeom prst="rect">
            <a:avLst/>
          </a:prstGeom>
        </p:spPr>
      </p:pic>
      <p:sp>
        <p:nvSpPr>
          <p:cNvPr id="5" name="Rectangle 4"/>
          <p:cNvSpPr/>
          <p:nvPr/>
        </p:nvSpPr>
        <p:spPr>
          <a:xfrm>
            <a:off x="737987" y="4226651"/>
            <a:ext cx="7046399" cy="2246769"/>
          </a:xfrm>
          <a:prstGeom prst="rect">
            <a:avLst/>
          </a:prstGeom>
        </p:spPr>
        <p:txBody>
          <a:bodyPr wrap="square">
            <a:spAutoFit/>
          </a:bodyPr>
          <a:lstStyle/>
          <a:p>
            <a:pPr algn="just"/>
            <a:r>
              <a:rPr lang="en-US" sz="2000" dirty="0">
                <a:solidFill>
                  <a:schemeClr val="bg1"/>
                </a:solidFill>
                <a:latin typeface="Times New Roman" charset="0"/>
                <a:ea typeface="Times New Roman" charset="0"/>
                <a:cs typeface="Times New Roman" charset="0"/>
              </a:rPr>
              <a:t>Composite images of the corona during total solar eclipses of 2006 (left; credit SOHO/LASCO, </a:t>
            </a:r>
            <a:r>
              <a:rPr lang="en-US" sz="2000" dirty="0" err="1">
                <a:solidFill>
                  <a:schemeClr val="bg1"/>
                </a:solidFill>
                <a:latin typeface="Times New Roman" charset="0"/>
                <a:ea typeface="Times New Roman" charset="0"/>
                <a:cs typeface="Times New Roman" charset="0"/>
              </a:rPr>
              <a:t>Johnson,Brown</a:t>
            </a:r>
            <a:r>
              <a:rPr lang="en-US" sz="2000" dirty="0">
                <a:solidFill>
                  <a:schemeClr val="bg1"/>
                </a:solidFill>
                <a:latin typeface="Times New Roman" charset="0"/>
                <a:ea typeface="Times New Roman" charset="0"/>
                <a:cs typeface="Times New Roman" charset="0"/>
              </a:rPr>
              <a:t>) and 2016 (right; credit SOHO/LASCO, </a:t>
            </a:r>
            <a:r>
              <a:rPr lang="en-US" sz="2000" dirty="0" err="1">
                <a:solidFill>
                  <a:schemeClr val="bg1"/>
                </a:solidFill>
                <a:latin typeface="Times New Roman" charset="0"/>
                <a:ea typeface="Times New Roman" charset="0"/>
                <a:cs typeface="Times New Roman" charset="0"/>
              </a:rPr>
              <a:t>Vilinga,Wittich</a:t>
            </a:r>
            <a:r>
              <a:rPr lang="en-US" sz="2000" dirty="0">
                <a:solidFill>
                  <a:schemeClr val="bg1"/>
                </a:solidFill>
                <a:latin typeface="Times New Roman" charset="0"/>
                <a:ea typeface="Times New Roman" charset="0"/>
                <a:cs typeface="Times New Roman" charset="0"/>
              </a:rPr>
              <a:t>). The outer corona (red) is imaged from space by NASA/SOHO/LASCO instrument; the inner solar corona (white) is from ground-based observers and the image of the sun is shown on blue (left image) and is occulted (black in the right image). </a:t>
            </a:r>
            <a:endParaRPr lang="en-US" sz="2000" dirty="0">
              <a:solidFill>
                <a:schemeClr val="bg1"/>
              </a:solidFill>
            </a:endParaRPr>
          </a:p>
        </p:txBody>
      </p:sp>
      <p:pic>
        <p:nvPicPr>
          <p:cNvPr id="6" name="Picture 5"/>
          <p:cNvPicPr>
            <a:picLocks noChangeAspect="1"/>
          </p:cNvPicPr>
          <p:nvPr/>
        </p:nvPicPr>
        <p:blipFill>
          <a:blip r:embed="rId4"/>
          <a:stretch>
            <a:fillRect/>
          </a:stretch>
        </p:blipFill>
        <p:spPr>
          <a:xfrm>
            <a:off x="10507134" y="53513"/>
            <a:ext cx="1684866" cy="1202505"/>
          </a:xfrm>
          <a:prstGeom prst="rect">
            <a:avLst/>
          </a:prstGeom>
        </p:spPr>
      </p:pic>
      <p:pic>
        <p:nvPicPr>
          <p:cNvPr id="10" name="Picture 9"/>
          <p:cNvPicPr>
            <a:picLocks noChangeAspect="1"/>
          </p:cNvPicPr>
          <p:nvPr/>
        </p:nvPicPr>
        <p:blipFill>
          <a:blip r:embed="rId5"/>
          <a:stretch>
            <a:fillRect/>
          </a:stretch>
        </p:blipFill>
        <p:spPr>
          <a:xfrm>
            <a:off x="8509790" y="1526764"/>
            <a:ext cx="3005452" cy="4098344"/>
          </a:xfrm>
          <a:prstGeom prst="rect">
            <a:avLst/>
          </a:prstGeom>
        </p:spPr>
      </p:pic>
      <p:sp>
        <p:nvSpPr>
          <p:cNvPr id="11" name="TextBox 10"/>
          <p:cNvSpPr txBox="1"/>
          <p:nvPr/>
        </p:nvSpPr>
        <p:spPr>
          <a:xfrm>
            <a:off x="8400081" y="5921680"/>
            <a:ext cx="3425126" cy="923330"/>
          </a:xfrm>
          <a:prstGeom prst="rect">
            <a:avLst/>
          </a:prstGeom>
          <a:noFill/>
        </p:spPr>
        <p:txBody>
          <a:bodyPr wrap="square" rtlCol="0">
            <a:spAutoFit/>
          </a:bodyPr>
          <a:lstStyle/>
          <a:p>
            <a:r>
              <a:rPr lang="en-US" dirty="0" smtClean="0">
                <a:solidFill>
                  <a:schemeClr val="bg1"/>
                </a:solidFill>
                <a:latin typeface="Times New Roman" charset="0"/>
                <a:ea typeface="Times New Roman" charset="0"/>
                <a:cs typeface="Times New Roman" charset="0"/>
              </a:rPr>
              <a:t>Variety of coronal streamers. Solar max (top) and solar min (bottom) (Credit: HAO Archives) </a:t>
            </a:r>
            <a:endParaRPr lang="en-US" dirty="0">
              <a:solidFill>
                <a:schemeClr val="bg1"/>
              </a:solidFill>
              <a:latin typeface="Times New Roman" charset="0"/>
              <a:ea typeface="Times New Roman" charset="0"/>
              <a:cs typeface="Times New Roman" charset="0"/>
            </a:endParaRPr>
          </a:p>
        </p:txBody>
      </p:sp>
      <p:pic>
        <p:nvPicPr>
          <p:cNvPr id="7" name="Picture 6"/>
          <p:cNvPicPr>
            <a:picLocks noChangeAspect="1"/>
          </p:cNvPicPr>
          <p:nvPr/>
        </p:nvPicPr>
        <p:blipFill>
          <a:blip r:embed="rId6"/>
          <a:stretch>
            <a:fillRect/>
          </a:stretch>
        </p:blipFill>
        <p:spPr>
          <a:xfrm>
            <a:off x="0" y="0"/>
            <a:ext cx="1282700" cy="1282700"/>
          </a:xfrm>
          <a:prstGeom prst="rect">
            <a:avLst/>
          </a:prstGeom>
        </p:spPr>
      </p:pic>
      <p:sp>
        <p:nvSpPr>
          <p:cNvPr id="8" name="Date Placeholder 7"/>
          <p:cNvSpPr>
            <a:spLocks noGrp="1"/>
          </p:cNvSpPr>
          <p:nvPr>
            <p:ph type="dt" sz="half" idx="10"/>
          </p:nvPr>
        </p:nvSpPr>
        <p:spPr/>
        <p:txBody>
          <a:bodyPr/>
          <a:lstStyle/>
          <a:p>
            <a:r>
              <a:rPr lang="en-US" smtClean="0"/>
              <a:t>2019 AAS Winter Meeting, Honolulu</a:t>
            </a:r>
            <a:endParaRPr lang="en-US"/>
          </a:p>
        </p:txBody>
      </p:sp>
      <p:sp>
        <p:nvSpPr>
          <p:cNvPr id="9" name="Footer Placeholder 8"/>
          <p:cNvSpPr>
            <a:spLocks noGrp="1"/>
          </p:cNvSpPr>
          <p:nvPr>
            <p:ph type="ftr" sz="quarter" idx="11"/>
          </p:nvPr>
        </p:nvSpPr>
        <p:spPr/>
        <p:txBody>
          <a:bodyPr/>
          <a:lstStyle/>
          <a:p>
            <a:r>
              <a:rPr lang="en-US" smtClean="0"/>
              <a:t>Padma A. Yanamandra-Fisher</a:t>
            </a:r>
            <a:endParaRPr lang="en-US"/>
          </a:p>
        </p:txBody>
      </p:sp>
      <p:sp>
        <p:nvSpPr>
          <p:cNvPr id="12" name="Slide Number Placeholder 11"/>
          <p:cNvSpPr>
            <a:spLocks noGrp="1"/>
          </p:cNvSpPr>
          <p:nvPr>
            <p:ph type="sldNum" sz="quarter" idx="12"/>
          </p:nvPr>
        </p:nvSpPr>
        <p:spPr/>
        <p:txBody>
          <a:bodyPr/>
          <a:lstStyle/>
          <a:p>
            <a:fld id="{B375FB8B-40C9-2A4D-A8EA-B50C3BA8DE17}" type="slidenum">
              <a:rPr lang="en-US" smtClean="0"/>
              <a:t>11</a:t>
            </a:fld>
            <a:endParaRPr lang="en-US"/>
          </a:p>
        </p:txBody>
      </p:sp>
      <p:pic>
        <p:nvPicPr>
          <p:cNvPr id="13" name="Picture 12"/>
          <p:cNvPicPr>
            <a:picLocks noChangeAspect="1"/>
          </p:cNvPicPr>
          <p:nvPr/>
        </p:nvPicPr>
        <p:blipFill>
          <a:blip r:embed="rId7"/>
          <a:stretch>
            <a:fillRect/>
          </a:stretch>
        </p:blipFill>
        <p:spPr>
          <a:xfrm>
            <a:off x="4920319" y="222997"/>
            <a:ext cx="3224823" cy="1817277"/>
          </a:xfrm>
          <a:prstGeom prst="rect">
            <a:avLst/>
          </a:prstGeom>
        </p:spPr>
      </p:pic>
    </p:spTree>
    <p:extLst>
      <p:ext uri="{BB962C8B-B14F-4D97-AF65-F5344CB8AC3E}">
        <p14:creationId xmlns:p14="http://schemas.microsoft.com/office/powerpoint/2010/main" val="785949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0867" y="128059"/>
            <a:ext cx="7984067" cy="838100"/>
          </a:xfrm>
        </p:spPr>
        <p:txBody>
          <a:bodyPr>
            <a:normAutofit/>
          </a:bodyPr>
          <a:lstStyle/>
          <a:p>
            <a:pPr algn="ctr"/>
            <a:r>
              <a:rPr lang="en-US" sz="4000" b="1" dirty="0" smtClean="0">
                <a:solidFill>
                  <a:srgbClr val="FF0000"/>
                </a:solidFill>
                <a:latin typeface="Times New Roman" charset="0"/>
                <a:ea typeface="Times New Roman" charset="0"/>
                <a:cs typeface="Times New Roman" charset="0"/>
              </a:rPr>
              <a:t>Polarization of Solar Eclipse</a:t>
            </a:r>
            <a:endParaRPr lang="en-US" sz="4000" b="1" dirty="0">
              <a:solidFill>
                <a:srgbClr val="FF0000"/>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stretch>
            <a:fillRect/>
          </a:stretch>
        </p:blipFill>
        <p:spPr>
          <a:xfrm>
            <a:off x="352978" y="110402"/>
            <a:ext cx="1470964" cy="1049841"/>
          </a:xfrm>
          <a:prstGeom prst="rect">
            <a:avLst/>
          </a:prstGeom>
        </p:spPr>
      </p:pic>
      <p:sp>
        <p:nvSpPr>
          <p:cNvPr id="5" name="Rectangle 4"/>
          <p:cNvSpPr/>
          <p:nvPr/>
        </p:nvSpPr>
        <p:spPr>
          <a:xfrm>
            <a:off x="352978" y="2248859"/>
            <a:ext cx="10872211" cy="4401205"/>
          </a:xfrm>
          <a:prstGeom prst="rect">
            <a:avLst/>
          </a:prstGeom>
        </p:spPr>
        <p:txBody>
          <a:bodyPr wrap="square">
            <a:spAutoFit/>
          </a:bodyPr>
          <a:lstStyle/>
          <a:p>
            <a:pPr>
              <a:buFont typeface="Wingdings" charset="2"/>
              <a:buChar char="v"/>
            </a:pPr>
            <a:r>
              <a:rPr lang="en-US" sz="2800" dirty="0" smtClean="0">
                <a:latin typeface="Times New Roman" charset="0"/>
                <a:ea typeface="Times New Roman" charset="0"/>
                <a:cs typeface="Times New Roman" charset="0"/>
              </a:rPr>
              <a:t>Inner </a:t>
            </a:r>
            <a:r>
              <a:rPr lang="en-US" sz="2800" dirty="0">
                <a:latin typeface="Times New Roman" charset="0"/>
                <a:ea typeface="Times New Roman" charset="0"/>
                <a:cs typeface="Times New Roman" charset="0"/>
              </a:rPr>
              <a:t>solar corona, 1.3 to 2.2 solar </a:t>
            </a:r>
            <a:r>
              <a:rPr lang="en-US" sz="2800" dirty="0" smtClean="0">
                <a:latin typeface="Times New Roman" charset="0"/>
                <a:ea typeface="Times New Roman" charset="0"/>
                <a:cs typeface="Times New Roman" charset="0"/>
              </a:rPr>
              <a:t>radii is not probed by spacecraft (as yet;  NASA/Parker Solar Probe and ESA/Solar Orbiter may help)</a:t>
            </a:r>
          </a:p>
          <a:p>
            <a:pPr>
              <a:buFont typeface="Wingdings" charset="2"/>
              <a:buChar char="v"/>
            </a:pPr>
            <a:endParaRPr lang="en-US" sz="2800" dirty="0">
              <a:latin typeface="Times New Roman" charset="0"/>
              <a:ea typeface="Times New Roman" charset="0"/>
              <a:cs typeface="Times New Roman" charset="0"/>
            </a:endParaRPr>
          </a:p>
          <a:p>
            <a:pPr>
              <a:buFont typeface="Wingdings" charset="2"/>
              <a:buChar char="v"/>
            </a:pPr>
            <a:r>
              <a:rPr lang="en-US" sz="2800" dirty="0" smtClean="0">
                <a:latin typeface="TimesNewRomanPSMT" charset="0"/>
              </a:rPr>
              <a:t>Inner </a:t>
            </a:r>
            <a:r>
              <a:rPr lang="en-US" sz="2800" dirty="0">
                <a:latin typeface="TimesNewRomanPSMT" charset="0"/>
              </a:rPr>
              <a:t>corona is dominated by the K-corona </a:t>
            </a:r>
            <a:r>
              <a:rPr lang="en-US" sz="2800" dirty="0" smtClean="0">
                <a:latin typeface="TimesNewRomanPSMT" charset="0"/>
              </a:rPr>
              <a:t>(free electron) scattering</a:t>
            </a:r>
            <a:r>
              <a:rPr lang="en-US" sz="2800" dirty="0">
                <a:latin typeface="TimesNewRomanPSMT" charset="0"/>
              </a:rPr>
              <a:t>, </a:t>
            </a:r>
            <a:r>
              <a:rPr lang="en-US" sz="2800" dirty="0" smtClean="0">
                <a:latin typeface="TimesNewRomanPSMT" charset="0"/>
              </a:rPr>
              <a:t>linearly polarized; accessible naturally during total solar eclipse (up to 7 minutes).</a:t>
            </a:r>
            <a:endParaRPr lang="en-US" sz="2800" dirty="0" smtClean="0">
              <a:latin typeface="Times New Roman" charset="0"/>
              <a:ea typeface="Times New Roman" charset="0"/>
              <a:cs typeface="Times New Roman" charset="0"/>
            </a:endParaRPr>
          </a:p>
          <a:p>
            <a:pPr>
              <a:buFont typeface="Wingdings" charset="2"/>
              <a:buChar char="v"/>
            </a:pPr>
            <a:endParaRPr lang="en-US" sz="2800" dirty="0">
              <a:latin typeface="Times New Roman" charset="0"/>
              <a:ea typeface="Times New Roman" charset="0"/>
              <a:cs typeface="Times New Roman" charset="0"/>
            </a:endParaRPr>
          </a:p>
          <a:p>
            <a:pPr>
              <a:buFont typeface="Wingdings" charset="2"/>
              <a:buChar char="v"/>
            </a:pPr>
            <a:r>
              <a:rPr lang="en-US" sz="2800" dirty="0" smtClean="0">
                <a:latin typeface="Times New Roman" charset="0"/>
                <a:ea typeface="Times New Roman" charset="0"/>
                <a:cs typeface="Times New Roman" charset="0"/>
              </a:rPr>
              <a:t>Observations : distribution of polarization =&gt; polarization Brightness (</a:t>
            </a:r>
            <a:r>
              <a:rPr lang="en-US" sz="2800" dirty="0" err="1" smtClean="0">
                <a:latin typeface="Times New Roman" charset="0"/>
                <a:ea typeface="Times New Roman" charset="0"/>
                <a:cs typeface="Times New Roman" charset="0"/>
              </a:rPr>
              <a:t>pB</a:t>
            </a:r>
            <a:r>
              <a:rPr lang="en-US" sz="2800" dirty="0" smtClean="0">
                <a:latin typeface="Times New Roman" charset="0"/>
                <a:ea typeface="Times New Roman" charset="0"/>
                <a:cs typeface="Times New Roman" charset="0"/>
              </a:rPr>
              <a:t>) =&gt; local electron density; coronal structures/streamers correlated with solar activity  -</a:t>
            </a:r>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period of low solar activity, expect </a:t>
            </a:r>
          </a:p>
        </p:txBody>
      </p:sp>
      <p:sp>
        <p:nvSpPr>
          <p:cNvPr id="12" name="Rectangle 11"/>
          <p:cNvSpPr/>
          <p:nvPr/>
        </p:nvSpPr>
        <p:spPr>
          <a:xfrm>
            <a:off x="302684" y="1270644"/>
            <a:ext cx="10972800" cy="954107"/>
          </a:xfrm>
          <a:prstGeom prst="rect">
            <a:avLst/>
          </a:prstGeom>
        </p:spPr>
        <p:txBody>
          <a:bodyPr wrap="square">
            <a:spAutoFit/>
          </a:bodyPr>
          <a:lstStyle/>
          <a:p>
            <a:r>
              <a:rPr lang="en-US" sz="2800" b="1" dirty="0" smtClean="0">
                <a:solidFill>
                  <a:srgbClr val="FF0000"/>
                </a:solidFill>
                <a:latin typeface="Times New Roman" charset="0"/>
                <a:ea typeface="Times New Roman" charset="0"/>
                <a:cs typeface="Times New Roman" charset="0"/>
              </a:rPr>
              <a:t>Why </a:t>
            </a:r>
            <a:r>
              <a:rPr lang="en-US" sz="2800" b="1" dirty="0">
                <a:solidFill>
                  <a:srgbClr val="FF0000"/>
                </a:solidFill>
                <a:latin typeface="Times New Roman" charset="0"/>
                <a:ea typeface="Times New Roman" charset="0"/>
                <a:cs typeface="Times New Roman" charset="0"/>
              </a:rPr>
              <a:t>is the solar corona hotter than the solar “visible” surface or </a:t>
            </a:r>
            <a:r>
              <a:rPr lang="en-US" sz="2800" b="1" dirty="0" err="1">
                <a:solidFill>
                  <a:srgbClr val="FF0000"/>
                </a:solidFill>
                <a:latin typeface="Times New Roman" charset="0"/>
                <a:ea typeface="Times New Roman" charset="0"/>
                <a:cs typeface="Times New Roman" charset="0"/>
              </a:rPr>
              <a:t>photoshpere</a:t>
            </a:r>
            <a:r>
              <a:rPr lang="en-US" sz="2800" b="1" dirty="0" smtClean="0">
                <a:solidFill>
                  <a:srgbClr val="FF0000"/>
                </a:solidFill>
                <a:latin typeface="Times New Roman" charset="0"/>
                <a:ea typeface="Times New Roman" charset="0"/>
                <a:cs typeface="Times New Roman" charset="0"/>
              </a:rPr>
              <a:t>?</a:t>
            </a:r>
          </a:p>
        </p:txBody>
      </p:sp>
      <p:pic>
        <p:nvPicPr>
          <p:cNvPr id="3" name="Picture 2"/>
          <p:cNvPicPr>
            <a:picLocks noChangeAspect="1"/>
          </p:cNvPicPr>
          <p:nvPr/>
        </p:nvPicPr>
        <p:blipFill>
          <a:blip r:embed="rId3"/>
          <a:stretch>
            <a:fillRect/>
          </a:stretch>
        </p:blipFill>
        <p:spPr>
          <a:xfrm>
            <a:off x="10712450" y="0"/>
            <a:ext cx="1282700" cy="1282700"/>
          </a:xfrm>
          <a:prstGeom prst="rect">
            <a:avLst/>
          </a:prstGeom>
        </p:spPr>
      </p:pic>
      <p:sp>
        <p:nvSpPr>
          <p:cNvPr id="6" name="Date Placeholder 5"/>
          <p:cNvSpPr>
            <a:spLocks noGrp="1"/>
          </p:cNvSpPr>
          <p:nvPr>
            <p:ph type="dt" sz="half" idx="10"/>
          </p:nvPr>
        </p:nvSpPr>
        <p:spPr/>
        <p:txBody>
          <a:bodyPr/>
          <a:lstStyle/>
          <a:p>
            <a:r>
              <a:rPr lang="en-US" smtClean="0"/>
              <a:t>2019 AAS Winter Meeting, Honolulu</a:t>
            </a:r>
            <a:endParaRPr lang="en-US"/>
          </a:p>
        </p:txBody>
      </p:sp>
      <p:sp>
        <p:nvSpPr>
          <p:cNvPr id="7" name="Footer Placeholder 6"/>
          <p:cNvSpPr>
            <a:spLocks noGrp="1"/>
          </p:cNvSpPr>
          <p:nvPr>
            <p:ph type="ftr" sz="quarter" idx="11"/>
          </p:nvPr>
        </p:nvSpPr>
        <p:spPr/>
        <p:txBody>
          <a:bodyPr/>
          <a:lstStyle/>
          <a:p>
            <a:r>
              <a:rPr lang="en-US" smtClean="0"/>
              <a:t>Padma A. Yanamandra-Fisher</a:t>
            </a:r>
            <a:endParaRPr lang="en-US"/>
          </a:p>
        </p:txBody>
      </p:sp>
      <p:sp>
        <p:nvSpPr>
          <p:cNvPr id="8" name="Slide Number Placeholder 7"/>
          <p:cNvSpPr>
            <a:spLocks noGrp="1"/>
          </p:cNvSpPr>
          <p:nvPr>
            <p:ph type="sldNum" sz="quarter" idx="12"/>
          </p:nvPr>
        </p:nvSpPr>
        <p:spPr/>
        <p:txBody>
          <a:bodyPr/>
          <a:lstStyle/>
          <a:p>
            <a:fld id="{B375FB8B-40C9-2A4D-A8EA-B50C3BA8DE17}" type="slidenum">
              <a:rPr lang="en-US" smtClean="0"/>
              <a:t>12</a:t>
            </a:fld>
            <a:endParaRPr lang="en-US"/>
          </a:p>
        </p:txBody>
      </p:sp>
    </p:spTree>
    <p:extLst>
      <p:ext uri="{BB962C8B-B14F-4D97-AF65-F5344CB8AC3E}">
        <p14:creationId xmlns:p14="http://schemas.microsoft.com/office/powerpoint/2010/main" val="197177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95467" y="0"/>
            <a:ext cx="1807634" cy="1290126"/>
          </a:xfrm>
          <a:prstGeom prst="rect">
            <a:avLst/>
          </a:prstGeom>
        </p:spPr>
      </p:pic>
      <p:sp>
        <p:nvSpPr>
          <p:cNvPr id="3" name="Title 2"/>
          <p:cNvSpPr>
            <a:spLocks noGrp="1"/>
          </p:cNvSpPr>
          <p:nvPr>
            <p:ph type="title"/>
          </p:nvPr>
        </p:nvSpPr>
        <p:spPr>
          <a:xfrm>
            <a:off x="683684" y="147125"/>
            <a:ext cx="10515600" cy="1325563"/>
          </a:xfrm>
        </p:spPr>
        <p:txBody>
          <a:bodyPr>
            <a:normAutofit/>
          </a:bodyPr>
          <a:lstStyle/>
          <a:p>
            <a:pPr algn="ctr"/>
            <a:r>
              <a:rPr lang="en-US" sz="4000" b="1" dirty="0" smtClean="0">
                <a:solidFill>
                  <a:srgbClr val="FFFF00"/>
                </a:solidFill>
                <a:latin typeface="Times New Roman" charset="0"/>
                <a:ea typeface="Times New Roman" charset="0"/>
                <a:cs typeface="Times New Roman" charset="0"/>
              </a:rPr>
              <a:t>PACA_CATE </a:t>
            </a:r>
            <a:r>
              <a:rPr lang="en-US" sz="4000" b="1" dirty="0" err="1" smtClean="0">
                <a:solidFill>
                  <a:srgbClr val="FFFF00"/>
                </a:solidFill>
                <a:latin typeface="Times New Roman" charset="0"/>
                <a:ea typeface="Times New Roman" charset="0"/>
                <a:cs typeface="Times New Roman" charset="0"/>
              </a:rPr>
              <a:t>Polarimeter</a:t>
            </a:r>
            <a:endParaRPr lang="en-US" sz="4000" b="1" dirty="0">
              <a:solidFill>
                <a:srgbClr val="FFFF00"/>
              </a:solidFill>
              <a:latin typeface="Times New Roman" charset="0"/>
              <a:ea typeface="Times New Roman" charset="0"/>
              <a:cs typeface="Times New Roman"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88" y="1619813"/>
            <a:ext cx="7180082" cy="4089948"/>
          </a:xfrm>
          <a:prstGeom prst="rect">
            <a:avLst/>
          </a:prstGeom>
        </p:spPr>
      </p:pic>
      <p:pic>
        <p:nvPicPr>
          <p:cNvPr id="5" name="Picture 4"/>
          <p:cNvPicPr>
            <a:picLocks noChangeAspect="1"/>
          </p:cNvPicPr>
          <p:nvPr/>
        </p:nvPicPr>
        <p:blipFill>
          <a:blip r:embed="rId4"/>
          <a:stretch>
            <a:fillRect/>
          </a:stretch>
        </p:blipFill>
        <p:spPr>
          <a:xfrm>
            <a:off x="0" y="7426"/>
            <a:ext cx="1282700" cy="1282700"/>
          </a:xfrm>
          <a:prstGeom prst="rect">
            <a:avLst/>
          </a:prstGeom>
        </p:spPr>
      </p:pic>
      <p:sp>
        <p:nvSpPr>
          <p:cNvPr id="6" name="TextBox 5"/>
          <p:cNvSpPr txBox="1"/>
          <p:nvPr/>
        </p:nvSpPr>
        <p:spPr>
          <a:xfrm>
            <a:off x="8123274" y="1210776"/>
            <a:ext cx="3338623" cy="523220"/>
          </a:xfrm>
          <a:prstGeom prst="rect">
            <a:avLst/>
          </a:prstGeom>
          <a:noFill/>
        </p:spPr>
        <p:txBody>
          <a:bodyPr wrap="square" rtlCol="0">
            <a:spAutoFit/>
          </a:bodyPr>
          <a:lstStyle/>
          <a:p>
            <a:r>
              <a:rPr lang="en-US" sz="2800" b="1" dirty="0" smtClean="0">
                <a:solidFill>
                  <a:srgbClr val="FFFF00"/>
                </a:solidFill>
                <a:latin typeface="Times New Roman" charset="0"/>
                <a:ea typeface="Times New Roman" charset="0"/>
                <a:cs typeface="Times New Roman" charset="0"/>
              </a:rPr>
              <a:t>Characteristics </a:t>
            </a:r>
            <a:endParaRPr lang="en-US" sz="2800" b="1" dirty="0">
              <a:solidFill>
                <a:srgbClr val="FFFF00"/>
              </a:solidFill>
              <a:latin typeface="Times New Roman" charset="0"/>
              <a:ea typeface="Times New Roman" charset="0"/>
              <a:cs typeface="Times New Roman" charset="0"/>
            </a:endParaRPr>
          </a:p>
        </p:txBody>
      </p:sp>
      <p:sp>
        <p:nvSpPr>
          <p:cNvPr id="7" name="TextBox 6"/>
          <p:cNvSpPr txBox="1"/>
          <p:nvPr/>
        </p:nvSpPr>
        <p:spPr>
          <a:xfrm>
            <a:off x="7761768" y="1619813"/>
            <a:ext cx="3848986" cy="4893647"/>
          </a:xfrm>
          <a:prstGeom prst="rect">
            <a:avLst/>
          </a:prstGeom>
          <a:noFill/>
        </p:spPr>
        <p:txBody>
          <a:bodyPr wrap="square" rtlCol="0">
            <a:spAutoFit/>
          </a:bodyPr>
          <a:lstStyle/>
          <a:p>
            <a:r>
              <a:rPr lang="en-US" sz="2400" dirty="0" smtClean="0">
                <a:solidFill>
                  <a:srgbClr val="FFFF00"/>
                </a:solidFill>
                <a:latin typeface="Times New Roman" charset="0"/>
                <a:ea typeface="Times New Roman" charset="0"/>
                <a:cs typeface="Times New Roman" charset="0"/>
              </a:rPr>
              <a:t>Industrial Partner: </a:t>
            </a:r>
            <a:r>
              <a:rPr lang="en-US" sz="2400" dirty="0" err="1" smtClean="0">
                <a:solidFill>
                  <a:srgbClr val="FFFF00"/>
                </a:solidFill>
                <a:latin typeface="Times New Roman" charset="0"/>
                <a:ea typeface="Times New Roman" charset="0"/>
                <a:cs typeface="Times New Roman" charset="0"/>
              </a:rPr>
              <a:t>DayStar</a:t>
            </a:r>
            <a:r>
              <a:rPr lang="en-US" sz="2400" dirty="0" smtClean="0">
                <a:solidFill>
                  <a:srgbClr val="FFFF00"/>
                </a:solidFill>
                <a:latin typeface="Times New Roman" charset="0"/>
                <a:ea typeface="Times New Roman" charset="0"/>
                <a:cs typeface="Times New Roman" charset="0"/>
              </a:rPr>
              <a:t> Filters</a:t>
            </a:r>
          </a:p>
          <a:p>
            <a:r>
              <a:rPr lang="en-US" sz="2400" b="1" dirty="0" smtClean="0">
                <a:solidFill>
                  <a:srgbClr val="FFFF00"/>
                </a:solidFill>
                <a:latin typeface="Times New Roman" charset="0"/>
                <a:ea typeface="Times New Roman" charset="0"/>
                <a:cs typeface="Times New Roman" charset="0"/>
              </a:rPr>
              <a:t>“CATE” Camera</a:t>
            </a:r>
            <a:r>
              <a:rPr lang="en-US" sz="2400" dirty="0" smtClean="0">
                <a:solidFill>
                  <a:srgbClr val="FFFF00"/>
                </a:solidFill>
                <a:latin typeface="Times New Roman" charset="0"/>
                <a:ea typeface="Times New Roman" charset="0"/>
                <a:cs typeface="Times New Roman" charset="0"/>
              </a:rPr>
              <a:t>:</a:t>
            </a:r>
          </a:p>
          <a:p>
            <a:r>
              <a:rPr lang="en-US" sz="2400" dirty="0">
                <a:solidFill>
                  <a:schemeClr val="bg1"/>
                </a:solidFill>
                <a:latin typeface="Times New Roman" charset="0"/>
                <a:ea typeface="Times New Roman" charset="0"/>
                <a:cs typeface="Times New Roman" charset="0"/>
              </a:rPr>
              <a:t>8</a:t>
            </a:r>
            <a:r>
              <a:rPr lang="en-US" sz="2400" dirty="0" smtClean="0">
                <a:solidFill>
                  <a:schemeClr val="bg1"/>
                </a:solidFill>
                <a:latin typeface="Times New Roman" charset="0"/>
                <a:ea typeface="Times New Roman" charset="0"/>
                <a:cs typeface="Times New Roman" charset="0"/>
              </a:rPr>
              <a:t>0-mm f/5.5 doublet refractor an equatorial mount, with a battery –powered right ascension drive, on a tripod;</a:t>
            </a:r>
          </a:p>
          <a:p>
            <a:r>
              <a:rPr lang="en-US" sz="2400" dirty="0" smtClean="0">
                <a:solidFill>
                  <a:schemeClr val="bg1"/>
                </a:solidFill>
                <a:latin typeface="Times New Roman" charset="0"/>
                <a:ea typeface="Times New Roman" charset="0"/>
                <a:cs typeface="Times New Roman" charset="0"/>
              </a:rPr>
              <a:t>4-megapixel </a:t>
            </a:r>
            <a:r>
              <a:rPr lang="en-US" sz="2400" dirty="0">
                <a:solidFill>
                  <a:schemeClr val="bg1"/>
                </a:solidFill>
                <a:latin typeface="Times New Roman" charset="0"/>
                <a:ea typeface="Times New Roman" charset="0"/>
                <a:cs typeface="Times New Roman" charset="0"/>
              </a:rPr>
              <a:t>rapid-readout </a:t>
            </a:r>
            <a:r>
              <a:rPr lang="en-US" sz="2400" dirty="0" smtClean="0">
                <a:solidFill>
                  <a:schemeClr val="bg1"/>
                </a:solidFill>
                <a:latin typeface="Times New Roman" charset="0"/>
                <a:ea typeface="Times New Roman" charset="0"/>
                <a:cs typeface="Times New Roman" charset="0"/>
              </a:rPr>
              <a:t>detector</a:t>
            </a:r>
            <a:endParaRPr lang="en-US" sz="2400" dirty="0">
              <a:solidFill>
                <a:schemeClr val="bg1"/>
              </a:solidFill>
              <a:latin typeface="Times New Roman" charset="0"/>
              <a:ea typeface="Times New Roman" charset="0"/>
              <a:cs typeface="Times New Roman" charset="0"/>
            </a:endParaRPr>
          </a:p>
          <a:p>
            <a:r>
              <a:rPr lang="en-US" sz="2400" b="1" dirty="0" err="1" smtClean="0">
                <a:solidFill>
                  <a:srgbClr val="FFFF00"/>
                </a:solidFill>
                <a:latin typeface="Times New Roman" charset="0"/>
                <a:ea typeface="Times New Roman" charset="0"/>
                <a:cs typeface="Times New Roman" charset="0"/>
              </a:rPr>
              <a:t>Polarimeter</a:t>
            </a:r>
            <a:endParaRPr lang="en-US" sz="2400" b="1" dirty="0" smtClean="0">
              <a:solidFill>
                <a:srgbClr val="FFFF00"/>
              </a:solidFill>
              <a:latin typeface="Times New Roman" charset="0"/>
              <a:ea typeface="Times New Roman" charset="0"/>
              <a:cs typeface="Times New Roman" charset="0"/>
            </a:endParaRPr>
          </a:p>
          <a:p>
            <a:r>
              <a:rPr lang="en-US" sz="2400" dirty="0" smtClean="0">
                <a:solidFill>
                  <a:schemeClr val="bg1"/>
                </a:solidFill>
                <a:latin typeface="Times New Roman" charset="0"/>
                <a:ea typeface="Times New Roman" charset="0"/>
                <a:cs typeface="Times New Roman" charset="0"/>
              </a:rPr>
              <a:t>liquid </a:t>
            </a:r>
            <a:r>
              <a:rPr lang="en-US" sz="2400" dirty="0">
                <a:solidFill>
                  <a:schemeClr val="bg1"/>
                </a:solidFill>
                <a:latin typeface="Times New Roman" charset="0"/>
                <a:ea typeface="Times New Roman" charset="0"/>
                <a:cs typeface="Times New Roman" charset="0"/>
              </a:rPr>
              <a:t>crystal variable retarder, </a:t>
            </a:r>
            <a:r>
              <a:rPr lang="en-US" sz="2400" dirty="0" smtClean="0">
                <a:solidFill>
                  <a:schemeClr val="bg1"/>
                </a:solidFill>
                <a:latin typeface="Times New Roman" charset="0"/>
                <a:ea typeface="Times New Roman" charset="0"/>
                <a:cs typeface="Times New Roman" charset="0"/>
              </a:rPr>
              <a:t>white light </a:t>
            </a:r>
            <a:r>
              <a:rPr lang="en-US" sz="2400" dirty="0">
                <a:solidFill>
                  <a:schemeClr val="bg1"/>
                </a:solidFill>
                <a:latin typeface="Times New Roman" charset="0"/>
                <a:ea typeface="Times New Roman" charset="0"/>
                <a:cs typeface="Times New Roman" charset="0"/>
              </a:rPr>
              <a:t>linear polarizer </a:t>
            </a:r>
            <a:r>
              <a:rPr lang="en-US" sz="2400" dirty="0" smtClean="0">
                <a:solidFill>
                  <a:schemeClr val="bg1"/>
                </a:solidFill>
                <a:latin typeface="Times New Roman" charset="0"/>
                <a:ea typeface="Times New Roman" charset="0"/>
                <a:cs typeface="Times New Roman" charset="0"/>
              </a:rPr>
              <a:t> </a:t>
            </a:r>
            <a:endParaRPr lang="en-US" sz="2400" dirty="0">
              <a:solidFill>
                <a:schemeClr val="bg1"/>
              </a:solidFill>
              <a:latin typeface="Times New Roman" charset="0"/>
              <a:ea typeface="Times New Roman" charset="0"/>
              <a:cs typeface="Times New Roman" charset="0"/>
            </a:endParaRPr>
          </a:p>
        </p:txBody>
      </p:sp>
      <p:sp>
        <p:nvSpPr>
          <p:cNvPr id="8" name="Date Placeholder 7"/>
          <p:cNvSpPr>
            <a:spLocks noGrp="1"/>
          </p:cNvSpPr>
          <p:nvPr>
            <p:ph type="dt" sz="half" idx="10"/>
          </p:nvPr>
        </p:nvSpPr>
        <p:spPr/>
        <p:txBody>
          <a:bodyPr/>
          <a:lstStyle/>
          <a:p>
            <a:r>
              <a:rPr lang="en-US" smtClean="0"/>
              <a:t>2019 AAS Winter Meeting, Honolulu</a:t>
            </a:r>
            <a:endParaRPr lang="en-US"/>
          </a:p>
        </p:txBody>
      </p:sp>
      <p:sp>
        <p:nvSpPr>
          <p:cNvPr id="9" name="Footer Placeholder 8"/>
          <p:cNvSpPr>
            <a:spLocks noGrp="1"/>
          </p:cNvSpPr>
          <p:nvPr>
            <p:ph type="ftr" sz="quarter" idx="11"/>
          </p:nvPr>
        </p:nvSpPr>
        <p:spPr/>
        <p:txBody>
          <a:bodyPr/>
          <a:lstStyle/>
          <a:p>
            <a:r>
              <a:rPr lang="en-US" smtClean="0"/>
              <a:t>Padma A. Yanamandra-Fisher</a:t>
            </a:r>
            <a:endParaRPr lang="en-US"/>
          </a:p>
        </p:txBody>
      </p:sp>
      <p:sp>
        <p:nvSpPr>
          <p:cNvPr id="10" name="Slide Number Placeholder 9"/>
          <p:cNvSpPr>
            <a:spLocks noGrp="1"/>
          </p:cNvSpPr>
          <p:nvPr>
            <p:ph type="sldNum" sz="quarter" idx="12"/>
          </p:nvPr>
        </p:nvSpPr>
        <p:spPr/>
        <p:txBody>
          <a:bodyPr/>
          <a:lstStyle/>
          <a:p>
            <a:fld id="{B375FB8B-40C9-2A4D-A8EA-B50C3BA8DE17}" type="slidenum">
              <a:rPr lang="en-US" smtClean="0"/>
              <a:t>13</a:t>
            </a:fld>
            <a:endParaRPr lang="en-US"/>
          </a:p>
        </p:txBody>
      </p:sp>
    </p:spTree>
    <p:extLst>
      <p:ext uri="{BB962C8B-B14F-4D97-AF65-F5344CB8AC3E}">
        <p14:creationId xmlns:p14="http://schemas.microsoft.com/office/powerpoint/2010/main" val="18731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47645" y="285212"/>
            <a:ext cx="7778262" cy="844060"/>
          </a:xfrm>
          <a:prstGeom prst="rect">
            <a:avLst/>
          </a:prstGeom>
          <a:solidFill>
            <a:schemeClr val="accent2"/>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Gill Sans MT" panose="020B0502020104020203" pitchFamily="34" charset="0"/>
              </a:rPr>
              <a:t>70 CATE Sites with identical </a:t>
            </a:r>
            <a:r>
              <a:rPr lang="en-US" sz="4000" dirty="0" smtClean="0">
                <a:solidFill>
                  <a:schemeClr val="bg1"/>
                </a:solidFill>
                <a:latin typeface="Gill Sans MT" panose="020B0502020104020203" pitchFamily="34" charset="0"/>
              </a:rPr>
              <a:t>equipment +</a:t>
            </a:r>
          </a:p>
          <a:p>
            <a:pPr algn="ctr"/>
            <a:r>
              <a:rPr lang="en-US" sz="4000" dirty="0" smtClean="0">
                <a:solidFill>
                  <a:schemeClr val="bg1"/>
                </a:solidFill>
                <a:latin typeface="Gill Sans MT" panose="020B0502020104020203" pitchFamily="34" charset="0"/>
              </a:rPr>
              <a:t>2 </a:t>
            </a:r>
            <a:r>
              <a:rPr lang="en-US" sz="4000" dirty="0" err="1" smtClean="0">
                <a:solidFill>
                  <a:schemeClr val="bg1"/>
                </a:solidFill>
                <a:latin typeface="Gill Sans MT" panose="020B0502020104020203" pitchFamily="34" charset="0"/>
              </a:rPr>
              <a:t>PACA_PolNet</a:t>
            </a:r>
            <a:r>
              <a:rPr lang="en-US" sz="4000" dirty="0" smtClean="0">
                <a:solidFill>
                  <a:schemeClr val="bg1"/>
                </a:solidFill>
                <a:latin typeface="Gill Sans MT" panose="020B0502020104020203" pitchFamily="34" charset="0"/>
              </a:rPr>
              <a:t> Sites</a:t>
            </a:r>
            <a:endParaRPr lang="en-US" sz="4000" dirty="0">
              <a:solidFill>
                <a:schemeClr val="bg1"/>
              </a:solidFill>
              <a:latin typeface="Gill Sans MT" panose="020B0502020104020203" pitchFamily="34" charset="0"/>
            </a:endParaRPr>
          </a:p>
        </p:txBody>
      </p:sp>
      <p:pic>
        <p:nvPicPr>
          <p:cNvPr id="4" name="Content Placeholder 17">
            <a:extLst>
              <a:ext uri="{FF2B5EF4-FFF2-40B4-BE49-F238E27FC236}">
                <a16:creationId xmlns="" xmlns:a16="http://schemas.microsoft.com/office/drawing/2014/main" id="{106A88C0-6DF6-43F9-A3E0-AF4117BC5341}"/>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197015" y="1139478"/>
            <a:ext cx="6664570" cy="3656066"/>
          </a:xfrm>
          <a:prstGeom prst="rect">
            <a:avLst/>
          </a:prstGeom>
        </p:spPr>
      </p:pic>
      <p:sp>
        <p:nvSpPr>
          <p:cNvPr id="2" name="Rectangle 1"/>
          <p:cNvSpPr/>
          <p:nvPr/>
        </p:nvSpPr>
        <p:spPr>
          <a:xfrm>
            <a:off x="62290" y="816255"/>
            <a:ext cx="3411415" cy="5262979"/>
          </a:xfrm>
          <a:prstGeom prst="rect">
            <a:avLst/>
          </a:prstGeom>
        </p:spPr>
        <p:txBody>
          <a:bodyPr wrap="square">
            <a:spAutoFit/>
          </a:bodyPr>
          <a:lstStyle/>
          <a:p>
            <a:r>
              <a:rPr lang="en-US" sz="1200" dirty="0" smtClean="0"/>
              <a:t>27 UNIVERSITIES</a:t>
            </a:r>
          </a:p>
          <a:p>
            <a:pPr marL="342900" indent="-342900">
              <a:buFont typeface="+mj-lt"/>
              <a:buAutoNum type="arabicPeriod"/>
            </a:pPr>
            <a:r>
              <a:rPr lang="en-US" sz="1200" dirty="0" smtClean="0"/>
              <a:t>Boise State University, ID</a:t>
            </a:r>
          </a:p>
          <a:p>
            <a:pPr marL="342900" indent="-342900">
              <a:buFont typeface="+mj-lt"/>
              <a:buAutoNum type="arabicPeriod"/>
            </a:pPr>
            <a:r>
              <a:rPr lang="en-US" sz="1200" dirty="0" smtClean="0"/>
              <a:t>Montana State University, MT</a:t>
            </a:r>
          </a:p>
          <a:p>
            <a:pPr marL="342900" indent="-342900">
              <a:buFont typeface="+mj-lt"/>
              <a:buAutoNum type="arabicPeriod"/>
            </a:pPr>
            <a:r>
              <a:rPr lang="en-US" sz="1200" dirty="0" smtClean="0"/>
              <a:t>BYU Idaho Falls, ID</a:t>
            </a:r>
          </a:p>
          <a:p>
            <a:pPr marL="342900" indent="-342900">
              <a:buFont typeface="+mj-lt"/>
              <a:buAutoNum type="arabicPeriod"/>
            </a:pPr>
            <a:r>
              <a:rPr lang="en-US" sz="1200" dirty="0" smtClean="0"/>
              <a:t>University of Wyoming, WY</a:t>
            </a:r>
          </a:p>
          <a:p>
            <a:pPr marL="342900" indent="-342900">
              <a:buFont typeface="+mj-lt"/>
              <a:buAutoNum type="arabicPeriod"/>
            </a:pPr>
            <a:r>
              <a:rPr lang="en-US" sz="1200" dirty="0" smtClean="0"/>
              <a:t>Chadron State College, NE</a:t>
            </a:r>
          </a:p>
          <a:p>
            <a:pPr marL="342900" indent="-342900">
              <a:buFont typeface="+mj-lt"/>
              <a:buAutoNum type="arabicPeriod"/>
            </a:pPr>
            <a:r>
              <a:rPr lang="en-US" sz="1200" dirty="0" smtClean="0"/>
              <a:t>University of Nebraska Kearney, NE</a:t>
            </a:r>
          </a:p>
          <a:p>
            <a:pPr marL="342900" indent="-342900">
              <a:buFont typeface="+mj-lt"/>
              <a:buAutoNum type="arabicPeriod"/>
            </a:pPr>
            <a:r>
              <a:rPr lang="en-US" sz="1200" dirty="0" smtClean="0"/>
              <a:t>Benedictine College, KS</a:t>
            </a:r>
          </a:p>
          <a:p>
            <a:pPr marL="342900" indent="-342900">
              <a:buFont typeface="+mj-lt"/>
              <a:buAutoNum type="arabicPeriod"/>
            </a:pPr>
            <a:r>
              <a:rPr lang="en-US" sz="1200" dirty="0" smtClean="0"/>
              <a:t>University Central Missouri, MO</a:t>
            </a:r>
          </a:p>
          <a:p>
            <a:pPr marL="342900" indent="-342900">
              <a:buFont typeface="+mj-lt"/>
              <a:buAutoNum type="arabicPeriod"/>
            </a:pPr>
            <a:r>
              <a:rPr lang="en-US" sz="1200" dirty="0" smtClean="0"/>
              <a:t>University of Missouri, MO</a:t>
            </a:r>
          </a:p>
          <a:p>
            <a:pPr marL="342900" indent="-342900">
              <a:buFont typeface="+mj-lt"/>
              <a:buAutoNum type="arabicPeriod"/>
            </a:pPr>
            <a:r>
              <a:rPr lang="en-US" sz="1200" dirty="0" smtClean="0"/>
              <a:t>Drury University, MO</a:t>
            </a:r>
          </a:p>
          <a:p>
            <a:pPr marL="342900" indent="-342900">
              <a:buFont typeface="+mj-lt"/>
              <a:buAutoNum type="arabicPeriod"/>
            </a:pPr>
            <a:r>
              <a:rPr lang="en-US" sz="1200" dirty="0" smtClean="0"/>
              <a:t>Jefferson College, MO</a:t>
            </a:r>
          </a:p>
          <a:p>
            <a:pPr marL="342900" indent="-342900">
              <a:buFont typeface="+mj-lt"/>
              <a:buAutoNum type="arabicPeriod"/>
            </a:pPr>
            <a:r>
              <a:rPr lang="en-US" sz="1200" dirty="0" smtClean="0"/>
              <a:t>Southeast Missouri State University, MO</a:t>
            </a:r>
          </a:p>
          <a:p>
            <a:pPr marL="342900" indent="-342900">
              <a:buFont typeface="+mj-lt"/>
              <a:buAutoNum type="arabicPeriod"/>
            </a:pPr>
            <a:r>
              <a:rPr lang="en-US" sz="1200" dirty="0" smtClean="0"/>
              <a:t>Southern Illinois Univ. Carbondale, IL</a:t>
            </a:r>
          </a:p>
          <a:p>
            <a:pPr marL="342900" indent="-342900">
              <a:buFont typeface="+mj-lt"/>
              <a:buAutoNum type="arabicPeriod"/>
            </a:pPr>
            <a:r>
              <a:rPr lang="en-US" sz="1200" dirty="0" smtClean="0"/>
              <a:t>Western Kentucky University, KY</a:t>
            </a:r>
          </a:p>
          <a:p>
            <a:pPr marL="342900" indent="-342900">
              <a:buFont typeface="+mj-lt"/>
              <a:buAutoNum type="arabicPeriod"/>
            </a:pPr>
            <a:r>
              <a:rPr lang="en-US" sz="1200" dirty="0" smtClean="0"/>
              <a:t>Morehead State University, KY</a:t>
            </a:r>
          </a:p>
          <a:p>
            <a:pPr marL="342900" indent="-342900">
              <a:buFont typeface="+mj-lt"/>
              <a:buAutoNum type="arabicPeriod"/>
            </a:pPr>
            <a:r>
              <a:rPr lang="en-US" sz="1200" dirty="0" smtClean="0"/>
              <a:t>Tennessee Tech University, TN</a:t>
            </a:r>
          </a:p>
          <a:p>
            <a:pPr marL="342900" indent="-342900">
              <a:buFont typeface="+mj-lt"/>
              <a:buAutoNum type="arabicPeriod"/>
            </a:pPr>
            <a:r>
              <a:rPr lang="en-US" sz="1200" dirty="0" smtClean="0"/>
              <a:t>Tri-County Community College, NC</a:t>
            </a:r>
          </a:p>
          <a:p>
            <a:pPr marL="342900" indent="-342900">
              <a:buFont typeface="+mj-lt"/>
              <a:buAutoNum type="arabicPeriod"/>
            </a:pPr>
            <a:r>
              <a:rPr lang="en-US" sz="1200" dirty="0" smtClean="0"/>
              <a:t>Southwest Community College, NC</a:t>
            </a:r>
          </a:p>
          <a:p>
            <a:pPr marL="342900" indent="-342900">
              <a:buFont typeface="+mj-lt"/>
              <a:buAutoNum type="arabicPeriod"/>
            </a:pPr>
            <a:r>
              <a:rPr lang="en-US" sz="1200" dirty="0" smtClean="0"/>
              <a:t>Austin </a:t>
            </a:r>
            <a:r>
              <a:rPr lang="en-US" sz="1200" dirty="0" err="1" smtClean="0"/>
              <a:t>Peay</a:t>
            </a:r>
            <a:r>
              <a:rPr lang="en-US" sz="1200" dirty="0" smtClean="0"/>
              <a:t> State University</a:t>
            </a:r>
          </a:p>
          <a:p>
            <a:pPr marL="342900" indent="-342900">
              <a:buFont typeface="+mj-lt"/>
              <a:buAutoNum type="arabicPeriod"/>
            </a:pPr>
            <a:r>
              <a:rPr lang="en-US" sz="1200" dirty="0" smtClean="0"/>
              <a:t>Radford University</a:t>
            </a:r>
          </a:p>
          <a:p>
            <a:pPr marL="342900" indent="-342900">
              <a:buFont typeface="+mj-lt"/>
              <a:buAutoNum type="arabicPeriod"/>
            </a:pPr>
            <a:r>
              <a:rPr lang="en-US" sz="1200" dirty="0" smtClean="0"/>
              <a:t>Clemson University, SC</a:t>
            </a:r>
          </a:p>
          <a:p>
            <a:pPr marL="342900" indent="-342900">
              <a:buFont typeface="+mj-lt"/>
              <a:buAutoNum type="arabicPeriod"/>
            </a:pPr>
            <a:r>
              <a:rPr lang="en-US" sz="1200" dirty="0" smtClean="0"/>
              <a:t>Lander University, SC</a:t>
            </a:r>
          </a:p>
          <a:p>
            <a:pPr marL="342900" indent="-342900">
              <a:buFont typeface="+mj-lt"/>
              <a:buAutoNum type="arabicPeriod"/>
            </a:pPr>
            <a:r>
              <a:rPr lang="en-US" sz="1200" dirty="0" smtClean="0"/>
              <a:t>Coker College, SC</a:t>
            </a:r>
          </a:p>
          <a:p>
            <a:pPr marL="342900" indent="-342900">
              <a:buFont typeface="+mj-lt"/>
              <a:buAutoNum type="arabicPeriod"/>
            </a:pPr>
            <a:r>
              <a:rPr lang="en-US" sz="1200" dirty="0" smtClean="0"/>
              <a:t>South Carolina State University, SC</a:t>
            </a:r>
          </a:p>
          <a:p>
            <a:pPr marL="342900" indent="-342900">
              <a:buFont typeface="+mj-lt"/>
              <a:buAutoNum type="arabicPeriod"/>
            </a:pPr>
            <a:r>
              <a:rPr lang="en-US" sz="1200" dirty="0" smtClean="0"/>
              <a:t>Orangeburg-Calhoun Tech. Univ., SC</a:t>
            </a:r>
          </a:p>
          <a:p>
            <a:pPr marL="342900" indent="-342900">
              <a:buFont typeface="+mj-lt"/>
              <a:buAutoNum type="arabicPeriod"/>
            </a:pPr>
            <a:r>
              <a:rPr lang="en-US" sz="1200" dirty="0" smtClean="0"/>
              <a:t>Westminster College UT</a:t>
            </a:r>
          </a:p>
          <a:p>
            <a:pPr marL="342900" indent="-342900">
              <a:buFont typeface="+mj-lt"/>
              <a:buAutoNum type="arabicPeriod"/>
            </a:pPr>
            <a:r>
              <a:rPr lang="en-US" sz="1200" dirty="0" smtClean="0"/>
              <a:t>University of Michigan, MI</a:t>
            </a:r>
            <a:endParaRPr lang="en-US" sz="1200" dirty="0"/>
          </a:p>
        </p:txBody>
      </p:sp>
      <p:sp>
        <p:nvSpPr>
          <p:cNvPr id="3" name="Rectangle 2"/>
          <p:cNvSpPr/>
          <p:nvPr/>
        </p:nvSpPr>
        <p:spPr>
          <a:xfrm>
            <a:off x="9812216" y="2127142"/>
            <a:ext cx="2508738" cy="4339650"/>
          </a:xfrm>
          <a:prstGeom prst="rect">
            <a:avLst/>
          </a:prstGeom>
        </p:spPr>
        <p:txBody>
          <a:bodyPr wrap="square">
            <a:spAutoFit/>
          </a:bodyPr>
          <a:lstStyle/>
          <a:p>
            <a:r>
              <a:rPr lang="en-US" sz="1200" dirty="0" smtClean="0">
                <a:solidFill>
                  <a:srgbClr val="C00000"/>
                </a:solidFill>
                <a:latin typeface="+mj-lt"/>
              </a:rPr>
              <a:t>22 HIGH SCHOOLS</a:t>
            </a:r>
          </a:p>
          <a:p>
            <a:pPr marL="342900" indent="-342900">
              <a:buFont typeface="+mj-lt"/>
              <a:buAutoNum type="arabicPeriod"/>
            </a:pPr>
            <a:r>
              <a:rPr lang="en-US" sz="1200" dirty="0" smtClean="0">
                <a:solidFill>
                  <a:srgbClr val="C00000"/>
                </a:solidFill>
                <a:latin typeface="+mj-lt"/>
              </a:rPr>
              <a:t>Mitchell High School</a:t>
            </a:r>
          </a:p>
          <a:p>
            <a:pPr marL="342900" indent="-342900">
              <a:buFont typeface="+mj-lt"/>
              <a:buAutoNum type="arabicPeriod"/>
            </a:pPr>
            <a:r>
              <a:rPr lang="en-US" sz="1200" dirty="0" err="1" smtClean="0">
                <a:solidFill>
                  <a:srgbClr val="C00000"/>
                </a:solidFill>
                <a:latin typeface="+mj-lt"/>
              </a:rPr>
              <a:t>Dayville</a:t>
            </a:r>
            <a:r>
              <a:rPr lang="en-US" sz="1200" dirty="0" smtClean="0">
                <a:solidFill>
                  <a:srgbClr val="C00000"/>
                </a:solidFill>
                <a:latin typeface="+mj-lt"/>
              </a:rPr>
              <a:t> School</a:t>
            </a:r>
          </a:p>
          <a:p>
            <a:pPr marL="342900" indent="-342900">
              <a:buFont typeface="+mj-lt"/>
              <a:buAutoNum type="arabicPeriod"/>
            </a:pPr>
            <a:r>
              <a:rPr lang="en-US" sz="1200" dirty="0" smtClean="0">
                <a:solidFill>
                  <a:srgbClr val="C00000"/>
                </a:solidFill>
                <a:latin typeface="+mj-lt"/>
              </a:rPr>
              <a:t>Grant City Schools, OR</a:t>
            </a:r>
          </a:p>
          <a:p>
            <a:pPr marL="342900" indent="-342900">
              <a:buFont typeface="+mj-lt"/>
              <a:buAutoNum type="arabicPeriod"/>
            </a:pPr>
            <a:r>
              <a:rPr lang="en-US" sz="1200" dirty="0" smtClean="0">
                <a:solidFill>
                  <a:srgbClr val="C00000"/>
                </a:solidFill>
                <a:latin typeface="+mj-lt"/>
              </a:rPr>
              <a:t>Weiser High School ID</a:t>
            </a:r>
          </a:p>
          <a:p>
            <a:pPr marL="342900" indent="-342900">
              <a:buFont typeface="+mj-lt"/>
              <a:buAutoNum type="arabicPeriod"/>
            </a:pPr>
            <a:r>
              <a:rPr lang="en-US" sz="1200" dirty="0" smtClean="0">
                <a:solidFill>
                  <a:srgbClr val="C00000"/>
                </a:solidFill>
                <a:latin typeface="+mj-lt"/>
              </a:rPr>
              <a:t>Bozeman High School</a:t>
            </a:r>
          </a:p>
          <a:p>
            <a:pPr marL="342900" indent="-342900">
              <a:buFont typeface="+mj-lt"/>
              <a:buAutoNum type="arabicPeriod"/>
            </a:pPr>
            <a:r>
              <a:rPr lang="en-US" sz="1200" dirty="0" smtClean="0">
                <a:solidFill>
                  <a:srgbClr val="C00000"/>
                </a:solidFill>
                <a:latin typeface="+mj-lt"/>
              </a:rPr>
              <a:t>Teton High School, ID, </a:t>
            </a:r>
          </a:p>
          <a:p>
            <a:pPr marL="342900" indent="-342900">
              <a:buFont typeface="+mj-lt"/>
              <a:buAutoNum type="arabicPeriod"/>
            </a:pPr>
            <a:r>
              <a:rPr lang="en-US" sz="1200" dirty="0" smtClean="0">
                <a:solidFill>
                  <a:srgbClr val="C00000"/>
                </a:solidFill>
                <a:latin typeface="+mj-lt"/>
              </a:rPr>
              <a:t>Harlem High School MT</a:t>
            </a:r>
          </a:p>
          <a:p>
            <a:pPr marL="342900" indent="-342900">
              <a:buFont typeface="+mj-lt"/>
              <a:buAutoNum type="arabicPeriod"/>
            </a:pPr>
            <a:r>
              <a:rPr lang="en-US" sz="1200" dirty="0" smtClean="0">
                <a:solidFill>
                  <a:srgbClr val="C00000"/>
                </a:solidFill>
                <a:latin typeface="+mj-lt"/>
              </a:rPr>
              <a:t>Teton School District, WY</a:t>
            </a:r>
          </a:p>
          <a:p>
            <a:pPr marL="342900" indent="-342900">
              <a:buFont typeface="+mj-lt"/>
              <a:buAutoNum type="arabicPeriod"/>
            </a:pPr>
            <a:r>
              <a:rPr lang="en-US" sz="1200" dirty="0" smtClean="0">
                <a:solidFill>
                  <a:srgbClr val="C00000"/>
                </a:solidFill>
                <a:latin typeface="+mj-lt"/>
              </a:rPr>
              <a:t>Dubois High School, WY</a:t>
            </a:r>
          </a:p>
          <a:p>
            <a:pPr marL="342900" indent="-342900">
              <a:buFont typeface="+mj-lt"/>
              <a:buAutoNum type="arabicPeriod"/>
            </a:pPr>
            <a:r>
              <a:rPr lang="en-US" sz="1200" dirty="0" smtClean="0">
                <a:solidFill>
                  <a:srgbClr val="C00000"/>
                </a:solidFill>
                <a:latin typeface="+mj-lt"/>
              </a:rPr>
              <a:t>Arapahoe School District</a:t>
            </a:r>
          </a:p>
          <a:p>
            <a:pPr marL="342900" indent="-342900">
              <a:buFont typeface="+mj-lt"/>
              <a:buAutoNum type="arabicPeriod"/>
            </a:pPr>
            <a:r>
              <a:rPr lang="en-US" sz="1200" dirty="0" smtClean="0">
                <a:solidFill>
                  <a:srgbClr val="C00000"/>
                </a:solidFill>
                <a:latin typeface="+mj-lt"/>
              </a:rPr>
              <a:t>Lander High School, WY</a:t>
            </a:r>
          </a:p>
          <a:p>
            <a:pPr marL="342900" indent="-342900">
              <a:buFont typeface="+mj-lt"/>
              <a:buAutoNum type="arabicPeriod"/>
            </a:pPr>
            <a:r>
              <a:rPr lang="en-US" sz="1200" dirty="0" smtClean="0">
                <a:solidFill>
                  <a:srgbClr val="C00000"/>
                </a:solidFill>
                <a:latin typeface="+mj-lt"/>
              </a:rPr>
              <a:t>Laramie High School, WY</a:t>
            </a:r>
          </a:p>
          <a:p>
            <a:pPr marL="342900" indent="-342900">
              <a:buFont typeface="+mj-lt"/>
              <a:buAutoNum type="arabicPeriod"/>
            </a:pPr>
            <a:r>
              <a:rPr lang="en-US" sz="1200" dirty="0" smtClean="0">
                <a:solidFill>
                  <a:srgbClr val="C00000"/>
                </a:solidFill>
                <a:latin typeface="+mj-lt"/>
              </a:rPr>
              <a:t>Pathways Academy HS, WY</a:t>
            </a:r>
          </a:p>
          <a:p>
            <a:pPr marL="342900" indent="-342900">
              <a:buFont typeface="+mj-lt"/>
              <a:buAutoNum type="arabicPeriod"/>
            </a:pPr>
            <a:r>
              <a:rPr lang="en-US" sz="1200" dirty="0" smtClean="0">
                <a:solidFill>
                  <a:srgbClr val="C00000"/>
                </a:solidFill>
                <a:latin typeface="+mj-lt"/>
              </a:rPr>
              <a:t>Goshen HS, WY</a:t>
            </a:r>
          </a:p>
          <a:p>
            <a:pPr marL="342900" indent="-342900">
              <a:buFont typeface="+mj-lt"/>
              <a:buAutoNum type="arabicPeriod"/>
            </a:pPr>
            <a:r>
              <a:rPr lang="en-US" sz="1200" dirty="0" smtClean="0">
                <a:solidFill>
                  <a:srgbClr val="C00000"/>
                </a:solidFill>
                <a:latin typeface="+mj-lt"/>
              </a:rPr>
              <a:t>Beatrice High School NE</a:t>
            </a:r>
          </a:p>
          <a:p>
            <a:pPr marL="342900" indent="-342900">
              <a:buFont typeface="+mj-lt"/>
              <a:buAutoNum type="arabicPeriod"/>
            </a:pPr>
            <a:r>
              <a:rPr lang="en-US" sz="1200" dirty="0" err="1" smtClean="0">
                <a:solidFill>
                  <a:srgbClr val="C00000"/>
                </a:solidFill>
                <a:latin typeface="+mj-lt"/>
              </a:rPr>
              <a:t>Cienega</a:t>
            </a:r>
            <a:r>
              <a:rPr lang="en-US" sz="1200" dirty="0" smtClean="0">
                <a:solidFill>
                  <a:srgbClr val="C00000"/>
                </a:solidFill>
                <a:latin typeface="+mj-lt"/>
              </a:rPr>
              <a:t> High School AZ</a:t>
            </a:r>
          </a:p>
          <a:p>
            <a:pPr marL="342900" indent="-342900">
              <a:buFont typeface="+mj-lt"/>
              <a:buAutoNum type="arabicPeriod"/>
            </a:pPr>
            <a:r>
              <a:rPr lang="en-US" sz="1200" dirty="0" smtClean="0">
                <a:solidFill>
                  <a:srgbClr val="C00000"/>
                </a:solidFill>
                <a:latin typeface="+mj-lt"/>
              </a:rPr>
              <a:t>Hiawatha High School KS</a:t>
            </a:r>
          </a:p>
          <a:p>
            <a:pPr marL="342900" indent="-342900">
              <a:buFont typeface="+mj-lt"/>
              <a:buAutoNum type="arabicPeriod"/>
            </a:pPr>
            <a:r>
              <a:rPr lang="en-US" sz="1200" dirty="0" smtClean="0">
                <a:solidFill>
                  <a:srgbClr val="C00000"/>
                </a:solidFill>
                <a:latin typeface="+mj-lt"/>
              </a:rPr>
              <a:t>Unity Point Schools</a:t>
            </a:r>
          </a:p>
          <a:p>
            <a:pPr marL="342900" indent="-342900">
              <a:buFont typeface="+mj-lt"/>
              <a:buAutoNum type="arabicPeriod"/>
            </a:pPr>
            <a:r>
              <a:rPr lang="en-US" sz="1200" dirty="0" smtClean="0">
                <a:solidFill>
                  <a:srgbClr val="C00000"/>
                </a:solidFill>
                <a:latin typeface="+mj-lt"/>
              </a:rPr>
              <a:t>Gallatin County Schools, IL</a:t>
            </a:r>
          </a:p>
          <a:p>
            <a:pPr marL="342900" indent="-342900">
              <a:buFont typeface="+mj-lt"/>
              <a:buAutoNum type="arabicPeriod"/>
            </a:pPr>
            <a:r>
              <a:rPr lang="en-US" sz="1200" dirty="0" smtClean="0">
                <a:solidFill>
                  <a:srgbClr val="C00000"/>
                </a:solidFill>
                <a:latin typeface="+mj-lt"/>
              </a:rPr>
              <a:t>Christian County Schools, KY</a:t>
            </a:r>
          </a:p>
          <a:p>
            <a:pPr marL="342900" indent="-342900">
              <a:buFont typeface="+mj-lt"/>
              <a:buAutoNum type="arabicPeriod"/>
            </a:pPr>
            <a:r>
              <a:rPr lang="en-US" sz="1200" dirty="0" smtClean="0">
                <a:solidFill>
                  <a:srgbClr val="C00000"/>
                </a:solidFill>
                <a:latin typeface="+mj-lt"/>
              </a:rPr>
              <a:t>Spring City HS, TN</a:t>
            </a:r>
          </a:p>
          <a:p>
            <a:pPr marL="342900" indent="-342900">
              <a:buFont typeface="+mj-lt"/>
              <a:buAutoNum type="arabicPeriod"/>
            </a:pPr>
            <a:r>
              <a:rPr lang="en-US" sz="1200" dirty="0" smtClean="0">
                <a:solidFill>
                  <a:srgbClr val="C00000"/>
                </a:solidFill>
                <a:latin typeface="+mj-lt"/>
              </a:rPr>
              <a:t>Sequoyah HS, TN</a:t>
            </a:r>
            <a:endParaRPr lang="en-US" sz="1200" dirty="0">
              <a:solidFill>
                <a:srgbClr val="C00000"/>
              </a:solidFill>
              <a:latin typeface="+mj-lt"/>
            </a:endParaRPr>
          </a:p>
        </p:txBody>
      </p:sp>
      <p:sp>
        <p:nvSpPr>
          <p:cNvPr id="6" name="Rectangle 5"/>
          <p:cNvSpPr/>
          <p:nvPr/>
        </p:nvSpPr>
        <p:spPr>
          <a:xfrm>
            <a:off x="6309492" y="4795603"/>
            <a:ext cx="3552093" cy="1754326"/>
          </a:xfrm>
          <a:prstGeom prst="rect">
            <a:avLst/>
          </a:prstGeom>
        </p:spPr>
        <p:txBody>
          <a:bodyPr wrap="square">
            <a:spAutoFit/>
          </a:bodyPr>
          <a:lstStyle/>
          <a:p>
            <a:r>
              <a:rPr lang="en-US" sz="1200" dirty="0" smtClean="0">
                <a:latin typeface="+mj-lt"/>
              </a:rPr>
              <a:t>8 INFORMAL SCI-ED</a:t>
            </a:r>
          </a:p>
          <a:p>
            <a:pPr marL="342900" indent="-342900">
              <a:buFont typeface="+mj-lt"/>
              <a:buAutoNum type="arabicPeriod"/>
            </a:pPr>
            <a:r>
              <a:rPr lang="en-US" sz="1200" dirty="0" smtClean="0">
                <a:latin typeface="+mj-lt"/>
              </a:rPr>
              <a:t>Boyce Research Foundation, CA</a:t>
            </a:r>
          </a:p>
          <a:p>
            <a:pPr marL="342900" indent="-342900">
              <a:buFont typeface="+mj-lt"/>
              <a:buAutoNum type="arabicPeriod"/>
            </a:pPr>
            <a:r>
              <a:rPr lang="en-US" sz="1200" dirty="0" smtClean="0">
                <a:latin typeface="+mj-lt"/>
              </a:rPr>
              <a:t>Nat. Space </a:t>
            </a:r>
            <a:r>
              <a:rPr lang="en-US" sz="1200" dirty="0" err="1" smtClean="0">
                <a:latin typeface="+mj-lt"/>
              </a:rPr>
              <a:t>Sci</a:t>
            </a:r>
            <a:r>
              <a:rPr lang="en-US" sz="1200" dirty="0" smtClean="0">
                <a:latin typeface="+mj-lt"/>
              </a:rPr>
              <a:t> &amp; Tech Institute, CO</a:t>
            </a:r>
          </a:p>
          <a:p>
            <a:pPr marL="342900" indent="-342900">
              <a:buFont typeface="+mj-lt"/>
              <a:buAutoNum type="arabicPeriod"/>
            </a:pPr>
            <a:r>
              <a:rPr lang="en-US" sz="1200" dirty="0" smtClean="0">
                <a:latin typeface="+mj-lt"/>
              </a:rPr>
              <a:t>American Museum of Natural History, NY</a:t>
            </a:r>
          </a:p>
          <a:p>
            <a:pPr marL="342900" indent="-342900">
              <a:buFont typeface="+mj-lt"/>
              <a:buAutoNum type="arabicPeriod"/>
            </a:pPr>
            <a:r>
              <a:rPr lang="en-US" sz="1200" dirty="0" smtClean="0">
                <a:latin typeface="+mj-lt"/>
              </a:rPr>
              <a:t>The Exploratorium, CA</a:t>
            </a:r>
          </a:p>
          <a:p>
            <a:pPr marL="342900" indent="-342900">
              <a:buFont typeface="+mj-lt"/>
              <a:buAutoNum type="arabicPeriod"/>
            </a:pPr>
            <a:r>
              <a:rPr lang="en-US" sz="1200" dirty="0" smtClean="0">
                <a:latin typeface="+mj-lt"/>
              </a:rPr>
              <a:t>Pawnee City Public Library, NE</a:t>
            </a:r>
          </a:p>
          <a:p>
            <a:pPr marL="342900" indent="-342900">
              <a:buFont typeface="+mj-lt"/>
              <a:buAutoNum type="arabicPeriod"/>
            </a:pPr>
            <a:r>
              <a:rPr lang="en-US" sz="1200" dirty="0" smtClean="0">
                <a:latin typeface="+mj-lt"/>
              </a:rPr>
              <a:t>Astronomical Society of Kansas City, MO</a:t>
            </a:r>
          </a:p>
          <a:p>
            <a:pPr marL="342900" indent="-342900">
              <a:buFont typeface="+mj-lt"/>
              <a:buAutoNum type="arabicPeriod"/>
            </a:pPr>
            <a:r>
              <a:rPr lang="en-US" sz="1200" dirty="0" smtClean="0">
                <a:latin typeface="+mj-lt"/>
              </a:rPr>
              <a:t>Amateur Astronomy Assoc. of NY, NY</a:t>
            </a:r>
          </a:p>
          <a:p>
            <a:pPr marL="342900" indent="-342900">
              <a:buFont typeface="+mj-lt"/>
              <a:buAutoNum type="arabicPeriod"/>
            </a:pPr>
            <a:r>
              <a:rPr lang="en-US" sz="1200" dirty="0" smtClean="0">
                <a:latin typeface="+mj-lt"/>
              </a:rPr>
              <a:t>Amateur Telescope Makers of Boston, MA</a:t>
            </a:r>
            <a:endParaRPr lang="en-US" sz="1200" dirty="0">
              <a:latin typeface="+mj-lt"/>
            </a:endParaRPr>
          </a:p>
        </p:txBody>
      </p:sp>
      <p:sp>
        <p:nvSpPr>
          <p:cNvPr id="7" name="Rectangle 6"/>
          <p:cNvSpPr/>
          <p:nvPr/>
        </p:nvSpPr>
        <p:spPr>
          <a:xfrm>
            <a:off x="3147645" y="5155902"/>
            <a:ext cx="3112478" cy="1200329"/>
          </a:xfrm>
          <a:prstGeom prst="rect">
            <a:avLst/>
          </a:prstGeom>
        </p:spPr>
        <p:txBody>
          <a:bodyPr wrap="square">
            <a:spAutoFit/>
          </a:bodyPr>
          <a:lstStyle/>
          <a:p>
            <a:r>
              <a:rPr lang="en-US" sz="1200" dirty="0" smtClean="0">
                <a:solidFill>
                  <a:srgbClr val="C00000"/>
                </a:solidFill>
                <a:latin typeface="+mj-lt"/>
              </a:rPr>
              <a:t>5 NATIONAL LABS</a:t>
            </a:r>
          </a:p>
          <a:p>
            <a:pPr marL="342900" indent="-342900">
              <a:buFont typeface="+mj-lt"/>
              <a:buAutoNum type="arabicPeriod"/>
            </a:pPr>
            <a:r>
              <a:rPr lang="en-US" sz="1200" dirty="0" smtClean="0">
                <a:solidFill>
                  <a:srgbClr val="C00000"/>
                </a:solidFill>
                <a:latin typeface="+mj-lt"/>
              </a:rPr>
              <a:t>Space Telescope Science Institute </a:t>
            </a:r>
          </a:p>
          <a:p>
            <a:pPr marL="342900" indent="-342900">
              <a:buFont typeface="+mj-lt"/>
              <a:buAutoNum type="arabicPeriod"/>
            </a:pPr>
            <a:r>
              <a:rPr lang="en-US" sz="1200" dirty="0" smtClean="0">
                <a:solidFill>
                  <a:srgbClr val="C00000"/>
                </a:solidFill>
                <a:latin typeface="+mj-lt"/>
              </a:rPr>
              <a:t>National Radio Astronomy Observatory </a:t>
            </a:r>
          </a:p>
          <a:p>
            <a:pPr marL="342900" indent="-342900">
              <a:buFont typeface="+mj-lt"/>
              <a:buAutoNum type="arabicPeriod"/>
            </a:pPr>
            <a:r>
              <a:rPr lang="en-US" sz="1200" dirty="0" smtClean="0">
                <a:solidFill>
                  <a:srgbClr val="C00000"/>
                </a:solidFill>
                <a:latin typeface="+mj-lt"/>
              </a:rPr>
              <a:t>NASA/MSFC</a:t>
            </a:r>
          </a:p>
          <a:p>
            <a:pPr marL="342900" indent="-342900">
              <a:buFont typeface="+mj-lt"/>
              <a:buAutoNum type="arabicPeriod"/>
            </a:pPr>
            <a:r>
              <a:rPr lang="en-US" sz="1200" dirty="0" smtClean="0">
                <a:solidFill>
                  <a:srgbClr val="C00000"/>
                </a:solidFill>
                <a:latin typeface="+mj-lt"/>
              </a:rPr>
              <a:t>LSST/NOAO</a:t>
            </a:r>
          </a:p>
          <a:p>
            <a:pPr marL="342900" indent="-342900">
              <a:buFont typeface="+mj-lt"/>
              <a:buAutoNum type="arabicPeriod"/>
            </a:pPr>
            <a:r>
              <a:rPr lang="en-US" sz="1200" dirty="0" smtClean="0">
                <a:solidFill>
                  <a:srgbClr val="C00000"/>
                </a:solidFill>
                <a:latin typeface="+mj-lt"/>
              </a:rPr>
              <a:t>National Solar Observatory</a:t>
            </a:r>
            <a:endParaRPr lang="en-US" sz="1200" dirty="0">
              <a:solidFill>
                <a:srgbClr val="C00000"/>
              </a:solidFill>
              <a:latin typeface="+mj-lt"/>
            </a:endParaRPr>
          </a:p>
        </p:txBody>
      </p:sp>
      <p:sp>
        <p:nvSpPr>
          <p:cNvPr id="8" name="Date Placeholder 7"/>
          <p:cNvSpPr>
            <a:spLocks noGrp="1"/>
          </p:cNvSpPr>
          <p:nvPr>
            <p:ph type="dt" sz="half" idx="10"/>
          </p:nvPr>
        </p:nvSpPr>
        <p:spPr/>
        <p:txBody>
          <a:bodyPr/>
          <a:lstStyle/>
          <a:p>
            <a:r>
              <a:rPr lang="en-US" smtClean="0"/>
              <a:t>2019 AAS Winter Meeting, Honolulu</a:t>
            </a:r>
            <a:endParaRPr lang="en-US"/>
          </a:p>
        </p:txBody>
      </p:sp>
      <p:sp>
        <p:nvSpPr>
          <p:cNvPr id="9" name="Footer Placeholder 8"/>
          <p:cNvSpPr>
            <a:spLocks noGrp="1"/>
          </p:cNvSpPr>
          <p:nvPr>
            <p:ph type="ftr" sz="quarter" idx="11"/>
          </p:nvPr>
        </p:nvSpPr>
        <p:spPr/>
        <p:txBody>
          <a:bodyPr/>
          <a:lstStyle/>
          <a:p>
            <a:r>
              <a:rPr lang="en-US" smtClean="0"/>
              <a:t>Padma A. Yanamandra-Fisher</a:t>
            </a:r>
            <a:endParaRPr lang="en-US"/>
          </a:p>
        </p:txBody>
      </p:sp>
      <p:sp>
        <p:nvSpPr>
          <p:cNvPr id="10" name="Slide Number Placeholder 9"/>
          <p:cNvSpPr>
            <a:spLocks noGrp="1"/>
          </p:cNvSpPr>
          <p:nvPr>
            <p:ph type="sldNum" sz="quarter" idx="12"/>
          </p:nvPr>
        </p:nvSpPr>
        <p:spPr/>
        <p:txBody>
          <a:bodyPr/>
          <a:lstStyle/>
          <a:p>
            <a:fld id="{B375FB8B-40C9-2A4D-A8EA-B50C3BA8DE17}" type="slidenum">
              <a:rPr lang="en-US" smtClean="0"/>
              <a:t>14</a:t>
            </a:fld>
            <a:endParaRPr lang="en-US"/>
          </a:p>
        </p:txBody>
      </p:sp>
      <p:pic>
        <p:nvPicPr>
          <p:cNvPr id="11" name="Picture 10"/>
          <p:cNvPicPr>
            <a:picLocks noChangeAspect="1"/>
          </p:cNvPicPr>
          <p:nvPr/>
        </p:nvPicPr>
        <p:blipFill>
          <a:blip r:embed="rId3"/>
          <a:stretch>
            <a:fillRect/>
          </a:stretch>
        </p:blipFill>
        <p:spPr>
          <a:xfrm>
            <a:off x="1413897" y="195726"/>
            <a:ext cx="1965221" cy="770046"/>
          </a:xfrm>
          <a:prstGeom prst="rect">
            <a:avLst/>
          </a:prstGeom>
        </p:spPr>
      </p:pic>
      <p:pic>
        <p:nvPicPr>
          <p:cNvPr id="12" name="Picture 11"/>
          <p:cNvPicPr>
            <a:picLocks noChangeAspect="1"/>
          </p:cNvPicPr>
          <p:nvPr/>
        </p:nvPicPr>
        <p:blipFill>
          <a:blip r:embed="rId4"/>
          <a:stretch>
            <a:fillRect/>
          </a:stretch>
        </p:blipFill>
        <p:spPr>
          <a:xfrm>
            <a:off x="3944816" y="3888238"/>
            <a:ext cx="5867400" cy="533400"/>
          </a:xfrm>
          <a:prstGeom prst="rect">
            <a:avLst/>
          </a:prstGeom>
        </p:spPr>
      </p:pic>
      <p:sp>
        <p:nvSpPr>
          <p:cNvPr id="13" name="5-Point Star 12"/>
          <p:cNvSpPr/>
          <p:nvPr/>
        </p:nvSpPr>
        <p:spPr>
          <a:xfrm>
            <a:off x="7556925" y="3067103"/>
            <a:ext cx="596475" cy="64958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249752" y="2127141"/>
            <a:ext cx="479244" cy="55862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5" name="Picture 14"/>
          <p:cNvPicPr>
            <a:picLocks noChangeAspect="1"/>
          </p:cNvPicPr>
          <p:nvPr/>
        </p:nvPicPr>
        <p:blipFill>
          <a:blip r:embed="rId5"/>
          <a:stretch>
            <a:fillRect/>
          </a:stretch>
        </p:blipFill>
        <p:spPr>
          <a:xfrm>
            <a:off x="8316579" y="2511376"/>
            <a:ext cx="1050020" cy="788604"/>
          </a:xfrm>
          <a:prstGeom prst="rect">
            <a:avLst/>
          </a:prstGeom>
        </p:spPr>
      </p:pic>
      <p:pic>
        <p:nvPicPr>
          <p:cNvPr id="16" name="Picture 15"/>
          <p:cNvPicPr>
            <a:picLocks noChangeAspect="1"/>
          </p:cNvPicPr>
          <p:nvPr/>
        </p:nvPicPr>
        <p:blipFill>
          <a:blip r:embed="rId6"/>
          <a:stretch>
            <a:fillRect/>
          </a:stretch>
        </p:blipFill>
        <p:spPr>
          <a:xfrm>
            <a:off x="4630687" y="2424321"/>
            <a:ext cx="652691" cy="875659"/>
          </a:xfrm>
          <a:prstGeom prst="rect">
            <a:avLst/>
          </a:prstGeom>
        </p:spPr>
      </p:pic>
    </p:spTree>
    <p:extLst>
      <p:ext uri="{BB962C8B-B14F-4D97-AF65-F5344CB8AC3E}">
        <p14:creationId xmlns:p14="http://schemas.microsoft.com/office/powerpoint/2010/main" val="1941834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0144" y="216166"/>
            <a:ext cx="6349409" cy="1325563"/>
          </a:xfrm>
        </p:spPr>
        <p:txBody>
          <a:bodyPr>
            <a:normAutofit/>
          </a:bodyPr>
          <a:lstStyle/>
          <a:p>
            <a:pPr algn="ctr"/>
            <a:r>
              <a:rPr lang="en-US" sz="4000" b="1" dirty="0" err="1" smtClean="0">
                <a:solidFill>
                  <a:srgbClr val="FFFF00"/>
                </a:solidFill>
                <a:latin typeface="Times New Roman" charset="0"/>
                <a:ea typeface="Times New Roman" charset="0"/>
                <a:cs typeface="Times New Roman" charset="0"/>
              </a:rPr>
              <a:t>Polarimetric</a:t>
            </a:r>
            <a:r>
              <a:rPr lang="en-US" sz="4000" b="1" dirty="0" smtClean="0">
                <a:solidFill>
                  <a:srgbClr val="FFFF00"/>
                </a:solidFill>
                <a:latin typeface="Times New Roman" charset="0"/>
                <a:ea typeface="Times New Roman" charset="0"/>
                <a:cs typeface="Times New Roman" charset="0"/>
              </a:rPr>
              <a:t> Observations</a:t>
            </a:r>
            <a:endParaRPr lang="en-US" sz="4000" b="1" dirty="0">
              <a:solidFill>
                <a:srgbClr val="FFFF00"/>
              </a:solidFill>
              <a:latin typeface="Times New Roman" charset="0"/>
              <a:ea typeface="Times New Roman" charset="0"/>
              <a:cs typeface="Times New Roman" charset="0"/>
            </a:endParaRPr>
          </a:p>
        </p:txBody>
      </p:sp>
      <p:pic>
        <p:nvPicPr>
          <p:cNvPr id="9" name="Picture 8"/>
          <p:cNvPicPr>
            <a:picLocks noChangeAspect="1"/>
          </p:cNvPicPr>
          <p:nvPr/>
        </p:nvPicPr>
        <p:blipFill>
          <a:blip r:embed="rId3"/>
          <a:stretch>
            <a:fillRect/>
          </a:stretch>
        </p:blipFill>
        <p:spPr>
          <a:xfrm>
            <a:off x="10585810" y="0"/>
            <a:ext cx="1573122" cy="1129989"/>
          </a:xfrm>
          <a:prstGeom prst="rect">
            <a:avLst/>
          </a:prstGeom>
        </p:spPr>
      </p:pic>
      <p:pic>
        <p:nvPicPr>
          <p:cNvPr id="3" name="Picture 2"/>
          <p:cNvPicPr>
            <a:picLocks noChangeAspect="1"/>
          </p:cNvPicPr>
          <p:nvPr/>
        </p:nvPicPr>
        <p:blipFill>
          <a:blip r:embed="rId4"/>
          <a:stretch>
            <a:fillRect/>
          </a:stretch>
        </p:blipFill>
        <p:spPr>
          <a:xfrm>
            <a:off x="-18813" y="0"/>
            <a:ext cx="1282700" cy="1282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43" y="3080799"/>
            <a:ext cx="1137156" cy="15162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37" y="4955851"/>
            <a:ext cx="1148862" cy="153181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668" y="1454302"/>
            <a:ext cx="1856554" cy="1392415"/>
          </a:xfrm>
          <a:prstGeom prst="rect">
            <a:avLst/>
          </a:prstGeom>
        </p:spPr>
      </p:pic>
      <p:sp>
        <p:nvSpPr>
          <p:cNvPr id="11" name="TextBox 10"/>
          <p:cNvSpPr txBox="1"/>
          <p:nvPr/>
        </p:nvSpPr>
        <p:spPr>
          <a:xfrm>
            <a:off x="1931250" y="4939263"/>
            <a:ext cx="7611700" cy="1384995"/>
          </a:xfrm>
          <a:prstGeom prst="rect">
            <a:avLst/>
          </a:prstGeom>
          <a:noFill/>
        </p:spPr>
        <p:txBody>
          <a:bodyPr wrap="square" rtlCol="0">
            <a:spAutoFit/>
          </a:bodyPr>
          <a:lstStyle/>
          <a:p>
            <a:pPr algn="just"/>
            <a:r>
              <a:rPr lang="en-US" sz="2800" b="1" dirty="0" smtClean="0">
                <a:solidFill>
                  <a:srgbClr val="FFFF00"/>
                </a:solidFill>
                <a:latin typeface="Times New Roman" charset="0"/>
                <a:ea typeface="Times New Roman" charset="0"/>
                <a:cs typeface="Times New Roman" charset="0"/>
              </a:rPr>
              <a:t>Preliminary (qualitative) results: Intensity (Sobel filtered); </a:t>
            </a:r>
            <a:r>
              <a:rPr lang="en-US" sz="2800" b="1" dirty="0" err="1" smtClean="0">
                <a:solidFill>
                  <a:srgbClr val="FFFF00"/>
                </a:solidFill>
                <a:latin typeface="Times New Roman" charset="0"/>
                <a:ea typeface="Times New Roman" charset="0"/>
                <a:cs typeface="Times New Roman" charset="0"/>
              </a:rPr>
              <a:t>polarizationBrightness</a:t>
            </a:r>
            <a:r>
              <a:rPr lang="en-US" sz="2800" b="1" dirty="0" smtClean="0">
                <a:solidFill>
                  <a:srgbClr val="FFFF00"/>
                </a:solidFill>
                <a:latin typeface="Times New Roman" charset="0"/>
                <a:ea typeface="Times New Roman" charset="0"/>
                <a:cs typeface="Times New Roman" charset="0"/>
              </a:rPr>
              <a:t> (</a:t>
            </a:r>
            <a:r>
              <a:rPr lang="en-US" sz="2800" b="1" dirty="0" err="1" smtClean="0">
                <a:solidFill>
                  <a:srgbClr val="FFFF00"/>
                </a:solidFill>
                <a:latin typeface="Times New Roman" charset="0"/>
                <a:ea typeface="Times New Roman" charset="0"/>
                <a:cs typeface="Times New Roman" charset="0"/>
              </a:rPr>
              <a:t>pB</a:t>
            </a:r>
            <a:r>
              <a:rPr lang="en-US" sz="2800" b="1" dirty="0" smtClean="0">
                <a:solidFill>
                  <a:srgbClr val="FFFF00"/>
                </a:solidFill>
                <a:latin typeface="Times New Roman" charset="0"/>
                <a:ea typeface="Times New Roman" charset="0"/>
                <a:cs typeface="Times New Roman" charset="0"/>
              </a:rPr>
              <a:t>) X angle of linear polarization</a:t>
            </a:r>
            <a:endParaRPr lang="en-US" sz="2800" b="1" dirty="0">
              <a:solidFill>
                <a:srgbClr val="FFFF00"/>
              </a:solidFill>
              <a:latin typeface="Times New Roman" charset="0"/>
              <a:ea typeface="Times New Roman" charset="0"/>
              <a:cs typeface="Times New Roman"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2016" y="1129989"/>
            <a:ext cx="1055226" cy="140696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8668" y="2434487"/>
            <a:ext cx="1053312" cy="140441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1819" y="3838903"/>
            <a:ext cx="974000" cy="129866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81819" y="5183632"/>
            <a:ext cx="1680257" cy="126019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1250" y="1451135"/>
            <a:ext cx="3887489" cy="3252278"/>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8739" y="1451135"/>
            <a:ext cx="3489296" cy="3489296"/>
          </a:xfrm>
          <a:prstGeom prst="rect">
            <a:avLst/>
          </a:prstGeom>
        </p:spPr>
      </p:pic>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10" name="Slide Number Placeholder 9"/>
          <p:cNvSpPr>
            <a:spLocks noGrp="1"/>
          </p:cNvSpPr>
          <p:nvPr>
            <p:ph type="sldNum" sz="quarter" idx="12"/>
          </p:nvPr>
        </p:nvSpPr>
        <p:spPr/>
        <p:txBody>
          <a:bodyPr/>
          <a:lstStyle/>
          <a:p>
            <a:fld id="{B375FB8B-40C9-2A4D-A8EA-B50C3BA8DE17}" type="slidenum">
              <a:rPr lang="en-US" smtClean="0"/>
              <a:t>15</a:t>
            </a:fld>
            <a:endParaRPr lang="en-US"/>
          </a:p>
        </p:txBody>
      </p:sp>
    </p:spTree>
    <p:extLst>
      <p:ext uri="{BB962C8B-B14F-4D97-AF65-F5344CB8AC3E}">
        <p14:creationId xmlns:p14="http://schemas.microsoft.com/office/powerpoint/2010/main" val="771181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9392" y="133409"/>
            <a:ext cx="8371663" cy="1325563"/>
          </a:xfrm>
        </p:spPr>
        <p:txBody>
          <a:bodyPr>
            <a:normAutofit/>
          </a:bodyPr>
          <a:lstStyle/>
          <a:p>
            <a:r>
              <a:rPr lang="en-US" sz="4000" b="1" dirty="0" smtClean="0">
                <a:solidFill>
                  <a:srgbClr val="FF0000"/>
                </a:solidFill>
                <a:latin typeface="Times New Roman" charset="0"/>
                <a:ea typeface="Times New Roman" charset="0"/>
                <a:cs typeface="Times New Roman" charset="0"/>
              </a:rPr>
              <a:t>Science - Citizen Science At its Best</a:t>
            </a:r>
            <a:endParaRPr lang="en-US" sz="4000" b="1" dirty="0">
              <a:solidFill>
                <a:srgbClr val="FF0000"/>
              </a:solidFill>
              <a:latin typeface="Times New Roman" charset="0"/>
              <a:ea typeface="Times New Roman" charset="0"/>
              <a:cs typeface="Times New Roman" charset="0"/>
            </a:endParaRPr>
          </a:p>
        </p:txBody>
      </p:sp>
      <p:sp>
        <p:nvSpPr>
          <p:cNvPr id="5" name="Content Placeholder 4"/>
          <p:cNvSpPr>
            <a:spLocks noGrp="1"/>
          </p:cNvSpPr>
          <p:nvPr>
            <p:ph sz="half" idx="1"/>
          </p:nvPr>
        </p:nvSpPr>
        <p:spPr>
          <a:xfrm>
            <a:off x="209059" y="1230258"/>
            <a:ext cx="3829541" cy="4351338"/>
          </a:xfrm>
        </p:spPr>
        <p:txBody>
          <a:bodyPr>
            <a:normAutofit fontScale="70000" lnSpcReduction="20000"/>
          </a:bodyPr>
          <a:lstStyle/>
          <a:p>
            <a:pPr marL="0" indent="0">
              <a:buNone/>
            </a:pPr>
            <a:r>
              <a:rPr lang="en-US" dirty="0" smtClean="0">
                <a:latin typeface="Times New Roman" charset="0"/>
                <a:ea typeface="Times New Roman" charset="0"/>
                <a:cs typeface="Times New Roman" charset="0"/>
              </a:rPr>
              <a:t>Comprehensive Study of the Sun</a:t>
            </a:r>
          </a:p>
          <a:p>
            <a:pPr>
              <a:buFont typeface="Wingdings" charset="2"/>
              <a:buChar char="v"/>
            </a:pPr>
            <a:r>
              <a:rPr lang="en-US" dirty="0" smtClean="0">
                <a:latin typeface="Times New Roman" charset="0"/>
                <a:ea typeface="Times New Roman" charset="0"/>
                <a:cs typeface="Times New Roman" charset="0"/>
              </a:rPr>
              <a:t>Multiple wavelength study</a:t>
            </a:r>
          </a:p>
          <a:p>
            <a:pPr>
              <a:buFont typeface="Wingdings" charset="2"/>
              <a:buChar char="v"/>
            </a:pPr>
            <a:r>
              <a:rPr lang="en-US" dirty="0" smtClean="0">
                <a:latin typeface="Times New Roman" charset="0"/>
                <a:ea typeface="Times New Roman" charset="0"/>
                <a:cs typeface="Times New Roman" charset="0"/>
              </a:rPr>
              <a:t>Multiple geometries</a:t>
            </a:r>
          </a:p>
          <a:p>
            <a:pPr>
              <a:buFont typeface="Wingdings" charset="2"/>
              <a:buChar char="v"/>
            </a:pPr>
            <a:r>
              <a:rPr lang="en-US" dirty="0" smtClean="0">
                <a:latin typeface="Times New Roman" charset="0"/>
                <a:ea typeface="Times New Roman" charset="0"/>
                <a:cs typeface="Times New Roman" charset="0"/>
              </a:rPr>
              <a:t>Structures – sunspots, prominences</a:t>
            </a:r>
          </a:p>
          <a:p>
            <a:pPr>
              <a:buFont typeface="Wingdings" charset="2"/>
              <a:buChar char="v"/>
            </a:pPr>
            <a:r>
              <a:rPr lang="en-US" dirty="0" smtClean="0">
                <a:latin typeface="Times New Roman" charset="0"/>
                <a:ea typeface="Times New Roman" charset="0"/>
                <a:cs typeface="Times New Roman" charset="0"/>
              </a:rPr>
              <a:t>Search for sungrazer comets</a:t>
            </a:r>
          </a:p>
          <a:p>
            <a:pPr>
              <a:buFont typeface="Wingdings" charset="2"/>
              <a:buChar char="v"/>
            </a:pPr>
            <a:r>
              <a:rPr lang="en-US" dirty="0" smtClean="0">
                <a:latin typeface="Times New Roman" charset="0"/>
                <a:ea typeface="Times New Roman" charset="0"/>
                <a:cs typeface="Times New Roman" charset="0"/>
              </a:rPr>
              <a:t>Multiple modes of observation</a:t>
            </a:r>
          </a:p>
          <a:p>
            <a:pPr>
              <a:buFont typeface="Wingdings" charset="2"/>
              <a:buChar char="v"/>
            </a:pPr>
            <a:r>
              <a:rPr lang="en-US" dirty="0" smtClean="0">
                <a:latin typeface="Times New Roman" charset="0"/>
                <a:ea typeface="Times New Roman" charset="0"/>
                <a:cs typeface="Times New Roman" charset="0"/>
              </a:rPr>
              <a:t>Comparative analysis of data with legacy/previous data </a:t>
            </a:r>
          </a:p>
          <a:p>
            <a:pPr>
              <a:buFont typeface="Wingdings" charset="2"/>
              <a:buChar char="v"/>
            </a:pPr>
            <a:r>
              <a:rPr lang="en-US" dirty="0" smtClean="0">
                <a:latin typeface="Times New Roman" charset="0"/>
                <a:ea typeface="Times New Roman" charset="0"/>
                <a:cs typeface="Times New Roman" charset="0"/>
              </a:rPr>
              <a:t>The Solar Crown: the Corona: </a:t>
            </a:r>
            <a:r>
              <a:rPr lang="en-US" dirty="0" err="1" smtClean="0">
                <a:latin typeface="Times New Roman" charset="0"/>
                <a:ea typeface="Times New Roman" charset="0"/>
                <a:cs typeface="Times New Roman" charset="0"/>
              </a:rPr>
              <a:t>stuctures</a:t>
            </a:r>
            <a:r>
              <a:rPr lang="en-US" dirty="0" smtClean="0">
                <a:latin typeface="Times New Roman" charset="0"/>
                <a:ea typeface="Times New Roman" charset="0"/>
                <a:cs typeface="Times New Roman" charset="0"/>
              </a:rPr>
              <a:t>?</a:t>
            </a:r>
          </a:p>
          <a:p>
            <a:pPr marL="0" indent="0">
              <a:buNone/>
            </a:pPr>
            <a:endParaRPr lang="en-US" dirty="0" smtClean="0">
              <a:latin typeface="Times New Roman" charset="0"/>
              <a:ea typeface="Times New Roman" charset="0"/>
              <a:cs typeface="Times New Roman" charset="0"/>
            </a:endParaRPr>
          </a:p>
          <a:p>
            <a:pPr marL="0" indent="0">
              <a:buNone/>
            </a:pPr>
            <a:endParaRPr lang="en-US" dirty="0">
              <a:solidFill>
                <a:srgbClr val="FFFF00"/>
              </a:solidFill>
              <a:latin typeface="Times New Roman" charset="0"/>
              <a:ea typeface="Times New Roman" charset="0"/>
              <a:cs typeface="Times New Roman" charset="0"/>
            </a:endParaRPr>
          </a:p>
        </p:txBody>
      </p:sp>
      <p:sp>
        <p:nvSpPr>
          <p:cNvPr id="6" name="Content Placeholder 5"/>
          <p:cNvSpPr>
            <a:spLocks noGrp="1"/>
          </p:cNvSpPr>
          <p:nvPr>
            <p:ph sz="half" idx="2"/>
          </p:nvPr>
        </p:nvSpPr>
        <p:spPr>
          <a:xfrm>
            <a:off x="7491045" y="1456143"/>
            <a:ext cx="4187791" cy="4351338"/>
          </a:xfrm>
        </p:spPr>
        <p:txBody>
          <a:bodyPr>
            <a:normAutofit fontScale="70000" lnSpcReduction="20000"/>
          </a:bodyPr>
          <a:lstStyle/>
          <a:p>
            <a:pPr marL="0" marR="0" lvl="0" indent="0" defTabSz="914400" eaLnBrk="1" fontAlgn="auto" latinLnBrk="0" hangingPunct="1">
              <a:lnSpc>
                <a:spcPct val="100000"/>
              </a:lnSpc>
              <a:spcBef>
                <a:spcPts val="0"/>
              </a:spcBef>
              <a:spcAft>
                <a:spcPts val="0"/>
              </a:spcAft>
              <a:buClrTx/>
              <a:buSzTx/>
              <a:buNone/>
              <a:tabLst/>
              <a:defRPr/>
            </a:pPr>
            <a:r>
              <a:rPr lang="en-US" dirty="0" smtClean="0">
                <a:latin typeface="Times New Roman" charset="0"/>
                <a:ea typeface="Times New Roman" charset="0"/>
                <a:cs typeface="Times New Roman" charset="0"/>
              </a:rPr>
              <a:t>Response of the Earth system during a total solar eclipse</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Times New Roman" charset="0"/>
                <a:ea typeface="Times New Roman" charset="0"/>
                <a:cs typeface="Times New Roman" charset="0"/>
              </a:rPr>
              <a:t>Changes in environment (temperature, clouds, etc.)</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Times New Roman" charset="0"/>
                <a:ea typeface="Times New Roman" charset="0"/>
                <a:cs typeface="Times New Roman" charset="0"/>
              </a:rPr>
              <a:t>Response of flora/fauna (birds, plants, animals, etc.)</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Times New Roman" charset="0"/>
                <a:ea typeface="Times New Roman" charset="0"/>
                <a:cs typeface="Times New Roman" charset="0"/>
              </a:rPr>
              <a:t>Emotional feeling of people</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err="1" smtClean="0">
                <a:latin typeface="Times New Roman" charset="0"/>
                <a:ea typeface="Times New Roman" charset="0"/>
                <a:cs typeface="Times New Roman" charset="0"/>
              </a:rPr>
              <a:t>Auroare</a:t>
            </a:r>
            <a:r>
              <a:rPr lang="en-US" dirty="0" smtClean="0">
                <a:latin typeface="Times New Roman" charset="0"/>
                <a:ea typeface="Times New Roman" charset="0"/>
                <a:cs typeface="Times New Roman" charset="0"/>
              </a:rPr>
              <a:t>?</a:t>
            </a:r>
          </a:p>
          <a:p>
            <a:pPr marR="0" lvl="0" defTabSz="914400" eaLnBrk="1" fontAlgn="auto" latinLnBrk="0" hangingPunct="1">
              <a:lnSpc>
                <a:spcPct val="100000"/>
              </a:lnSpc>
              <a:spcBef>
                <a:spcPts val="0"/>
              </a:spcBef>
              <a:spcAft>
                <a:spcPts val="0"/>
              </a:spcAft>
              <a:buClrTx/>
              <a:buSzTx/>
              <a:buFont typeface="Wingdings" charset="2"/>
              <a:buChar char="v"/>
              <a:tabLst/>
              <a:defRPr/>
            </a:pPr>
            <a:endParaRPr lang="en-US" dirty="0">
              <a:latin typeface="Times New Roman" charset="0"/>
              <a:ea typeface="Times New Roman" charset="0"/>
              <a:cs typeface="Times New Roman" charset="0"/>
            </a:endParaRP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Times New Roman" charset="0"/>
                <a:ea typeface="Times New Roman" charset="0"/>
                <a:cs typeface="Times New Roman" charset="0"/>
              </a:rPr>
              <a:t>Moon mapping</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Times New Roman" charset="0"/>
                <a:ea typeface="Times New Roman" charset="0"/>
                <a:cs typeface="Times New Roman" charset="0"/>
              </a:rPr>
              <a:t>“extending” the event: Citizen CATE – nearly 70 identical telescope setups along totality path to image the corona : increase the event from 2 min 40 sec to 90 min</a:t>
            </a:r>
          </a:p>
        </p:txBody>
      </p:sp>
      <p:pic>
        <p:nvPicPr>
          <p:cNvPr id="4" name="Picture 3"/>
          <p:cNvPicPr>
            <a:picLocks noChangeAspect="1"/>
          </p:cNvPicPr>
          <p:nvPr/>
        </p:nvPicPr>
        <p:blipFill>
          <a:blip r:embed="rId2"/>
          <a:stretch>
            <a:fillRect/>
          </a:stretch>
        </p:blipFill>
        <p:spPr>
          <a:xfrm>
            <a:off x="3762553" y="1681711"/>
            <a:ext cx="3522454" cy="2395269"/>
          </a:xfrm>
          <a:prstGeom prst="rect">
            <a:avLst/>
          </a:prstGeom>
        </p:spPr>
      </p:pic>
      <p:pic>
        <p:nvPicPr>
          <p:cNvPr id="7" name="Picture 6"/>
          <p:cNvPicPr>
            <a:picLocks noChangeAspect="1"/>
          </p:cNvPicPr>
          <p:nvPr/>
        </p:nvPicPr>
        <p:blipFill>
          <a:blip r:embed="rId3"/>
          <a:stretch>
            <a:fillRect/>
          </a:stretch>
        </p:blipFill>
        <p:spPr>
          <a:xfrm>
            <a:off x="10304585" y="133409"/>
            <a:ext cx="1732948" cy="1244794"/>
          </a:xfrm>
          <a:prstGeom prst="rect">
            <a:avLst/>
          </a:prstGeom>
        </p:spPr>
      </p:pic>
      <p:pic>
        <p:nvPicPr>
          <p:cNvPr id="8" name="Picture 7"/>
          <p:cNvPicPr>
            <a:picLocks noChangeAspect="1"/>
          </p:cNvPicPr>
          <p:nvPr/>
        </p:nvPicPr>
        <p:blipFill>
          <a:blip r:embed="rId4"/>
          <a:stretch>
            <a:fillRect/>
          </a:stretch>
        </p:blipFill>
        <p:spPr>
          <a:xfrm>
            <a:off x="83887" y="133409"/>
            <a:ext cx="1090246" cy="1090246"/>
          </a:xfrm>
          <a:prstGeom prst="rect">
            <a:avLst/>
          </a:prstGeom>
        </p:spPr>
      </p:pic>
      <p:sp>
        <p:nvSpPr>
          <p:cNvPr id="3" name="Date Placeholder 2"/>
          <p:cNvSpPr>
            <a:spLocks noGrp="1"/>
          </p:cNvSpPr>
          <p:nvPr>
            <p:ph type="dt" sz="half" idx="10"/>
          </p:nvPr>
        </p:nvSpPr>
        <p:spPr/>
        <p:txBody>
          <a:bodyPr/>
          <a:lstStyle/>
          <a:p>
            <a:r>
              <a:rPr lang="en-US" smtClean="0"/>
              <a:t>2019 AAS Winter Meeting, Honolulu</a:t>
            </a:r>
            <a:endParaRPr lang="en-US"/>
          </a:p>
        </p:txBody>
      </p:sp>
      <p:sp>
        <p:nvSpPr>
          <p:cNvPr id="9" name="Footer Placeholder 8"/>
          <p:cNvSpPr>
            <a:spLocks noGrp="1"/>
          </p:cNvSpPr>
          <p:nvPr>
            <p:ph type="ftr" sz="quarter" idx="11"/>
          </p:nvPr>
        </p:nvSpPr>
        <p:spPr/>
        <p:txBody>
          <a:bodyPr/>
          <a:lstStyle/>
          <a:p>
            <a:r>
              <a:rPr lang="en-US" smtClean="0"/>
              <a:t>Padma A. Yanamandra-Fisher</a:t>
            </a:r>
            <a:endParaRPr lang="en-US"/>
          </a:p>
        </p:txBody>
      </p:sp>
      <p:sp>
        <p:nvSpPr>
          <p:cNvPr id="10" name="Slide Number Placeholder 9"/>
          <p:cNvSpPr>
            <a:spLocks noGrp="1"/>
          </p:cNvSpPr>
          <p:nvPr>
            <p:ph type="sldNum" sz="quarter" idx="12"/>
          </p:nvPr>
        </p:nvSpPr>
        <p:spPr/>
        <p:txBody>
          <a:bodyPr/>
          <a:lstStyle/>
          <a:p>
            <a:fld id="{B375FB8B-40C9-2A4D-A8EA-B50C3BA8DE17}" type="slidenum">
              <a:rPr lang="en-US" smtClean="0"/>
              <a:t>16</a:t>
            </a:fld>
            <a:endParaRPr lang="en-US"/>
          </a:p>
        </p:txBody>
      </p:sp>
      <p:sp>
        <p:nvSpPr>
          <p:cNvPr id="11" name="TextBox 10"/>
          <p:cNvSpPr txBox="1"/>
          <p:nvPr/>
        </p:nvSpPr>
        <p:spPr>
          <a:xfrm>
            <a:off x="838200" y="4771339"/>
            <a:ext cx="7004538" cy="1200329"/>
          </a:xfrm>
          <a:prstGeom prst="rect">
            <a:avLst/>
          </a:prstGeom>
          <a:noFill/>
        </p:spPr>
        <p:txBody>
          <a:bodyPr wrap="square" rtlCol="0">
            <a:spAutoFit/>
          </a:bodyPr>
          <a:lstStyle/>
          <a:p>
            <a:r>
              <a:rPr lang="en-US" sz="2400" b="1" dirty="0" smtClean="0">
                <a:solidFill>
                  <a:srgbClr val="FF0000"/>
                </a:solidFill>
                <a:latin typeface="+mj-lt"/>
              </a:rPr>
              <a:t>TSE 2017 first major eclipse in digital era;</a:t>
            </a:r>
          </a:p>
          <a:p>
            <a:r>
              <a:rPr lang="en-US" sz="2400" b="1" dirty="0" smtClean="0">
                <a:solidFill>
                  <a:srgbClr val="FF0000"/>
                </a:solidFill>
                <a:latin typeface="+mj-lt"/>
              </a:rPr>
              <a:t>A new time domain astronomy window (TSE 2019, 2020,….2024 and beyond)</a:t>
            </a:r>
            <a:endParaRPr lang="en-US" sz="2400" b="1" dirty="0">
              <a:solidFill>
                <a:srgbClr val="FF0000"/>
              </a:solidFill>
              <a:latin typeface="+mj-lt"/>
            </a:endParaRPr>
          </a:p>
        </p:txBody>
      </p:sp>
    </p:spTree>
    <p:extLst>
      <p:ext uri="{BB962C8B-B14F-4D97-AF65-F5344CB8AC3E}">
        <p14:creationId xmlns:p14="http://schemas.microsoft.com/office/powerpoint/2010/main" val="1221244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17</a:t>
            </a:fld>
            <a:endParaRPr lang="en-US"/>
          </a:p>
        </p:txBody>
      </p:sp>
      <p:sp>
        <p:nvSpPr>
          <p:cNvPr id="6" name="TextBox 5"/>
          <p:cNvSpPr txBox="1"/>
          <p:nvPr/>
        </p:nvSpPr>
        <p:spPr>
          <a:xfrm>
            <a:off x="2007703" y="241618"/>
            <a:ext cx="8388626" cy="584775"/>
          </a:xfrm>
          <a:prstGeom prst="rect">
            <a:avLst/>
          </a:prstGeom>
          <a:noFill/>
        </p:spPr>
        <p:txBody>
          <a:bodyPr wrap="square" rtlCol="0">
            <a:spAutoFit/>
          </a:bodyPr>
          <a:lstStyle/>
          <a:p>
            <a:r>
              <a:rPr lang="en-US" sz="3200" b="1" dirty="0" smtClean="0">
                <a:solidFill>
                  <a:srgbClr val="FF0000"/>
                </a:solidFill>
                <a:latin typeface="+mj-lt"/>
              </a:rPr>
              <a:t>Successful PACA Campaigns (2013 – 2017)</a:t>
            </a:r>
            <a:endParaRPr lang="en-US" sz="3200" b="1" dirty="0">
              <a:solidFill>
                <a:srgbClr val="FF000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2051922253"/>
              </p:ext>
            </p:extLst>
          </p:nvPr>
        </p:nvGraphicFramePr>
        <p:xfrm>
          <a:off x="1351725" y="1106451"/>
          <a:ext cx="10002075" cy="5072122"/>
        </p:xfrm>
        <a:graphic>
          <a:graphicData uri="http://schemas.openxmlformats.org/drawingml/2006/table">
            <a:tbl>
              <a:tblPr firstRow="1" bandRow="1">
                <a:tableStyleId>{5C22544A-7EE6-4342-B048-85BDC9FD1C3A}</a:tableStyleId>
              </a:tblPr>
              <a:tblGrid>
                <a:gridCol w="2000415"/>
                <a:gridCol w="2000415"/>
                <a:gridCol w="2000415"/>
                <a:gridCol w="2000415"/>
                <a:gridCol w="2000415"/>
              </a:tblGrid>
              <a:tr h="865882">
                <a:tc>
                  <a:txBody>
                    <a:bodyPr/>
                    <a:lstStyle/>
                    <a:p>
                      <a:r>
                        <a:rPr lang="en-US" sz="1800" dirty="0" smtClean="0">
                          <a:latin typeface="Times New Roman" charset="0"/>
                          <a:ea typeface="Times New Roman" charset="0"/>
                          <a:cs typeface="Times New Roman" charset="0"/>
                        </a:rPr>
                        <a:t>Campaign/</a:t>
                      </a:r>
                    </a:p>
                    <a:p>
                      <a:r>
                        <a:rPr lang="en-US" sz="1800" dirty="0" err="1" smtClean="0">
                          <a:latin typeface="Times New Roman" charset="0"/>
                          <a:ea typeface="Times New Roman" charset="0"/>
                          <a:cs typeface="Times New Roman" charset="0"/>
                        </a:rPr>
                        <a:t>Yr</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Science</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Community</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Technology</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Outreach/</a:t>
                      </a:r>
                    </a:p>
                    <a:p>
                      <a:r>
                        <a:rPr lang="en-US" sz="1800" dirty="0" smtClean="0">
                          <a:latin typeface="Times New Roman" charset="0"/>
                          <a:ea typeface="Times New Roman" charset="0"/>
                          <a:cs typeface="Times New Roman" charset="0"/>
                        </a:rPr>
                        <a:t>Citizen Science</a:t>
                      </a:r>
                      <a:endParaRPr lang="en-US" sz="1800" dirty="0">
                        <a:latin typeface="Times New Roman" charset="0"/>
                        <a:ea typeface="Times New Roman" charset="0"/>
                        <a:cs typeface="Times New Roman" charset="0"/>
                      </a:endParaRPr>
                    </a:p>
                  </a:txBody>
                  <a:tcPr anchor="ctr"/>
                </a:tc>
              </a:tr>
              <a:tr h="865882">
                <a:tc>
                  <a:txBody>
                    <a:bodyPr/>
                    <a:lstStyle/>
                    <a:p>
                      <a:r>
                        <a:rPr lang="en-US" sz="1800" baseline="0" dirty="0" smtClean="0">
                          <a:latin typeface="Times New Roman" charset="0"/>
                          <a:ea typeface="Times New Roman" charset="0"/>
                          <a:cs typeface="Times New Roman" charset="0"/>
                        </a:rPr>
                        <a:t> Comet I</a:t>
                      </a:r>
                      <a:r>
                        <a:rPr lang="en-US" sz="1800" dirty="0" smtClean="0">
                          <a:latin typeface="Times New Roman" charset="0"/>
                          <a:ea typeface="Times New Roman" charset="0"/>
                          <a:cs typeface="Times New Roman" charset="0"/>
                        </a:rPr>
                        <a:t>SON (2013)</a:t>
                      </a:r>
                      <a:endParaRPr lang="en-US" sz="1800" dirty="0">
                        <a:latin typeface="Times New Roman" charset="0"/>
                        <a:ea typeface="Times New Roman" charset="0"/>
                        <a:cs typeface="Times New Roman" charset="0"/>
                      </a:endParaRPr>
                    </a:p>
                  </a:txBody>
                  <a:tcPr anchor="ctr"/>
                </a:tc>
                <a:tc>
                  <a:txBody>
                    <a:bodyPr/>
                    <a:lstStyle/>
                    <a:p>
                      <a:r>
                        <a:rPr lang="en-US" sz="1800" dirty="0" err="1" smtClean="0">
                          <a:latin typeface="Times New Roman" charset="0"/>
                          <a:ea typeface="Times New Roman" charset="0"/>
                          <a:cs typeface="Times New Roman" charset="0"/>
                        </a:rPr>
                        <a:t>Oort</a:t>
                      </a:r>
                      <a:r>
                        <a:rPr lang="en-US" sz="1800" dirty="0" smtClean="0">
                          <a:latin typeface="Times New Roman" charset="0"/>
                          <a:ea typeface="Times New Roman" charset="0"/>
                          <a:cs typeface="Times New Roman" charset="0"/>
                        </a:rPr>
                        <a:t> cloud</a:t>
                      </a:r>
                      <a:r>
                        <a:rPr lang="en-US" sz="1800" baseline="0" dirty="0" smtClean="0">
                          <a:latin typeface="Times New Roman" charset="0"/>
                          <a:ea typeface="Times New Roman" charset="0"/>
                          <a:cs typeface="Times New Roman" charset="0"/>
                        </a:rPr>
                        <a:t> comet; potential to be a Great Comet</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Pro- </a:t>
                      </a:r>
                      <a:r>
                        <a:rPr lang="en-US" sz="1800" dirty="0" err="1" smtClean="0">
                          <a:latin typeface="Times New Roman" charset="0"/>
                          <a:ea typeface="Times New Roman" charset="0"/>
                          <a:cs typeface="Times New Roman" charset="0"/>
                        </a:rPr>
                        <a:t>amat</a:t>
                      </a:r>
                      <a:r>
                        <a:rPr lang="en-US" sz="1800" dirty="0" smtClean="0">
                          <a:latin typeface="Times New Roman" charset="0"/>
                          <a:ea typeface="Times New Roman" charset="0"/>
                          <a:cs typeface="Times New Roman" charset="0"/>
                        </a:rPr>
                        <a:t> observers global network</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Social media; synergy with pros</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Flickr etc., paper; conferences</a:t>
                      </a:r>
                      <a:endParaRPr lang="en-US" sz="1800" dirty="0">
                        <a:latin typeface="Times New Roman" charset="0"/>
                        <a:ea typeface="Times New Roman" charset="0"/>
                        <a:cs typeface="Times New Roman" charset="0"/>
                      </a:endParaRPr>
                    </a:p>
                  </a:txBody>
                  <a:tcPr anchor="ctr"/>
                </a:tc>
              </a:tr>
              <a:tr h="865882">
                <a:tc>
                  <a:txBody>
                    <a:bodyPr/>
                    <a:lstStyle/>
                    <a:p>
                      <a:r>
                        <a:rPr lang="en-US" sz="1800" dirty="0" smtClean="0">
                          <a:latin typeface="Times New Roman" charset="0"/>
                          <a:ea typeface="Times New Roman" charset="0"/>
                          <a:cs typeface="Times New Roman" charset="0"/>
                        </a:rPr>
                        <a:t>Comet Siding</a:t>
                      </a:r>
                      <a:r>
                        <a:rPr lang="en-US" sz="1800" baseline="0" dirty="0" smtClean="0">
                          <a:latin typeface="Times New Roman" charset="0"/>
                          <a:ea typeface="Times New Roman" charset="0"/>
                          <a:cs typeface="Times New Roman" charset="0"/>
                        </a:rPr>
                        <a:t> Spring (2014)</a:t>
                      </a:r>
                      <a:endParaRPr lang="en-US" sz="1800" dirty="0">
                        <a:latin typeface="Times New Roman" charset="0"/>
                        <a:ea typeface="Times New Roman" charset="0"/>
                        <a:cs typeface="Times New Roman" charset="0"/>
                      </a:endParaRPr>
                    </a:p>
                  </a:txBody>
                  <a:tcPr anchor="ctr"/>
                </a:tc>
                <a:tc>
                  <a:txBody>
                    <a:bodyPr/>
                    <a:lstStyle/>
                    <a:p>
                      <a:r>
                        <a:rPr lang="en-US" sz="1800" dirty="0" err="1" smtClean="0">
                          <a:latin typeface="Times New Roman" charset="0"/>
                          <a:ea typeface="Times New Roman" charset="0"/>
                          <a:cs typeface="Times New Roman" charset="0"/>
                        </a:rPr>
                        <a:t>Oort</a:t>
                      </a:r>
                      <a:r>
                        <a:rPr lang="en-US" sz="1800" dirty="0" smtClean="0">
                          <a:latin typeface="Times New Roman" charset="0"/>
                          <a:ea typeface="Times New Roman" charset="0"/>
                          <a:cs typeface="Times New Roman" charset="0"/>
                        </a:rPr>
                        <a:t>-cloud comet, close approach to Mars</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Pro-am comet and Mars communities</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Imaging, spectra, social media</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Interaction</a:t>
                      </a:r>
                      <a:r>
                        <a:rPr lang="en-US" sz="1800" baseline="0" dirty="0" smtClean="0">
                          <a:latin typeface="Times New Roman" charset="0"/>
                          <a:ea typeface="Times New Roman" charset="0"/>
                          <a:cs typeface="Times New Roman" charset="0"/>
                        </a:rPr>
                        <a:t> with JPL; international meetings; collaborations</a:t>
                      </a:r>
                      <a:endParaRPr lang="en-US" sz="1800" dirty="0">
                        <a:latin typeface="Times New Roman" charset="0"/>
                        <a:ea typeface="Times New Roman" charset="0"/>
                        <a:cs typeface="Times New Roman" charset="0"/>
                      </a:endParaRPr>
                    </a:p>
                  </a:txBody>
                  <a:tcPr anchor="ctr"/>
                </a:tc>
              </a:tr>
              <a:tr h="865882">
                <a:tc>
                  <a:txBody>
                    <a:bodyPr/>
                    <a:lstStyle/>
                    <a:p>
                      <a:r>
                        <a:rPr lang="en-US" sz="1800" dirty="0" smtClean="0">
                          <a:latin typeface="Times New Roman" charset="0"/>
                          <a:ea typeface="Times New Roman" charset="0"/>
                          <a:cs typeface="Times New Roman" charset="0"/>
                        </a:rPr>
                        <a:t>Comet 67P/CG (2014-2016)</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ESA/Rosetta target</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Global</a:t>
                      </a:r>
                      <a:r>
                        <a:rPr lang="en-US" sz="1800" baseline="0" dirty="0" smtClean="0">
                          <a:latin typeface="Times New Roman" charset="0"/>
                          <a:ea typeface="Times New Roman" charset="0"/>
                          <a:cs typeface="Times New Roman" charset="0"/>
                        </a:rPr>
                        <a:t> ground-based </a:t>
                      </a:r>
                      <a:r>
                        <a:rPr lang="en-US" sz="1800" baseline="0" dirty="0" err="1" smtClean="0">
                          <a:latin typeface="Times New Roman" charset="0"/>
                          <a:ea typeface="Times New Roman" charset="0"/>
                          <a:cs typeface="Times New Roman" charset="0"/>
                        </a:rPr>
                        <a:t>obs</a:t>
                      </a:r>
                      <a:r>
                        <a:rPr lang="en-US" sz="1800" baseline="0" dirty="0" smtClean="0">
                          <a:latin typeface="Times New Roman" charset="0"/>
                          <a:ea typeface="Times New Roman" charset="0"/>
                          <a:cs typeface="Times New Roman" charset="0"/>
                        </a:rPr>
                        <a:t> support</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Robotic </a:t>
                      </a:r>
                      <a:r>
                        <a:rPr lang="en-US" sz="1800" dirty="0" err="1" smtClean="0">
                          <a:latin typeface="Times New Roman" charset="0"/>
                          <a:ea typeface="Times New Roman" charset="0"/>
                          <a:cs typeface="Times New Roman" charset="0"/>
                        </a:rPr>
                        <a:t>netwroks</a:t>
                      </a:r>
                      <a:r>
                        <a:rPr lang="en-US" sz="1800" dirty="0" smtClean="0">
                          <a:latin typeface="Times New Roman" charset="0"/>
                          <a:ea typeface="Times New Roman" charset="0"/>
                          <a:cs typeface="Times New Roman" charset="0"/>
                        </a:rPr>
                        <a:t>, etc.</a:t>
                      </a:r>
                      <a:endParaRPr lang="en-US" sz="1800" dirty="0">
                        <a:latin typeface="Times New Roman" charset="0"/>
                        <a:ea typeface="Times New Roman" charset="0"/>
                        <a:cs typeface="Times New Roman" charset="0"/>
                      </a:endParaRPr>
                    </a:p>
                  </a:txBody>
                  <a:tcPr anchor="ctr"/>
                </a:tc>
                <a:tc>
                  <a:txBody>
                    <a:bodyPr/>
                    <a:lstStyle/>
                    <a:p>
                      <a:r>
                        <a:rPr lang="en-US" sz="1800" dirty="0" smtClean="0">
                          <a:latin typeface="Times New Roman" charset="0"/>
                          <a:ea typeface="Times New Roman" charset="0"/>
                          <a:cs typeface="Times New Roman" charset="0"/>
                        </a:rPr>
                        <a:t>Fill-in  data; </a:t>
                      </a:r>
                      <a:r>
                        <a:rPr lang="en-US" sz="1800" dirty="0" err="1" smtClean="0">
                          <a:latin typeface="Times New Roman" charset="0"/>
                          <a:ea typeface="Times New Roman" charset="0"/>
                          <a:cs typeface="Times New Roman" charset="0"/>
                        </a:rPr>
                        <a:t>visualizatio</a:t>
                      </a:r>
                      <a:r>
                        <a:rPr lang="en-US" sz="1800" dirty="0" smtClean="0">
                          <a:latin typeface="Times New Roman" charset="0"/>
                          <a:ea typeface="Times New Roman" charset="0"/>
                          <a:cs typeface="Times New Roman" charset="0"/>
                        </a:rPr>
                        <a:t>; 3d</a:t>
                      </a:r>
                      <a:r>
                        <a:rPr lang="en-US" sz="1800" baseline="0" dirty="0" smtClean="0">
                          <a:latin typeface="Times New Roman" charset="0"/>
                          <a:ea typeface="Times New Roman" charset="0"/>
                          <a:cs typeface="Times New Roman" charset="0"/>
                        </a:rPr>
                        <a:t> models; </a:t>
                      </a:r>
                      <a:r>
                        <a:rPr lang="en-US" sz="1800" baseline="0" dirty="0" err="1" smtClean="0">
                          <a:latin typeface="Times New Roman" charset="0"/>
                          <a:ea typeface="Times New Roman" charset="0"/>
                          <a:cs typeface="Times New Roman" charset="0"/>
                        </a:rPr>
                        <a:t>ebooks</a:t>
                      </a:r>
                      <a:r>
                        <a:rPr lang="en-US" sz="1800" baseline="0" dirty="0" smtClean="0">
                          <a:latin typeface="Times New Roman" charset="0"/>
                          <a:ea typeface="Times New Roman" charset="0"/>
                          <a:cs typeface="Times New Roman" charset="0"/>
                        </a:rPr>
                        <a:t>, etc.</a:t>
                      </a:r>
                    </a:p>
                  </a:txBody>
                  <a:tcPr anchor="ctr"/>
                </a:tc>
              </a:tr>
              <a:tr h="865882">
                <a:tc>
                  <a:txBody>
                    <a:bodyPr/>
                    <a:lstStyle/>
                    <a:p>
                      <a:r>
                        <a:rPr lang="en-US" dirty="0" smtClean="0">
                          <a:latin typeface="+mj-lt"/>
                        </a:rPr>
                        <a:t>Total Solar Eclipse (TSE) 2017</a:t>
                      </a:r>
                      <a:endParaRPr lang="en-US" dirty="0">
                        <a:latin typeface="+mj-lt"/>
                      </a:endParaRPr>
                    </a:p>
                  </a:txBody>
                  <a:tcPr/>
                </a:tc>
                <a:tc>
                  <a:txBody>
                    <a:bodyPr/>
                    <a:lstStyle/>
                    <a:p>
                      <a:r>
                        <a:rPr lang="en-US" dirty="0" smtClean="0">
                          <a:latin typeface="+mj-lt"/>
                        </a:rPr>
                        <a:t>Polarization</a:t>
                      </a:r>
                      <a:r>
                        <a:rPr lang="en-US" baseline="0" dirty="0" smtClean="0">
                          <a:latin typeface="+mj-lt"/>
                        </a:rPr>
                        <a:t> of K Corona</a:t>
                      </a:r>
                      <a:endParaRPr lang="en-US" dirty="0">
                        <a:latin typeface="+mj-lt"/>
                      </a:endParaRPr>
                    </a:p>
                  </a:txBody>
                  <a:tcPr/>
                </a:tc>
                <a:tc>
                  <a:txBody>
                    <a:bodyPr/>
                    <a:lstStyle/>
                    <a:p>
                      <a:r>
                        <a:rPr lang="en-US" dirty="0" smtClean="0">
                          <a:latin typeface="+mj-lt"/>
                        </a:rPr>
                        <a:t>Solar community; citizen scientists</a:t>
                      </a:r>
                      <a:endParaRPr lang="en-US" dirty="0">
                        <a:latin typeface="+mj-lt"/>
                      </a:endParaRPr>
                    </a:p>
                  </a:txBody>
                  <a:tcPr/>
                </a:tc>
                <a:tc>
                  <a:txBody>
                    <a:bodyPr/>
                    <a:lstStyle/>
                    <a:p>
                      <a:r>
                        <a:rPr lang="en-US" baseline="0" dirty="0" smtClean="0">
                          <a:latin typeface="Times New Roman" charset="0"/>
                          <a:ea typeface="Times New Roman" charset="0"/>
                          <a:cs typeface="Times New Roman" charset="0"/>
                        </a:rPr>
                        <a:t>Small- aperture polarimetry</a:t>
                      </a:r>
                      <a:endParaRPr lang="en-US" dirty="0">
                        <a:latin typeface="Times New Roman" charset="0"/>
                        <a:ea typeface="Times New Roman" charset="0"/>
                        <a:cs typeface="Times New Roman" charset="0"/>
                      </a:endParaRPr>
                    </a:p>
                  </a:txBody>
                  <a:tcPr/>
                </a:tc>
                <a:tc>
                  <a:txBody>
                    <a:bodyPr/>
                    <a:lstStyle/>
                    <a:p>
                      <a:r>
                        <a:rPr lang="en-US" sz="1800" kern="1200" dirty="0" smtClean="0">
                          <a:solidFill>
                            <a:schemeClr val="dk1"/>
                          </a:solidFill>
                          <a:latin typeface="Times New Roman" charset="0"/>
                          <a:ea typeface="Times New Roman" charset="0"/>
                          <a:cs typeface="Times New Roman" charset="0"/>
                        </a:rPr>
                        <a:t>DIY</a:t>
                      </a:r>
                      <a:r>
                        <a:rPr lang="en-US" sz="1800" kern="1200" baseline="0" dirty="0" smtClean="0">
                          <a:solidFill>
                            <a:schemeClr val="dk1"/>
                          </a:solidFill>
                          <a:latin typeface="Times New Roman" charset="0"/>
                          <a:ea typeface="Times New Roman" charset="0"/>
                          <a:cs typeface="Times New Roman" charset="0"/>
                        </a:rPr>
                        <a:t>-style identical set-ups; citizen science/big data</a:t>
                      </a:r>
                      <a:endParaRPr lang="en-US" dirty="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44223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6384" y="110010"/>
            <a:ext cx="8651631" cy="707886"/>
          </a:xfrm>
          <a:prstGeom prst="rect">
            <a:avLst/>
          </a:prstGeom>
          <a:noFill/>
        </p:spPr>
        <p:txBody>
          <a:bodyPr wrap="square" rtlCol="0">
            <a:spAutoFit/>
          </a:bodyPr>
          <a:lstStyle/>
          <a:p>
            <a:pPr algn="ctr"/>
            <a:r>
              <a:rPr lang="en-US" sz="4000" b="1" dirty="0" smtClean="0">
                <a:solidFill>
                  <a:srgbClr val="FF0000"/>
                </a:solidFill>
                <a:latin typeface="+mj-lt"/>
              </a:rPr>
              <a:t>Going Forward…</a:t>
            </a:r>
            <a:endParaRPr lang="en-US" sz="4000" b="1" dirty="0">
              <a:solidFill>
                <a:srgbClr val="FF0000"/>
              </a:solidFill>
              <a:latin typeface="+mj-lt"/>
            </a:endParaRPr>
          </a:p>
        </p:txBody>
      </p:sp>
      <p:sp>
        <p:nvSpPr>
          <p:cNvPr id="4" name="TextBox 3"/>
          <p:cNvSpPr txBox="1"/>
          <p:nvPr/>
        </p:nvSpPr>
        <p:spPr>
          <a:xfrm>
            <a:off x="386864" y="1102578"/>
            <a:ext cx="3651736" cy="4893647"/>
          </a:xfrm>
          <a:prstGeom prst="rect">
            <a:avLst/>
          </a:prstGeom>
          <a:noFill/>
        </p:spPr>
        <p:txBody>
          <a:bodyPr wrap="square" rtlCol="0">
            <a:spAutoFit/>
          </a:bodyPr>
          <a:lstStyle/>
          <a:p>
            <a:pPr algn="ctr"/>
            <a:r>
              <a:rPr lang="en-US" sz="2800" b="1" dirty="0" smtClean="0">
                <a:latin typeface="+mj-lt"/>
              </a:rPr>
              <a:t>Traditional</a:t>
            </a:r>
            <a:endParaRPr lang="en-US" sz="2800" dirty="0" smtClean="0">
              <a:latin typeface="+mj-lt"/>
            </a:endParaRPr>
          </a:p>
          <a:p>
            <a:pPr marL="457200" indent="-457200">
              <a:buFont typeface="Wingdings" charset="2"/>
              <a:buChar char="ü"/>
            </a:pPr>
            <a:r>
              <a:rPr lang="en-US" sz="2000" dirty="0" smtClean="0">
                <a:latin typeface="+mj-lt"/>
              </a:rPr>
              <a:t>Traditional observations; models</a:t>
            </a:r>
          </a:p>
          <a:p>
            <a:pPr marL="457200" indent="-457200">
              <a:buFont typeface="Wingdings" charset="2"/>
              <a:buChar char="ü"/>
            </a:pPr>
            <a:r>
              <a:rPr lang="en-US" sz="2000" dirty="0" smtClean="0">
                <a:latin typeface="+mj-lt"/>
              </a:rPr>
              <a:t>Increasing pro data sets</a:t>
            </a:r>
          </a:p>
          <a:p>
            <a:pPr marL="457200" indent="-457200">
              <a:buFont typeface="Wingdings" charset="2"/>
              <a:buChar char="ü"/>
            </a:pPr>
            <a:r>
              <a:rPr lang="en-US" sz="2000" dirty="0" smtClean="0">
                <a:latin typeface="+mj-lt"/>
              </a:rPr>
              <a:t>Temporal/spatial/spectral coverage</a:t>
            </a:r>
          </a:p>
          <a:p>
            <a:pPr marL="457200" indent="-457200">
              <a:buFont typeface="Wingdings" charset="2"/>
              <a:buChar char="ü"/>
            </a:pPr>
            <a:r>
              <a:rPr lang="en-US" sz="2000" dirty="0" smtClean="0">
                <a:latin typeface="+mj-lt"/>
              </a:rPr>
              <a:t>Mostly static of dynamic systems via s/c missions</a:t>
            </a:r>
          </a:p>
          <a:p>
            <a:pPr marL="457200" indent="-457200">
              <a:buFont typeface="Wingdings" charset="2"/>
              <a:buChar char="ü"/>
            </a:pPr>
            <a:r>
              <a:rPr lang="en-US" sz="2000" dirty="0" smtClean="0">
                <a:latin typeface="+mj-lt"/>
              </a:rPr>
              <a:t>Data format, reduction pipeline consistent for immediate comparison and long-term </a:t>
            </a:r>
            <a:r>
              <a:rPr lang="en-US" sz="2000" dirty="0" err="1" smtClean="0">
                <a:latin typeface="+mj-lt"/>
              </a:rPr>
              <a:t>modeling,but</a:t>
            </a:r>
            <a:r>
              <a:rPr lang="en-US" sz="2000" dirty="0" smtClean="0">
                <a:latin typeface="+mj-lt"/>
              </a:rPr>
              <a:t> specific to </a:t>
            </a:r>
            <a:r>
              <a:rPr lang="en-US" sz="2000" dirty="0" err="1" smtClean="0">
                <a:latin typeface="+mj-lt"/>
              </a:rPr>
              <a:t>obs</a:t>
            </a:r>
            <a:r>
              <a:rPr lang="en-US" sz="2000" dirty="0" smtClean="0">
                <a:latin typeface="+mj-lt"/>
              </a:rPr>
              <a:t> facility/mission/research group </a:t>
            </a:r>
          </a:p>
        </p:txBody>
      </p:sp>
      <p:sp>
        <p:nvSpPr>
          <p:cNvPr id="5" name="TextBox 4"/>
          <p:cNvSpPr txBox="1"/>
          <p:nvPr/>
        </p:nvSpPr>
        <p:spPr>
          <a:xfrm>
            <a:off x="4466492" y="790198"/>
            <a:ext cx="6031523" cy="5755422"/>
          </a:xfrm>
          <a:prstGeom prst="rect">
            <a:avLst/>
          </a:prstGeom>
          <a:noFill/>
        </p:spPr>
        <p:txBody>
          <a:bodyPr wrap="square" rtlCol="0">
            <a:spAutoFit/>
          </a:bodyPr>
          <a:lstStyle/>
          <a:p>
            <a:pPr algn="ctr"/>
            <a:r>
              <a:rPr lang="en-US" sz="2800" b="1" dirty="0" smtClean="0">
                <a:solidFill>
                  <a:srgbClr val="3642DE"/>
                </a:solidFill>
                <a:latin typeface="+mj-lt"/>
              </a:rPr>
              <a:t>New </a:t>
            </a:r>
            <a:r>
              <a:rPr lang="en-US" sz="2800" b="1" dirty="0" smtClean="0">
                <a:solidFill>
                  <a:srgbClr val="3642DE"/>
                </a:solidFill>
                <a:latin typeface="+mj-lt"/>
              </a:rPr>
              <a:t>Modes/Potential Solutions</a:t>
            </a:r>
            <a:endParaRPr lang="en-US" sz="2800" b="1" dirty="0" smtClean="0">
              <a:solidFill>
                <a:srgbClr val="3642DE"/>
              </a:solidFill>
              <a:latin typeface="+mj-lt"/>
            </a:endParaRPr>
          </a:p>
          <a:p>
            <a:pPr marL="457200" indent="-457200">
              <a:buFont typeface="Wingdings" charset="2"/>
              <a:buChar char="v"/>
            </a:pPr>
            <a:r>
              <a:rPr lang="en-US" sz="2000" dirty="0" smtClean="0">
                <a:latin typeface="+mj-lt"/>
              </a:rPr>
              <a:t>Imaging/</a:t>
            </a:r>
            <a:r>
              <a:rPr lang="en-US" sz="2000" dirty="0" err="1" smtClean="0">
                <a:latin typeface="+mj-lt"/>
              </a:rPr>
              <a:t>polarimetric</a:t>
            </a:r>
            <a:r>
              <a:rPr lang="en-US" sz="2000" dirty="0" smtClean="0">
                <a:latin typeface="+mj-lt"/>
              </a:rPr>
              <a:t>/spectroscopic observations=&gt;”Big Data” via pro-am/citizen science</a:t>
            </a:r>
          </a:p>
          <a:p>
            <a:pPr marL="457200" indent="-457200">
              <a:buFont typeface="Wingdings" charset="2"/>
              <a:buChar char="v"/>
            </a:pPr>
            <a:r>
              <a:rPr lang="en-US" sz="2000" dirty="0" smtClean="0">
                <a:latin typeface="+mj-lt"/>
              </a:rPr>
              <a:t>Statistical methods – PCA/ICA</a:t>
            </a:r>
          </a:p>
          <a:p>
            <a:pPr marL="457200" indent="-457200">
              <a:buFont typeface="Wingdings" charset="2"/>
              <a:buChar char="v"/>
            </a:pPr>
            <a:r>
              <a:rPr lang="en-US" sz="2000" dirty="0" smtClean="0">
                <a:latin typeface="+mj-lt"/>
              </a:rPr>
              <a:t>Time Series</a:t>
            </a:r>
          </a:p>
          <a:p>
            <a:pPr marL="457200" indent="-457200">
              <a:buFont typeface="Wingdings" charset="2"/>
              <a:buChar char="v"/>
            </a:pPr>
            <a:r>
              <a:rPr lang="en-US" sz="2000" dirty="0" smtClean="0">
                <a:latin typeface="+mj-lt"/>
              </a:rPr>
              <a:t>Variety of Projections</a:t>
            </a:r>
          </a:p>
          <a:p>
            <a:pPr marL="457200" indent="-457200">
              <a:buFont typeface="Wingdings" charset="2"/>
              <a:buChar char="v"/>
            </a:pPr>
            <a:r>
              <a:rPr lang="en-US" sz="2000" dirty="0" smtClean="0">
                <a:latin typeface="+mj-lt"/>
              </a:rPr>
              <a:t>ArcGIS – cartographic mapping of pro-am data _rotate targets for evolution studies</a:t>
            </a:r>
          </a:p>
          <a:p>
            <a:pPr marL="457200" indent="-457200">
              <a:buFont typeface="Wingdings" charset="2"/>
              <a:buChar char="v"/>
            </a:pPr>
            <a:r>
              <a:rPr lang="en-US" sz="2000" dirty="0" smtClean="0">
                <a:latin typeface="+mj-lt"/>
              </a:rPr>
              <a:t>Major challenge of data fusion; visualization; archival; </a:t>
            </a:r>
          </a:p>
          <a:p>
            <a:pPr marL="457200" indent="-457200">
              <a:buFont typeface="Wingdings" charset="2"/>
              <a:buChar char="v"/>
            </a:pPr>
            <a:r>
              <a:rPr lang="en-US" sz="2000" b="1" dirty="0" err="1" smtClean="0">
                <a:latin typeface="+mj-lt"/>
              </a:rPr>
              <a:t>Amat</a:t>
            </a:r>
            <a:r>
              <a:rPr lang="en-US" sz="2000" b="1" dirty="0" smtClean="0">
                <a:latin typeface="+mj-lt"/>
              </a:rPr>
              <a:t> use social media, free software =&gt; potential users of </a:t>
            </a:r>
            <a:r>
              <a:rPr lang="en-US" sz="2000" b="1" dirty="0" err="1" smtClean="0">
                <a:latin typeface="+mj-lt"/>
              </a:rPr>
              <a:t>Jupyter</a:t>
            </a:r>
            <a:r>
              <a:rPr lang="en-US" sz="2000" b="1" dirty="0" smtClean="0">
                <a:latin typeface="+mj-lt"/>
              </a:rPr>
              <a:t> notebooks </a:t>
            </a:r>
            <a:r>
              <a:rPr lang="en-US" sz="2000" dirty="0" smtClean="0">
                <a:latin typeface="+mj-lt"/>
              </a:rPr>
              <a:t>(NASA requires GitHub repository</a:t>
            </a:r>
            <a:r>
              <a:rPr lang="en-US" sz="2000" dirty="0" smtClean="0">
                <a:latin typeface="+mj-lt"/>
              </a:rPr>
              <a:t>)</a:t>
            </a:r>
          </a:p>
          <a:p>
            <a:pPr marL="457200" indent="-457200">
              <a:buFont typeface="Wingdings" charset="2"/>
              <a:buChar char="v"/>
            </a:pPr>
            <a:endParaRPr lang="en-US" sz="2000" dirty="0">
              <a:latin typeface="+mj-lt"/>
            </a:endParaRPr>
          </a:p>
          <a:p>
            <a:pPr marL="457200" indent="-457200">
              <a:buFont typeface="Wingdings" charset="2"/>
              <a:buChar char="v"/>
            </a:pPr>
            <a:r>
              <a:rPr lang="en-US" sz="2000" b="1" dirty="0" smtClean="0">
                <a:solidFill>
                  <a:srgbClr val="FF0000"/>
                </a:solidFill>
                <a:latin typeface="+mj-lt"/>
              </a:rPr>
              <a:t>Provide a one-stop portal that </a:t>
            </a:r>
            <a:r>
              <a:rPr lang="en-US" sz="2000" b="1" dirty="0" err="1" smtClean="0">
                <a:solidFill>
                  <a:srgbClr val="FF0000"/>
                </a:solidFill>
                <a:latin typeface="+mj-lt"/>
              </a:rPr>
              <a:t>incorporaes</a:t>
            </a:r>
            <a:r>
              <a:rPr lang="en-US" sz="2000" b="1" dirty="0" smtClean="0">
                <a:solidFill>
                  <a:srgbClr val="FF0000"/>
                </a:solidFill>
                <a:latin typeface="+mj-lt"/>
              </a:rPr>
              <a:t> these independent solutions for all types of data scientists</a:t>
            </a:r>
            <a:endParaRPr lang="en-US" sz="2000" b="1" dirty="0" smtClean="0">
              <a:solidFill>
                <a:srgbClr val="FF0000"/>
              </a:solidFill>
              <a:latin typeface="+mj-lt"/>
            </a:endParaRPr>
          </a:p>
        </p:txBody>
      </p:sp>
      <p:sp>
        <p:nvSpPr>
          <p:cNvPr id="7" name="Date Placeholder 6"/>
          <p:cNvSpPr>
            <a:spLocks noGrp="1"/>
          </p:cNvSpPr>
          <p:nvPr>
            <p:ph type="dt" sz="half" idx="10"/>
          </p:nvPr>
        </p:nvSpPr>
        <p:spPr/>
        <p:txBody>
          <a:bodyPr/>
          <a:lstStyle/>
          <a:p>
            <a:r>
              <a:rPr lang="en-US" smtClean="0"/>
              <a:t>2019 AAS Winter Meeting, Honolulu</a:t>
            </a:r>
            <a:endParaRPr lang="en-US" dirty="0"/>
          </a:p>
        </p:txBody>
      </p:sp>
      <p:sp>
        <p:nvSpPr>
          <p:cNvPr id="8" name="Footer Placeholder 7"/>
          <p:cNvSpPr>
            <a:spLocks noGrp="1"/>
          </p:cNvSpPr>
          <p:nvPr>
            <p:ph type="ftr" sz="quarter" idx="11"/>
          </p:nvPr>
        </p:nvSpPr>
        <p:spPr/>
        <p:txBody>
          <a:bodyPr/>
          <a:lstStyle/>
          <a:p>
            <a:r>
              <a:rPr lang="en-US" smtClean="0"/>
              <a:t>Padma A. Yanamandra-Fisher</a:t>
            </a:r>
            <a:endParaRPr lang="en-US" dirty="0"/>
          </a:p>
        </p:txBody>
      </p:sp>
      <p:sp>
        <p:nvSpPr>
          <p:cNvPr id="9" name="Slide Number Placeholder 8"/>
          <p:cNvSpPr>
            <a:spLocks noGrp="1"/>
          </p:cNvSpPr>
          <p:nvPr>
            <p:ph type="sldNum" sz="quarter" idx="12"/>
          </p:nvPr>
        </p:nvSpPr>
        <p:spPr/>
        <p:txBody>
          <a:bodyPr/>
          <a:lstStyle/>
          <a:p>
            <a:fld id="{B375FB8B-40C9-2A4D-A8EA-B50C3BA8DE17}" type="slidenum">
              <a:rPr lang="en-US" smtClean="0"/>
              <a:t>18</a:t>
            </a:fld>
            <a:endParaRPr lang="en-US"/>
          </a:p>
        </p:txBody>
      </p:sp>
    </p:spTree>
    <p:extLst>
      <p:ext uri="{BB962C8B-B14F-4D97-AF65-F5344CB8AC3E}">
        <p14:creationId xmlns:p14="http://schemas.microsoft.com/office/powerpoint/2010/main" val="1561461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19</a:t>
            </a:fld>
            <a:endParaRPr lang="en-US"/>
          </a:p>
        </p:txBody>
      </p:sp>
      <p:sp>
        <p:nvSpPr>
          <p:cNvPr id="5" name="TextBox 4"/>
          <p:cNvSpPr txBox="1"/>
          <p:nvPr/>
        </p:nvSpPr>
        <p:spPr>
          <a:xfrm>
            <a:off x="1866122" y="463220"/>
            <a:ext cx="8640147" cy="1200329"/>
          </a:xfrm>
          <a:prstGeom prst="rect">
            <a:avLst/>
          </a:prstGeom>
          <a:noFill/>
        </p:spPr>
        <p:txBody>
          <a:bodyPr wrap="square" rtlCol="0">
            <a:spAutoFit/>
          </a:bodyPr>
          <a:lstStyle/>
          <a:p>
            <a:pPr algn="ctr"/>
            <a:r>
              <a:rPr lang="en-US" sz="3600" b="1" dirty="0" smtClean="0">
                <a:solidFill>
                  <a:srgbClr val="FF0000"/>
                </a:solidFill>
                <a:latin typeface="+mj-lt"/>
              </a:rPr>
              <a:t>Where is the Data Generated?</a:t>
            </a:r>
          </a:p>
          <a:p>
            <a:pPr algn="ctr"/>
            <a:r>
              <a:rPr lang="en-US" sz="3600" b="1" dirty="0" smtClean="0">
                <a:solidFill>
                  <a:srgbClr val="FF0000"/>
                </a:solidFill>
                <a:latin typeface="+mj-lt"/>
              </a:rPr>
              <a:t>Previous modes and for the future…</a:t>
            </a:r>
            <a:endParaRPr lang="en-US" sz="3600" b="1" dirty="0">
              <a:solidFill>
                <a:srgbClr val="FF0000"/>
              </a:solidFill>
              <a:latin typeface="+mj-lt"/>
            </a:endParaRPr>
          </a:p>
        </p:txBody>
      </p:sp>
      <p:sp>
        <p:nvSpPr>
          <p:cNvPr id="6" name="TextBox 5"/>
          <p:cNvSpPr txBox="1"/>
          <p:nvPr/>
        </p:nvSpPr>
        <p:spPr>
          <a:xfrm>
            <a:off x="496078" y="1654887"/>
            <a:ext cx="9632113" cy="1692771"/>
          </a:xfrm>
          <a:prstGeom prst="rect">
            <a:avLst/>
          </a:prstGeom>
          <a:noFill/>
        </p:spPr>
        <p:txBody>
          <a:bodyPr wrap="square" rtlCol="0">
            <a:spAutoFit/>
          </a:bodyPr>
          <a:lstStyle/>
          <a:p>
            <a:r>
              <a:rPr lang="en-US" sz="2400" b="1" dirty="0" smtClean="0">
                <a:latin typeface="+mj-lt"/>
              </a:rPr>
              <a:t>Educators, Amateur Observers, Pros, Astronomy groups:</a:t>
            </a:r>
          </a:p>
          <a:p>
            <a:r>
              <a:rPr lang="en-US" sz="2000" dirty="0" smtClean="0">
                <a:latin typeface="+mj-lt"/>
              </a:rPr>
              <a:t>Working </a:t>
            </a:r>
            <a:r>
              <a:rPr lang="en-US" sz="2000" dirty="0" smtClean="0">
                <a:latin typeface="+mj-lt"/>
              </a:rPr>
              <a:t>with your students via informal space </a:t>
            </a:r>
            <a:r>
              <a:rPr lang="en-US" sz="2000" dirty="0" smtClean="0">
                <a:latin typeface="+mj-lt"/>
              </a:rPr>
              <a:t>camps:</a:t>
            </a:r>
            <a:endParaRPr lang="en-US" sz="2000" dirty="0" smtClean="0">
              <a:latin typeface="+mj-lt"/>
            </a:endParaRPr>
          </a:p>
          <a:p>
            <a:r>
              <a:rPr lang="en-US" sz="2000" b="1" dirty="0" smtClean="0">
                <a:latin typeface="+mj-lt"/>
              </a:rPr>
              <a:t>i</a:t>
            </a:r>
            <a:r>
              <a:rPr lang="en-US" sz="2000" b="1" dirty="0" smtClean="0">
                <a:latin typeface="+mj-lt"/>
              </a:rPr>
              <a:t>ntroduce </a:t>
            </a:r>
            <a:r>
              <a:rPr lang="en-US" sz="2000" b="1" dirty="0" smtClean="0">
                <a:latin typeface="+mj-lt"/>
              </a:rPr>
              <a:t>telescopes, objects in sky, how to observe and </a:t>
            </a:r>
            <a:r>
              <a:rPr lang="en-US" sz="2000" b="1" dirty="0" smtClean="0">
                <a:latin typeface="+mj-lt"/>
              </a:rPr>
              <a:t>sketch; take spectra</a:t>
            </a:r>
            <a:endParaRPr lang="en-US" sz="2000" b="1" dirty="0" smtClean="0">
              <a:latin typeface="+mj-lt"/>
            </a:endParaRPr>
          </a:p>
          <a:p>
            <a:r>
              <a:rPr lang="en-US" sz="2000" dirty="0" smtClean="0">
                <a:latin typeface="+mj-lt"/>
              </a:rPr>
              <a:t>Recent example: Space camp by Irish amateur astronomer: </a:t>
            </a:r>
            <a:r>
              <a:rPr lang="en-US" sz="2000" dirty="0" err="1" smtClean="0">
                <a:latin typeface="+mj-lt"/>
              </a:rPr>
              <a:t>Dierdre</a:t>
            </a:r>
            <a:r>
              <a:rPr lang="en-US" sz="2000" dirty="0" smtClean="0">
                <a:latin typeface="+mj-lt"/>
              </a:rPr>
              <a:t> </a:t>
            </a:r>
            <a:r>
              <a:rPr lang="en-US" sz="2000" dirty="0" err="1" smtClean="0">
                <a:latin typeface="+mj-lt"/>
              </a:rPr>
              <a:t>Kellighan</a:t>
            </a:r>
            <a:r>
              <a:rPr lang="en-US" sz="2000" dirty="0" smtClean="0">
                <a:latin typeface="+mj-lt"/>
              </a:rPr>
              <a:t>:</a:t>
            </a:r>
          </a:p>
          <a:p>
            <a:r>
              <a:rPr lang="en-US" sz="2000" dirty="0" smtClean="0">
                <a:latin typeface="+mj-lt"/>
              </a:rPr>
              <a:t>Sky, including comet 2017 S3 (</a:t>
            </a:r>
            <a:r>
              <a:rPr lang="en-US" sz="2000" dirty="0" err="1" smtClean="0">
                <a:latin typeface="+mj-lt"/>
              </a:rPr>
              <a:t>PanSTARRS</a:t>
            </a:r>
            <a:r>
              <a:rPr lang="en-US" sz="2000" dirty="0" smtClean="0">
                <a:latin typeface="+mj-lt"/>
              </a:rPr>
              <a:t>) and blog</a:t>
            </a:r>
            <a:endParaRPr lang="en-US" sz="2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0" y="3281145"/>
            <a:ext cx="2255050" cy="19213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776" y="1302264"/>
            <a:ext cx="1450537" cy="192071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090" y="3304858"/>
            <a:ext cx="6018264" cy="12036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045" y="5381915"/>
            <a:ext cx="6120353" cy="1224071"/>
          </a:xfrm>
          <a:prstGeom prst="rect">
            <a:avLst/>
          </a:prstGeom>
        </p:spPr>
      </p:pic>
      <p:sp>
        <p:nvSpPr>
          <p:cNvPr id="11" name="Rectangle 10"/>
          <p:cNvSpPr/>
          <p:nvPr/>
        </p:nvSpPr>
        <p:spPr>
          <a:xfrm>
            <a:off x="6021090" y="4590393"/>
            <a:ext cx="6018264" cy="892552"/>
          </a:xfrm>
          <a:prstGeom prst="rect">
            <a:avLst/>
          </a:prstGeom>
        </p:spPr>
        <p:txBody>
          <a:bodyPr wrap="square">
            <a:spAutoFit/>
          </a:bodyPr>
          <a:lstStyle/>
          <a:p>
            <a:r>
              <a:rPr lang="en-US" dirty="0">
                <a:solidFill>
                  <a:srgbClr val="FF0000"/>
                </a:solidFill>
                <a:latin typeface="+mj-lt"/>
              </a:rPr>
              <a:t>Preliminary images of Jupiter (intensity – above); </a:t>
            </a:r>
            <a:r>
              <a:rPr lang="en-US" dirty="0" err="1">
                <a:solidFill>
                  <a:srgbClr val="FF0000"/>
                </a:solidFill>
                <a:latin typeface="+mj-lt"/>
              </a:rPr>
              <a:t>spectropolarimetry</a:t>
            </a:r>
            <a:r>
              <a:rPr lang="en-US" dirty="0">
                <a:solidFill>
                  <a:srgbClr val="FF0000"/>
                </a:solidFill>
                <a:latin typeface="+mj-lt"/>
              </a:rPr>
              <a:t> (below</a:t>
            </a:r>
            <a:r>
              <a:rPr lang="en-US" dirty="0" smtClean="0">
                <a:solidFill>
                  <a:srgbClr val="FF0000"/>
                </a:solidFill>
                <a:latin typeface="+mj-lt"/>
              </a:rPr>
              <a:t>). </a:t>
            </a:r>
            <a:r>
              <a:rPr lang="en-US" sz="1600" dirty="0">
                <a:solidFill>
                  <a:srgbClr val="FF0000"/>
                </a:solidFill>
                <a:latin typeface="+mj-lt"/>
              </a:rPr>
              <a:t>Credit: D. Elmore (AURA); </a:t>
            </a:r>
            <a:r>
              <a:rPr lang="en-US" sz="1600" dirty="0" err="1">
                <a:solidFill>
                  <a:srgbClr val="FF0000"/>
                </a:solidFill>
                <a:latin typeface="+mj-lt"/>
              </a:rPr>
              <a:t>Yanamandra</a:t>
            </a:r>
            <a:r>
              <a:rPr lang="en-US" sz="1600" dirty="0">
                <a:solidFill>
                  <a:srgbClr val="FF0000"/>
                </a:solidFill>
                <a:latin typeface="+mj-lt"/>
              </a:rPr>
              <a:t>-Fisher (SSI</a:t>
            </a:r>
            <a:r>
              <a:rPr lang="en-US" sz="1600" dirty="0" smtClean="0">
                <a:solidFill>
                  <a:srgbClr val="FF0000"/>
                </a:solidFill>
                <a:latin typeface="+mj-lt"/>
              </a:rPr>
              <a:t>)</a:t>
            </a:r>
            <a:endParaRPr lang="en-US" sz="1600" dirty="0">
              <a:solidFill>
                <a:srgbClr val="FF0000"/>
              </a:solidFill>
              <a:latin typeface="+mj-l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3367" y="4530399"/>
            <a:ext cx="2964764" cy="1905092"/>
          </a:xfrm>
          <a:prstGeom prst="rect">
            <a:avLst/>
          </a:prstGeom>
        </p:spPr>
      </p:pic>
      <p:sp>
        <p:nvSpPr>
          <p:cNvPr id="13" name="TextBox 12"/>
          <p:cNvSpPr txBox="1"/>
          <p:nvPr/>
        </p:nvSpPr>
        <p:spPr>
          <a:xfrm>
            <a:off x="317500" y="5381915"/>
            <a:ext cx="2324100" cy="923330"/>
          </a:xfrm>
          <a:prstGeom prst="rect">
            <a:avLst/>
          </a:prstGeom>
          <a:noFill/>
        </p:spPr>
        <p:txBody>
          <a:bodyPr wrap="square" rtlCol="0">
            <a:spAutoFit/>
          </a:bodyPr>
          <a:lstStyle/>
          <a:p>
            <a:r>
              <a:rPr lang="en-US" b="1" dirty="0" smtClean="0">
                <a:solidFill>
                  <a:srgbClr val="FF0000"/>
                </a:solidFill>
                <a:latin typeface="+mj-lt"/>
              </a:rPr>
              <a:t>Basic observing; sketching; imaging - visual</a:t>
            </a:r>
            <a:endParaRPr lang="en-US" b="1" dirty="0">
              <a:solidFill>
                <a:srgbClr val="FF0000"/>
              </a:solidFill>
              <a:latin typeface="+mj-lt"/>
            </a:endParaRPr>
          </a:p>
        </p:txBody>
      </p:sp>
      <p:sp>
        <p:nvSpPr>
          <p:cNvPr id="14" name="TextBox 13"/>
          <p:cNvSpPr txBox="1"/>
          <p:nvPr/>
        </p:nvSpPr>
        <p:spPr>
          <a:xfrm>
            <a:off x="2881453" y="3906684"/>
            <a:ext cx="2959100" cy="646331"/>
          </a:xfrm>
          <a:prstGeom prst="rect">
            <a:avLst/>
          </a:prstGeom>
          <a:noFill/>
        </p:spPr>
        <p:txBody>
          <a:bodyPr wrap="square" rtlCol="0">
            <a:spAutoFit/>
          </a:bodyPr>
          <a:lstStyle/>
          <a:p>
            <a:r>
              <a:rPr lang="en-US" b="1" dirty="0" smtClean="0">
                <a:solidFill>
                  <a:srgbClr val="FF0000"/>
                </a:solidFill>
                <a:latin typeface="+mj-lt"/>
              </a:rPr>
              <a:t>Basic Spectroscopy – relate to known things</a:t>
            </a:r>
            <a:endParaRPr lang="en-US" b="1" dirty="0">
              <a:solidFill>
                <a:srgbClr val="FF0000"/>
              </a:solidFill>
              <a:latin typeface="+mj-lt"/>
            </a:endParaRPr>
          </a:p>
        </p:txBody>
      </p:sp>
    </p:spTree>
    <p:extLst>
      <p:ext uri="{BB962C8B-B14F-4D97-AF65-F5344CB8AC3E}">
        <p14:creationId xmlns:p14="http://schemas.microsoft.com/office/powerpoint/2010/main" val="128298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9422" y="16059"/>
            <a:ext cx="8268023" cy="1200329"/>
          </a:xfrm>
          <a:prstGeom prst="rect">
            <a:avLst/>
          </a:prstGeom>
          <a:noFill/>
        </p:spPr>
        <p:txBody>
          <a:bodyPr wrap="square" rtlCol="0">
            <a:spAutoFit/>
          </a:bodyPr>
          <a:lstStyle/>
          <a:p>
            <a:pPr algn="just"/>
            <a:r>
              <a:rPr lang="en-US" sz="3600" b="1" dirty="0" smtClean="0">
                <a:solidFill>
                  <a:srgbClr val="FF0000"/>
                </a:solidFill>
                <a:latin typeface="+mj-lt"/>
              </a:rPr>
              <a:t>What do you get when you mix independent communities?</a:t>
            </a:r>
            <a:endParaRPr lang="en-US" sz="3600" b="1" dirty="0">
              <a:solidFill>
                <a:srgbClr val="FF0000"/>
              </a:solidFill>
              <a:latin typeface="+mj-lt"/>
            </a:endParaRPr>
          </a:p>
        </p:txBody>
      </p:sp>
      <p:sp>
        <p:nvSpPr>
          <p:cNvPr id="5" name="Date Placeholder 4"/>
          <p:cNvSpPr>
            <a:spLocks noGrp="1"/>
          </p:cNvSpPr>
          <p:nvPr>
            <p:ph type="dt" sz="half" idx="10"/>
          </p:nvPr>
        </p:nvSpPr>
        <p:spPr/>
        <p:txBody>
          <a:bodyPr/>
          <a:lstStyle/>
          <a:p>
            <a:r>
              <a:rPr lang="en-US" smtClean="0"/>
              <a:t>2019 AAS Winter Meeting, Honolulu</a:t>
            </a:r>
            <a:endParaRPr lang="en-US" dirty="0"/>
          </a:p>
        </p:txBody>
      </p:sp>
      <p:sp>
        <p:nvSpPr>
          <p:cNvPr id="6" name="Footer Placeholder 5"/>
          <p:cNvSpPr>
            <a:spLocks noGrp="1"/>
          </p:cNvSpPr>
          <p:nvPr>
            <p:ph type="ftr" sz="quarter" idx="11"/>
          </p:nvPr>
        </p:nvSpPr>
        <p:spPr/>
        <p:txBody>
          <a:bodyPr/>
          <a:lstStyle/>
          <a:p>
            <a:r>
              <a:rPr lang="en-US" smtClean="0"/>
              <a:t>Padma A. Yanamandra-Fisher</a:t>
            </a:r>
            <a:endParaRPr lang="en-US" dirty="0"/>
          </a:p>
        </p:txBody>
      </p:sp>
      <p:sp>
        <p:nvSpPr>
          <p:cNvPr id="7" name="Slide Number Placeholder 6"/>
          <p:cNvSpPr>
            <a:spLocks noGrp="1"/>
          </p:cNvSpPr>
          <p:nvPr>
            <p:ph type="sldNum" sz="quarter" idx="12"/>
          </p:nvPr>
        </p:nvSpPr>
        <p:spPr/>
        <p:txBody>
          <a:bodyPr/>
          <a:lstStyle/>
          <a:p>
            <a:fld id="{B375FB8B-40C9-2A4D-A8EA-B50C3BA8DE17}" type="slidenum">
              <a:rPr lang="en-US" smtClean="0"/>
              <a:t>2</a:t>
            </a:fld>
            <a:endParaRPr lang="en-US"/>
          </a:p>
        </p:txBody>
      </p:sp>
      <p:sp>
        <p:nvSpPr>
          <p:cNvPr id="14" name="Oval 13"/>
          <p:cNvSpPr/>
          <p:nvPr/>
        </p:nvSpPr>
        <p:spPr>
          <a:xfrm>
            <a:off x="2656509" y="1159827"/>
            <a:ext cx="5400204" cy="1909991"/>
          </a:xfrm>
          <a:prstGeom prst="ellipse">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16" name="Rectangle 15"/>
          <p:cNvSpPr/>
          <p:nvPr/>
        </p:nvSpPr>
        <p:spPr>
          <a:xfrm>
            <a:off x="3065860" y="1545046"/>
            <a:ext cx="4581502" cy="1200329"/>
          </a:xfrm>
          <a:prstGeom prst="rect">
            <a:avLst/>
          </a:prstGeom>
          <a:noFill/>
        </p:spPr>
        <p:txBody>
          <a:bodyPr wrap="squar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latin typeface="+mj-lt"/>
              </a:rPr>
              <a:t>Global Astronomical Event</a:t>
            </a:r>
          </a:p>
          <a:p>
            <a:pPr algn="ctr"/>
            <a:r>
              <a:rPr lang="en-US" sz="2400" dirty="0" smtClean="0">
                <a:ln w="0"/>
                <a:effectLst>
                  <a:outerShdw blurRad="38100" dist="19050" dir="2700000" algn="tl" rotWithShape="0">
                    <a:schemeClr val="dk1">
                      <a:alpha val="40000"/>
                    </a:schemeClr>
                  </a:outerShdw>
                </a:effectLst>
                <a:latin typeface="+mj-lt"/>
              </a:rPr>
              <a:t>(e.g. comets, eclipses, </a:t>
            </a:r>
          </a:p>
          <a:p>
            <a:pPr algn="ctr"/>
            <a:r>
              <a:rPr lang="en-US" sz="2400" dirty="0" smtClean="0">
                <a:ln w="0"/>
                <a:effectLst>
                  <a:outerShdw blurRad="38100" dist="19050" dir="2700000" algn="tl" rotWithShape="0">
                    <a:schemeClr val="dk1">
                      <a:alpha val="40000"/>
                    </a:schemeClr>
                  </a:outerShdw>
                </a:effectLst>
                <a:latin typeface="+mj-lt"/>
              </a:rPr>
              <a:t>volcanic eruptions, etc.)</a:t>
            </a:r>
            <a:endParaRPr lang="en-US" sz="2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9" name="Diagram 18"/>
          <p:cNvGraphicFramePr/>
          <p:nvPr>
            <p:extLst>
              <p:ext uri="{D42A27DB-BD31-4B8C-83A1-F6EECF244321}">
                <p14:modId xmlns:p14="http://schemas.microsoft.com/office/powerpoint/2010/main" val="819444732"/>
              </p:ext>
            </p:extLst>
          </p:nvPr>
        </p:nvGraphicFramePr>
        <p:xfrm>
          <a:off x="303739" y="3276120"/>
          <a:ext cx="4049600" cy="2267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 20"/>
          <p:cNvGraphicFramePr/>
          <p:nvPr>
            <p:extLst>
              <p:ext uri="{D42A27DB-BD31-4B8C-83A1-F6EECF244321}">
                <p14:modId xmlns:p14="http://schemas.microsoft.com/office/powerpoint/2010/main" val="1631142807"/>
              </p:ext>
            </p:extLst>
          </p:nvPr>
        </p:nvGraphicFramePr>
        <p:xfrm>
          <a:off x="4843673" y="2747892"/>
          <a:ext cx="4310128" cy="34985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 name="TextBox 21"/>
          <p:cNvSpPr txBox="1"/>
          <p:nvPr/>
        </p:nvSpPr>
        <p:spPr>
          <a:xfrm>
            <a:off x="6905490" y="3794035"/>
            <a:ext cx="1483744" cy="923330"/>
          </a:xfrm>
          <a:prstGeom prst="rect">
            <a:avLst/>
          </a:prstGeom>
          <a:noFill/>
        </p:spPr>
        <p:txBody>
          <a:bodyPr wrap="square" rtlCol="0">
            <a:spAutoFit/>
          </a:bodyPr>
          <a:lstStyle/>
          <a:p>
            <a:pPr algn="r"/>
            <a:r>
              <a:rPr lang="en-US" dirty="0" smtClean="0">
                <a:latin typeface="+mj-lt"/>
              </a:rPr>
              <a:t>Non-Academic Public</a:t>
            </a:r>
            <a:endParaRPr lang="en-US" dirty="0">
              <a:latin typeface="+mj-lt"/>
            </a:endParaRPr>
          </a:p>
        </p:txBody>
      </p:sp>
      <p:sp>
        <p:nvSpPr>
          <p:cNvPr id="23" name="TextBox 22"/>
          <p:cNvSpPr txBox="1"/>
          <p:nvPr/>
        </p:nvSpPr>
        <p:spPr>
          <a:xfrm>
            <a:off x="4812386" y="4054539"/>
            <a:ext cx="1274274" cy="646331"/>
          </a:xfrm>
          <a:prstGeom prst="rect">
            <a:avLst/>
          </a:prstGeom>
          <a:noFill/>
        </p:spPr>
        <p:txBody>
          <a:bodyPr wrap="square" rtlCol="0">
            <a:spAutoFit/>
          </a:bodyPr>
          <a:lstStyle/>
          <a:p>
            <a:r>
              <a:rPr lang="en-US" dirty="0" smtClean="0">
                <a:latin typeface="+mj-lt"/>
              </a:rPr>
              <a:t>Amateur Observers</a:t>
            </a:r>
            <a:endParaRPr lang="en-US" dirty="0">
              <a:latin typeface="+mj-lt"/>
            </a:endParaRPr>
          </a:p>
        </p:txBody>
      </p:sp>
      <p:sp>
        <p:nvSpPr>
          <p:cNvPr id="24" name="TextBox 23"/>
          <p:cNvSpPr txBox="1"/>
          <p:nvPr/>
        </p:nvSpPr>
        <p:spPr>
          <a:xfrm>
            <a:off x="6413926" y="5600076"/>
            <a:ext cx="1177747" cy="646331"/>
          </a:xfrm>
          <a:prstGeom prst="rect">
            <a:avLst/>
          </a:prstGeom>
          <a:noFill/>
        </p:spPr>
        <p:txBody>
          <a:bodyPr wrap="square" rtlCol="0">
            <a:spAutoFit/>
          </a:bodyPr>
          <a:lstStyle/>
          <a:p>
            <a:r>
              <a:rPr lang="en-US" dirty="0" smtClean="0">
                <a:latin typeface="+mj-lt"/>
              </a:rPr>
              <a:t>Structured Audiences</a:t>
            </a:r>
            <a:endParaRPr lang="en-US" dirty="0">
              <a:latin typeface="+mj-lt"/>
            </a:endParaRPr>
          </a:p>
        </p:txBody>
      </p:sp>
      <p:sp>
        <p:nvSpPr>
          <p:cNvPr id="26" name="Diamond 25"/>
          <p:cNvSpPr/>
          <p:nvPr/>
        </p:nvSpPr>
        <p:spPr>
          <a:xfrm>
            <a:off x="5784254" y="4054539"/>
            <a:ext cx="1913078" cy="1579578"/>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131152" y="4365643"/>
            <a:ext cx="1370000" cy="923330"/>
          </a:xfrm>
          <a:prstGeom prst="rect">
            <a:avLst/>
          </a:prstGeom>
          <a:noFill/>
        </p:spPr>
        <p:txBody>
          <a:bodyPr wrap="square" rtlCol="0">
            <a:spAutoFit/>
          </a:bodyPr>
          <a:lstStyle/>
          <a:p>
            <a:r>
              <a:rPr lang="en-US" b="1" dirty="0" smtClean="0">
                <a:solidFill>
                  <a:srgbClr val="FF0000"/>
                </a:solidFill>
                <a:latin typeface="+mj-lt"/>
              </a:rPr>
              <a:t>Non-Scientific Community</a:t>
            </a:r>
            <a:endParaRPr lang="en-US" b="1" dirty="0">
              <a:solidFill>
                <a:srgbClr val="FF0000"/>
              </a:solidFill>
              <a:latin typeface="+mj-lt"/>
            </a:endParaRPr>
          </a:p>
        </p:txBody>
      </p:sp>
      <p:sp>
        <p:nvSpPr>
          <p:cNvPr id="33" name="TextBox 32"/>
          <p:cNvSpPr txBox="1"/>
          <p:nvPr/>
        </p:nvSpPr>
        <p:spPr>
          <a:xfrm>
            <a:off x="7850102" y="4866371"/>
            <a:ext cx="851673" cy="923330"/>
          </a:xfrm>
          <a:prstGeom prst="rect">
            <a:avLst/>
          </a:prstGeom>
          <a:noFill/>
        </p:spPr>
        <p:txBody>
          <a:bodyPr wrap="square" rtlCol="0">
            <a:spAutoFit/>
          </a:bodyPr>
          <a:lstStyle/>
          <a:p>
            <a:endParaRPr lang="en-US" sz="5400" b="1">
              <a:latin typeface="Times New Roman" charset="0"/>
              <a:ea typeface="Times New Roman" charset="0"/>
              <a:cs typeface="Times New Roman" charset="0"/>
            </a:endParaRPr>
          </a:p>
        </p:txBody>
      </p:sp>
      <p:sp>
        <p:nvSpPr>
          <p:cNvPr id="34" name="TextBox 33"/>
          <p:cNvSpPr txBox="1"/>
          <p:nvPr/>
        </p:nvSpPr>
        <p:spPr>
          <a:xfrm>
            <a:off x="9357564" y="2803652"/>
            <a:ext cx="2484200" cy="3477875"/>
          </a:xfrm>
          <a:prstGeom prst="rect">
            <a:avLst/>
          </a:prstGeom>
          <a:noFill/>
        </p:spPr>
        <p:txBody>
          <a:bodyPr wrap="square" rtlCol="0">
            <a:spAutoFit/>
          </a:bodyPr>
          <a:lstStyle/>
          <a:p>
            <a:pPr algn="ctr"/>
            <a:r>
              <a:rPr lang="en-US" sz="2000" dirty="0">
                <a:ln w="0"/>
                <a:effectLst>
                  <a:outerShdw blurRad="38100" dist="19050" dir="2700000" algn="tl" rotWithShape="0">
                    <a:schemeClr val="dk1">
                      <a:alpha val="40000"/>
                    </a:schemeClr>
                  </a:outerShdw>
                </a:effectLst>
                <a:latin typeface="+mj-lt"/>
              </a:rPr>
              <a:t>Outreach</a:t>
            </a:r>
          </a:p>
          <a:p>
            <a:pPr algn="ctr"/>
            <a:r>
              <a:rPr lang="en-US" sz="2000" dirty="0">
                <a:ln w="0"/>
                <a:effectLst>
                  <a:outerShdw blurRad="38100" dist="19050" dir="2700000" algn="tl" rotWithShape="0">
                    <a:schemeClr val="dk1">
                      <a:alpha val="40000"/>
                    </a:schemeClr>
                  </a:outerShdw>
                </a:effectLst>
                <a:latin typeface="+mj-lt"/>
              </a:rPr>
              <a:t>Curriculum</a:t>
            </a:r>
          </a:p>
          <a:p>
            <a:pPr algn="ctr"/>
            <a:r>
              <a:rPr lang="en-US" sz="2000" dirty="0">
                <a:ln w="0"/>
                <a:effectLst>
                  <a:outerShdw blurRad="38100" dist="19050" dir="2700000" algn="tl" rotWithShape="0">
                    <a:schemeClr val="dk1">
                      <a:alpha val="40000"/>
                    </a:schemeClr>
                  </a:outerShdw>
                </a:effectLst>
                <a:latin typeface="+mj-lt"/>
              </a:rPr>
              <a:t>Citizen </a:t>
            </a:r>
            <a:r>
              <a:rPr lang="en-US" sz="2000" dirty="0" smtClean="0">
                <a:ln w="0"/>
                <a:effectLst>
                  <a:outerShdw blurRad="38100" dist="19050" dir="2700000" algn="tl" rotWithShape="0">
                    <a:schemeClr val="dk1">
                      <a:alpha val="40000"/>
                    </a:schemeClr>
                  </a:outerShdw>
                </a:effectLst>
                <a:latin typeface="+mj-lt"/>
              </a:rPr>
              <a:t>Science1</a:t>
            </a:r>
          </a:p>
          <a:p>
            <a:pPr algn="ctr"/>
            <a:endParaRPr lang="en-US" sz="2000" dirty="0">
              <a:ln w="0"/>
              <a:effectLst>
                <a:outerShdw blurRad="38100" dist="19050" dir="2700000" algn="tl" rotWithShape="0">
                  <a:schemeClr val="dk1">
                    <a:alpha val="40000"/>
                  </a:schemeClr>
                </a:outerShdw>
              </a:effectLst>
              <a:latin typeface="+mj-lt"/>
            </a:endParaRPr>
          </a:p>
          <a:p>
            <a:pPr algn="ctr"/>
            <a:r>
              <a:rPr lang="en-US" sz="2000" dirty="0">
                <a:ln w="0"/>
                <a:solidFill>
                  <a:srgbClr val="FF0000"/>
                </a:solidFill>
                <a:effectLst>
                  <a:outerShdw blurRad="38100" dist="19050" dir="2700000" algn="tl" rotWithShape="0">
                    <a:schemeClr val="dk1">
                      <a:alpha val="40000"/>
                    </a:schemeClr>
                  </a:outerShdw>
                </a:effectLst>
                <a:latin typeface="+mj-lt"/>
              </a:rPr>
              <a:t>Data Scientist</a:t>
            </a:r>
            <a:r>
              <a:rPr lang="en-US" sz="2000" dirty="0">
                <a:ln w="0"/>
                <a:effectLst>
                  <a:outerShdw blurRad="38100" dist="19050" dir="2700000" algn="tl" rotWithShape="0">
                    <a:schemeClr val="dk1">
                      <a:alpha val="40000"/>
                    </a:schemeClr>
                  </a:outerShdw>
                </a:effectLst>
                <a:latin typeface="+mj-lt"/>
              </a:rPr>
              <a:t> </a:t>
            </a:r>
            <a:r>
              <a:rPr lang="en-US" sz="2000" dirty="0" smtClean="0">
                <a:ln w="0"/>
                <a:effectLst>
                  <a:outerShdw blurRad="38100" dist="19050" dir="2700000" algn="tl" rotWithShape="0">
                    <a:schemeClr val="dk1">
                      <a:alpha val="40000"/>
                    </a:schemeClr>
                  </a:outerShdw>
                </a:effectLst>
                <a:latin typeface="+mj-lt"/>
              </a:rPr>
              <a:t>–</a:t>
            </a:r>
            <a:r>
              <a:rPr lang="en-US" sz="2000" dirty="0" smtClean="0">
                <a:ln w="0"/>
                <a:solidFill>
                  <a:srgbClr val="FF0000"/>
                </a:solidFill>
                <a:effectLst>
                  <a:outerShdw blurRad="38100" dist="19050" dir="2700000" algn="tl" rotWithShape="0">
                    <a:schemeClr val="dk1">
                      <a:alpha val="40000"/>
                    </a:schemeClr>
                  </a:outerShdw>
                </a:effectLst>
                <a:latin typeface="+mj-lt"/>
              </a:rPr>
              <a:t>connecting data trends &amp; scientific research</a:t>
            </a:r>
          </a:p>
          <a:p>
            <a:pPr algn="ctr"/>
            <a:endParaRPr lang="en-US" sz="2000" dirty="0">
              <a:ln w="0"/>
              <a:solidFill>
                <a:srgbClr val="FF0000"/>
              </a:solidFill>
              <a:effectLst>
                <a:outerShdw blurRad="38100" dist="19050" dir="2700000" algn="tl" rotWithShape="0">
                  <a:schemeClr val="dk1">
                    <a:alpha val="40000"/>
                  </a:schemeClr>
                </a:outerShdw>
              </a:effectLst>
              <a:latin typeface="+mj-lt"/>
            </a:endParaRPr>
          </a:p>
          <a:p>
            <a:pPr algn="ctr"/>
            <a:r>
              <a:rPr lang="en-US" sz="2000" dirty="0">
                <a:ln w="0"/>
                <a:effectLst>
                  <a:outerShdw blurRad="38100" dist="19050" dir="2700000" algn="tl" rotWithShape="0">
                    <a:schemeClr val="dk1">
                      <a:alpha val="40000"/>
                    </a:schemeClr>
                  </a:outerShdw>
                </a:effectLst>
                <a:latin typeface="+mj-lt"/>
              </a:rPr>
              <a:t>New Knowledge</a:t>
            </a:r>
          </a:p>
          <a:p>
            <a:pPr algn="ctr"/>
            <a:r>
              <a:rPr lang="en-US" sz="2000" dirty="0">
                <a:ln w="0"/>
                <a:effectLst>
                  <a:outerShdw blurRad="38100" dist="19050" dir="2700000" algn="tl" rotWithShape="0">
                    <a:schemeClr val="dk1">
                      <a:alpha val="40000"/>
                    </a:schemeClr>
                  </a:outerShdw>
                </a:effectLst>
                <a:latin typeface="+mj-lt"/>
              </a:rPr>
              <a:t>Next-level Pro-Am</a:t>
            </a:r>
          </a:p>
          <a:p>
            <a:pPr algn="ctr"/>
            <a:r>
              <a:rPr lang="en-US" sz="2000" dirty="0">
                <a:ln w="0"/>
                <a:effectLst>
                  <a:outerShdw blurRad="38100" dist="19050" dir="2700000" algn="tl" rotWithShape="0">
                    <a:schemeClr val="dk1">
                      <a:alpha val="40000"/>
                    </a:schemeClr>
                  </a:outerShdw>
                </a:effectLst>
                <a:latin typeface="+mj-lt"/>
              </a:rPr>
              <a:t>Citizen </a:t>
            </a:r>
            <a:r>
              <a:rPr lang="en-US" sz="2000" dirty="0" smtClean="0">
                <a:ln w="0"/>
                <a:effectLst>
                  <a:outerShdw blurRad="38100" dist="19050" dir="2700000" algn="tl" rotWithShape="0">
                    <a:schemeClr val="dk1">
                      <a:alpha val="40000"/>
                    </a:schemeClr>
                  </a:outerShdw>
                </a:effectLst>
                <a:latin typeface="+mj-lt"/>
              </a:rPr>
              <a:t>Science2</a:t>
            </a:r>
            <a:endParaRPr lang="en-US" sz="2000" dirty="0">
              <a:ln w="0"/>
              <a:effectLst>
                <a:outerShdw blurRad="38100" dist="19050" dir="2700000" algn="tl" rotWithShape="0">
                  <a:schemeClr val="dk1">
                    <a:alpha val="40000"/>
                  </a:schemeClr>
                </a:outerShdw>
              </a:effectLst>
              <a:latin typeface="+mj-lt"/>
            </a:endParaRPr>
          </a:p>
        </p:txBody>
      </p:sp>
      <p:sp>
        <p:nvSpPr>
          <p:cNvPr id="2" name="TextBox 1"/>
          <p:cNvSpPr txBox="1"/>
          <p:nvPr/>
        </p:nvSpPr>
        <p:spPr>
          <a:xfrm>
            <a:off x="5693434" y="2915728"/>
            <a:ext cx="65" cy="276999"/>
          </a:xfrm>
          <a:prstGeom prst="rect">
            <a:avLst/>
          </a:prstGeom>
          <a:noFill/>
        </p:spPr>
        <p:txBody>
          <a:bodyPr wrap="none" lIns="0" tIns="0" rIns="0" bIns="0" rtlCol="0">
            <a:spAutoFit/>
          </a:bodyPr>
          <a:lstStyle/>
          <a:p>
            <a:endParaRPr lang="en-US" dirty="0"/>
          </a:p>
        </p:txBody>
      </p:sp>
      <p:sp>
        <p:nvSpPr>
          <p:cNvPr id="3" name="TextBox 2"/>
          <p:cNvSpPr txBox="1"/>
          <p:nvPr/>
        </p:nvSpPr>
        <p:spPr>
          <a:xfrm flipH="1" flipV="1">
            <a:off x="4118217" y="3179761"/>
            <a:ext cx="808209" cy="923330"/>
          </a:xfrm>
          <a:prstGeom prst="rect">
            <a:avLst/>
          </a:prstGeom>
          <a:noFill/>
        </p:spPr>
        <p:txBody>
          <a:bodyPr wrap="square" rtlCol="0">
            <a:spAutoFit/>
          </a:bodyPr>
          <a:lstStyle/>
          <a:p>
            <a:r>
              <a:rPr lang="en-US" sz="5400" b="1" dirty="0" smtClean="0">
                <a:solidFill>
                  <a:srgbClr val="FF0000"/>
                </a:solidFill>
                <a:latin typeface="Times New Roman" charset="0"/>
                <a:ea typeface="Times New Roman" charset="0"/>
                <a:cs typeface="Times New Roman" charset="0"/>
              </a:rPr>
              <a:t>+</a:t>
            </a:r>
            <a:endParaRPr lang="en-US" sz="5400" b="1" dirty="0">
              <a:solidFill>
                <a:srgbClr val="FF0000"/>
              </a:solidFill>
              <a:latin typeface="Times New Roman" charset="0"/>
              <a:ea typeface="Times New Roman" charset="0"/>
              <a:cs typeface="Times New Roman" charset="0"/>
            </a:endParaRPr>
          </a:p>
        </p:txBody>
      </p:sp>
      <p:sp>
        <p:nvSpPr>
          <p:cNvPr id="10" name="TextBox 9"/>
          <p:cNvSpPr txBox="1"/>
          <p:nvPr/>
        </p:nvSpPr>
        <p:spPr>
          <a:xfrm>
            <a:off x="8906474" y="2915728"/>
            <a:ext cx="695680" cy="923330"/>
          </a:xfrm>
          <a:prstGeom prst="rect">
            <a:avLst/>
          </a:prstGeom>
          <a:noFill/>
        </p:spPr>
        <p:txBody>
          <a:bodyPr wrap="square" rtlCol="0">
            <a:spAutoFit/>
          </a:bodyPr>
          <a:lstStyle/>
          <a:p>
            <a:r>
              <a:rPr lang="en-US" sz="5400" b="1" dirty="0" smtClean="0">
                <a:solidFill>
                  <a:srgbClr val="FF0000"/>
                </a:solidFill>
                <a:latin typeface="Times New Roman" charset="0"/>
                <a:ea typeface="Times New Roman" charset="0"/>
                <a:cs typeface="Times New Roman" charset="0"/>
              </a:rPr>
              <a:t>=</a:t>
            </a:r>
            <a:endParaRPr lang="en-US" sz="5400" b="1"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60769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20</a:t>
            </a:fld>
            <a:endParaRPr lang="en-US"/>
          </a:p>
        </p:txBody>
      </p:sp>
      <p:sp>
        <p:nvSpPr>
          <p:cNvPr id="6" name="TextBox 5"/>
          <p:cNvSpPr txBox="1"/>
          <p:nvPr/>
        </p:nvSpPr>
        <p:spPr>
          <a:xfrm>
            <a:off x="1562100" y="198783"/>
            <a:ext cx="9131300" cy="1200329"/>
          </a:xfrm>
          <a:prstGeom prst="rect">
            <a:avLst/>
          </a:prstGeom>
          <a:noFill/>
        </p:spPr>
        <p:txBody>
          <a:bodyPr wrap="square" rtlCol="0">
            <a:spAutoFit/>
          </a:bodyPr>
          <a:lstStyle/>
          <a:p>
            <a:pPr algn="ctr"/>
            <a:r>
              <a:rPr lang="en-US" sz="3600" b="1" dirty="0" smtClean="0">
                <a:solidFill>
                  <a:srgbClr val="FF0000"/>
                </a:solidFill>
                <a:latin typeface="+mj-lt"/>
                <a:ea typeface="Times New Roman" charset="0"/>
                <a:cs typeface="Times New Roman" charset="0"/>
              </a:rPr>
              <a:t>Current Areas of </a:t>
            </a:r>
            <a:r>
              <a:rPr lang="en-US" sz="3600" b="1" dirty="0" smtClean="0">
                <a:solidFill>
                  <a:srgbClr val="FF0000"/>
                </a:solidFill>
                <a:latin typeface="+mj-lt"/>
                <a:ea typeface="Times New Roman" charset="0"/>
                <a:cs typeface="Times New Roman" charset="0"/>
              </a:rPr>
              <a:t>Interest: Mars, Comets, Outer Planets; Planetar</a:t>
            </a:r>
            <a:r>
              <a:rPr lang="en-US" sz="3600" b="1" dirty="0" smtClean="0">
                <a:solidFill>
                  <a:srgbClr val="FF0000"/>
                </a:solidFill>
                <a:latin typeface="+mj-lt"/>
                <a:ea typeface="Times New Roman" charset="0"/>
                <a:cs typeface="Times New Roman" charset="0"/>
              </a:rPr>
              <a:t>y Moons</a:t>
            </a:r>
            <a:endParaRPr lang="en-US" sz="3600" b="1" dirty="0">
              <a:solidFill>
                <a:srgbClr val="FF0000"/>
              </a:solidFill>
              <a:latin typeface="+mj-lt"/>
              <a:ea typeface="Times New Roman" charset="0"/>
              <a:cs typeface="Times New Roman" charset="0"/>
            </a:endParaRPr>
          </a:p>
        </p:txBody>
      </p:sp>
      <p:sp>
        <p:nvSpPr>
          <p:cNvPr id="7" name="TextBox 6"/>
          <p:cNvSpPr txBox="1"/>
          <p:nvPr/>
        </p:nvSpPr>
        <p:spPr>
          <a:xfrm>
            <a:off x="3981091" y="1519606"/>
            <a:ext cx="4316040" cy="1477328"/>
          </a:xfrm>
          <a:prstGeom prst="rect">
            <a:avLst/>
          </a:prstGeom>
          <a:noFill/>
        </p:spPr>
        <p:txBody>
          <a:bodyPr wrap="square" rtlCol="0">
            <a:spAutoFit/>
          </a:bodyPr>
          <a:lstStyle/>
          <a:p>
            <a:pPr marL="342900" indent="-342900">
              <a:buFont typeface="Wingdings" charset="2"/>
              <a:buChar char="v"/>
            </a:pPr>
            <a:r>
              <a:rPr lang="en-US" dirty="0" smtClean="0">
                <a:latin typeface="+mj-lt"/>
              </a:rPr>
              <a:t>Study </a:t>
            </a:r>
            <a:r>
              <a:rPr lang="en-US" dirty="0" smtClean="0">
                <a:latin typeface="+mj-lt"/>
              </a:rPr>
              <a:t>of a global dust storm is of interest to pro-am, as it is not known how they </a:t>
            </a:r>
            <a:r>
              <a:rPr lang="en-US" dirty="0" smtClean="0">
                <a:latin typeface="+mj-lt"/>
              </a:rPr>
              <a:t>occur</a:t>
            </a:r>
            <a:endParaRPr lang="en-US" dirty="0">
              <a:latin typeface="+mj-lt"/>
            </a:endParaRPr>
          </a:p>
          <a:p>
            <a:pPr marL="342900" indent="-342900">
              <a:buFont typeface="Wingdings" charset="2"/>
              <a:buChar char="v"/>
            </a:pPr>
            <a:r>
              <a:rPr lang="en-US" dirty="0">
                <a:latin typeface="+mj-lt"/>
              </a:rPr>
              <a:t>A global dust storm started late May 2018 and enshrouded the </a:t>
            </a:r>
            <a:r>
              <a:rPr lang="en-US" dirty="0" smtClean="0">
                <a:latin typeface="+mj-lt"/>
              </a:rPr>
              <a:t>planet</a:t>
            </a:r>
            <a:endParaRPr lang="en-US" dirty="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7" y="1341053"/>
            <a:ext cx="3944943" cy="23265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025" y="1186667"/>
            <a:ext cx="3399633" cy="27622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691" y="3441185"/>
            <a:ext cx="3673908" cy="24855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49" y="4084779"/>
            <a:ext cx="2296942" cy="216933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6725" y="3470645"/>
            <a:ext cx="2210517" cy="244262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6208" y="3440018"/>
            <a:ext cx="2210517" cy="2442621"/>
          </a:xfrm>
          <a:prstGeom prst="rect">
            <a:avLst/>
          </a:prstGeom>
        </p:spPr>
      </p:pic>
      <p:pic>
        <p:nvPicPr>
          <p:cNvPr id="5" name="Picture 4"/>
          <p:cNvPicPr>
            <a:picLocks noChangeAspect="1"/>
          </p:cNvPicPr>
          <p:nvPr/>
        </p:nvPicPr>
        <p:blipFill>
          <a:blip r:embed="rId8"/>
          <a:stretch>
            <a:fillRect/>
          </a:stretch>
        </p:blipFill>
        <p:spPr>
          <a:xfrm>
            <a:off x="93657" y="2689678"/>
            <a:ext cx="1628426" cy="1563289"/>
          </a:xfrm>
          <a:prstGeom prst="rect">
            <a:avLst/>
          </a:prstGeom>
        </p:spPr>
      </p:pic>
    </p:spTree>
    <p:extLst>
      <p:ext uri="{BB962C8B-B14F-4D97-AF65-F5344CB8AC3E}">
        <p14:creationId xmlns:p14="http://schemas.microsoft.com/office/powerpoint/2010/main" val="274265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9100" y="119594"/>
            <a:ext cx="9067800" cy="1200329"/>
          </a:xfrm>
          <a:prstGeom prst="rect">
            <a:avLst/>
          </a:prstGeom>
          <a:noFill/>
        </p:spPr>
        <p:txBody>
          <a:bodyPr wrap="square" rtlCol="0">
            <a:spAutoFit/>
          </a:bodyPr>
          <a:lstStyle/>
          <a:p>
            <a:pPr algn="ctr"/>
            <a:r>
              <a:rPr lang="en-US" sz="3600" b="1" smtClean="0">
                <a:solidFill>
                  <a:srgbClr val="FF0000"/>
                </a:solidFill>
                <a:latin typeface="+mj-lt"/>
              </a:rPr>
              <a:t>Variability </a:t>
            </a:r>
            <a:r>
              <a:rPr lang="en-US" sz="3600" b="1" dirty="0" smtClean="0">
                <a:solidFill>
                  <a:srgbClr val="FF0000"/>
                </a:solidFill>
                <a:latin typeface="+mj-lt"/>
              </a:rPr>
              <a:t>of Planetary Atmospheres: Ex: Jupiter - Static </a:t>
            </a:r>
            <a:r>
              <a:rPr lang="en-US" sz="3600" b="1" dirty="0" smtClean="0">
                <a:solidFill>
                  <a:srgbClr val="FF0000"/>
                </a:solidFill>
                <a:latin typeface="+mj-lt"/>
              </a:rPr>
              <a:t>Tools</a:t>
            </a:r>
          </a:p>
        </p:txBody>
      </p:sp>
      <p:sp>
        <p:nvSpPr>
          <p:cNvPr id="5" name="Date Placeholder 4"/>
          <p:cNvSpPr>
            <a:spLocks noGrp="1"/>
          </p:cNvSpPr>
          <p:nvPr>
            <p:ph type="dt" sz="half" idx="10"/>
          </p:nvPr>
        </p:nvSpPr>
        <p:spPr/>
        <p:txBody>
          <a:bodyPr/>
          <a:lstStyle/>
          <a:p>
            <a:r>
              <a:rPr lang="en-US" smtClean="0"/>
              <a:t>2019 AAS Winter Meeting, Honolulu</a:t>
            </a:r>
            <a:endParaRPr lang="en-US" dirty="0"/>
          </a:p>
        </p:txBody>
      </p:sp>
      <p:sp>
        <p:nvSpPr>
          <p:cNvPr id="6" name="Footer Placeholder 5"/>
          <p:cNvSpPr>
            <a:spLocks noGrp="1"/>
          </p:cNvSpPr>
          <p:nvPr>
            <p:ph type="ftr" sz="quarter" idx="11"/>
          </p:nvPr>
        </p:nvSpPr>
        <p:spPr/>
        <p:txBody>
          <a:bodyPr/>
          <a:lstStyle/>
          <a:p>
            <a:r>
              <a:rPr lang="en-US" smtClean="0"/>
              <a:t>Padma A. Yanamandra-Fisher</a:t>
            </a:r>
            <a:endParaRPr lang="en-US" dirty="0"/>
          </a:p>
        </p:txBody>
      </p:sp>
      <p:sp>
        <p:nvSpPr>
          <p:cNvPr id="7" name="Slide Number Placeholder 6"/>
          <p:cNvSpPr>
            <a:spLocks noGrp="1"/>
          </p:cNvSpPr>
          <p:nvPr>
            <p:ph type="sldNum" sz="quarter" idx="12"/>
          </p:nvPr>
        </p:nvSpPr>
        <p:spPr/>
        <p:txBody>
          <a:bodyPr/>
          <a:lstStyle/>
          <a:p>
            <a:fld id="{B375FB8B-40C9-2A4D-A8EA-B50C3BA8DE17}" type="slidenum">
              <a:rPr lang="en-US" smtClean="0"/>
              <a:t>21</a:t>
            </a:fld>
            <a:endParaRPr lang="en-US"/>
          </a:p>
        </p:txBody>
      </p:sp>
      <p:sp>
        <p:nvSpPr>
          <p:cNvPr id="3" name="TextBox 2"/>
          <p:cNvSpPr txBox="1"/>
          <p:nvPr/>
        </p:nvSpPr>
        <p:spPr>
          <a:xfrm>
            <a:off x="7792150" y="1706130"/>
            <a:ext cx="4082350" cy="1200329"/>
          </a:xfrm>
          <a:prstGeom prst="rect">
            <a:avLst/>
          </a:prstGeom>
          <a:noFill/>
        </p:spPr>
        <p:txBody>
          <a:bodyPr wrap="square" rtlCol="0">
            <a:spAutoFit/>
          </a:bodyPr>
          <a:lstStyle/>
          <a:p>
            <a:pPr algn="just"/>
            <a:r>
              <a:rPr lang="en-US" sz="2400" dirty="0" smtClean="0">
                <a:latin typeface="+mj-lt"/>
              </a:rPr>
              <a:t>Principal Component Analysis (PCA): Interaction of Large Vortices on Jupiter</a:t>
            </a:r>
            <a:endParaRPr lang="en-US" sz="2400" dirty="0">
              <a:latin typeface="+mj-lt"/>
            </a:endParaRPr>
          </a:p>
        </p:txBody>
      </p:sp>
      <p:pic>
        <p:nvPicPr>
          <p:cNvPr id="4" name="Picture 3"/>
          <p:cNvPicPr>
            <a:picLocks noChangeAspect="1"/>
          </p:cNvPicPr>
          <p:nvPr/>
        </p:nvPicPr>
        <p:blipFill>
          <a:blip r:embed="rId3"/>
          <a:stretch>
            <a:fillRect/>
          </a:stretch>
        </p:blipFill>
        <p:spPr>
          <a:xfrm>
            <a:off x="3934875" y="1319923"/>
            <a:ext cx="3856912" cy="1996767"/>
          </a:xfrm>
          <a:prstGeom prst="rect">
            <a:avLst/>
          </a:prstGeom>
        </p:spPr>
      </p:pic>
      <p:pic>
        <p:nvPicPr>
          <p:cNvPr id="8" name="Picture 7"/>
          <p:cNvPicPr>
            <a:picLocks noChangeAspect="1"/>
          </p:cNvPicPr>
          <p:nvPr/>
        </p:nvPicPr>
        <p:blipFill>
          <a:blip r:embed="rId4"/>
          <a:stretch>
            <a:fillRect/>
          </a:stretch>
        </p:blipFill>
        <p:spPr>
          <a:xfrm>
            <a:off x="872072" y="3472996"/>
            <a:ext cx="5044343" cy="2955133"/>
          </a:xfrm>
          <a:prstGeom prst="rect">
            <a:avLst/>
          </a:prstGeom>
        </p:spPr>
      </p:pic>
      <p:pic>
        <p:nvPicPr>
          <p:cNvPr id="9" name="Picture 8"/>
          <p:cNvPicPr>
            <a:picLocks noChangeAspect="1"/>
          </p:cNvPicPr>
          <p:nvPr/>
        </p:nvPicPr>
        <p:blipFill>
          <a:blip r:embed="rId5"/>
          <a:stretch>
            <a:fillRect/>
          </a:stretch>
        </p:blipFill>
        <p:spPr>
          <a:xfrm>
            <a:off x="378557" y="1265894"/>
            <a:ext cx="3662486" cy="2278880"/>
          </a:xfrm>
          <a:prstGeom prst="rect">
            <a:avLst/>
          </a:prstGeom>
        </p:spPr>
      </p:pic>
      <p:pic>
        <p:nvPicPr>
          <p:cNvPr id="11" name="Picture 10"/>
          <p:cNvPicPr>
            <a:picLocks noChangeAspect="1"/>
          </p:cNvPicPr>
          <p:nvPr/>
        </p:nvPicPr>
        <p:blipFill>
          <a:blip r:embed="rId6"/>
          <a:stretch>
            <a:fillRect/>
          </a:stretch>
        </p:blipFill>
        <p:spPr>
          <a:xfrm>
            <a:off x="6709970" y="3316690"/>
            <a:ext cx="5281147" cy="3589351"/>
          </a:xfrm>
          <a:prstGeom prst="rect">
            <a:avLst/>
          </a:prstGeom>
        </p:spPr>
      </p:pic>
    </p:spTree>
    <p:extLst>
      <p:ext uri="{BB962C8B-B14F-4D97-AF65-F5344CB8AC3E}">
        <p14:creationId xmlns:p14="http://schemas.microsoft.com/office/powerpoint/2010/main" val="762830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1045"/>
            <a:ext cx="10515600" cy="844243"/>
          </a:xfrm>
        </p:spPr>
        <p:txBody>
          <a:bodyPr>
            <a:normAutofit/>
          </a:bodyPr>
          <a:lstStyle/>
          <a:p>
            <a:pPr algn="ctr"/>
            <a:r>
              <a:rPr lang="en-US" sz="3600" b="1" dirty="0" smtClean="0">
                <a:solidFill>
                  <a:srgbClr val="FF0000"/>
                </a:solidFill>
                <a:latin typeface="Times New Roman" charset="0"/>
                <a:ea typeface="Times New Roman" charset="0"/>
                <a:cs typeface="Times New Roman" charset="0"/>
              </a:rPr>
              <a:t>Dynamic Mapping: Ex. Jupiter</a:t>
            </a:r>
            <a:endParaRPr lang="en-US" sz="3600" b="1" dirty="0">
              <a:solidFill>
                <a:srgbClr val="FF0000"/>
              </a:solidFill>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CCFD4D3C-176E-4646-99AC-2C0752B7B79D}" type="slidenum">
              <a:rPr lang="en-US" smtClean="0"/>
              <a:t>22</a:t>
            </a:fld>
            <a:endParaRPr lang="en-US"/>
          </a:p>
        </p:txBody>
      </p:sp>
      <p:pic>
        <p:nvPicPr>
          <p:cNvPr id="18" name="Globe IR (V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4635651" y="1250797"/>
            <a:ext cx="6718149" cy="4093428"/>
          </a:xfrm>
          <a:prstGeom prst="rect">
            <a:avLst/>
          </a:prstGeom>
        </p:spPr>
      </p:pic>
      <p:pic>
        <p:nvPicPr>
          <p:cNvPr id="3" name="Picture 2"/>
          <p:cNvPicPr>
            <a:picLocks noChangeAspect="1"/>
          </p:cNvPicPr>
          <p:nvPr/>
        </p:nvPicPr>
        <p:blipFill>
          <a:blip r:embed="rId5"/>
          <a:stretch>
            <a:fillRect/>
          </a:stretch>
        </p:blipFill>
        <p:spPr>
          <a:xfrm>
            <a:off x="11166809" y="39617"/>
            <a:ext cx="939800" cy="927100"/>
          </a:xfrm>
          <a:prstGeom prst="rect">
            <a:avLst/>
          </a:prstGeom>
        </p:spPr>
      </p:pic>
      <p:sp>
        <p:nvSpPr>
          <p:cNvPr id="16" name="TextBox 15"/>
          <p:cNvSpPr txBox="1"/>
          <p:nvPr/>
        </p:nvSpPr>
        <p:spPr>
          <a:xfrm>
            <a:off x="340242" y="1209368"/>
            <a:ext cx="4338048" cy="4093428"/>
          </a:xfrm>
          <a:prstGeom prst="rect">
            <a:avLst/>
          </a:prstGeom>
          <a:noFill/>
        </p:spPr>
        <p:txBody>
          <a:bodyPr wrap="square" rtlCol="0">
            <a:spAutoFit/>
          </a:bodyPr>
          <a:lstStyle/>
          <a:p>
            <a:pPr marL="342900" indent="-342900">
              <a:buFont typeface="Wingdings" charset="2"/>
              <a:buChar char="v"/>
            </a:pPr>
            <a:r>
              <a:rPr lang="en-US" sz="2000" dirty="0" smtClean="0">
                <a:latin typeface="+mj-lt"/>
              </a:rPr>
              <a:t>Use ArcGIS- </a:t>
            </a:r>
            <a:r>
              <a:rPr lang="en-US" sz="2000" dirty="0" smtClean="0">
                <a:latin typeface="+mj-lt"/>
              </a:rPr>
              <a:t>geospatial mapping; </a:t>
            </a:r>
            <a:r>
              <a:rPr lang="en-US" sz="2000" dirty="0" err="1" smtClean="0">
                <a:latin typeface="+mj-lt"/>
              </a:rPr>
              <a:t>reproject</a:t>
            </a:r>
            <a:r>
              <a:rPr lang="en-US" sz="2000" dirty="0" smtClean="0">
                <a:latin typeface="+mj-lt"/>
              </a:rPr>
              <a:t> to </a:t>
            </a:r>
            <a:r>
              <a:rPr lang="en-US" sz="2000" dirty="0" smtClean="0">
                <a:latin typeface="+mj-lt"/>
              </a:rPr>
              <a:t>sphere (data and results)</a:t>
            </a:r>
            <a:endParaRPr lang="en-US" sz="2000" dirty="0" smtClean="0">
              <a:latin typeface="+mj-lt"/>
            </a:endParaRPr>
          </a:p>
          <a:p>
            <a:pPr marL="342900" indent="-342900">
              <a:buFont typeface="Wingdings" charset="2"/>
              <a:buChar char="v"/>
            </a:pPr>
            <a:endParaRPr lang="en-US" sz="2000" dirty="0">
              <a:latin typeface="+mj-lt"/>
            </a:endParaRPr>
          </a:p>
          <a:p>
            <a:pPr marL="342900" indent="-342900">
              <a:buFont typeface="Wingdings" charset="2"/>
              <a:buChar char="v"/>
            </a:pPr>
            <a:r>
              <a:rPr lang="en-US" sz="2000" dirty="0" smtClean="0">
                <a:latin typeface="+mj-lt"/>
              </a:rPr>
              <a:t>Applied to terrestrial </a:t>
            </a:r>
            <a:r>
              <a:rPr lang="en-US" sz="2000" dirty="0" smtClean="0">
                <a:latin typeface="+mj-lt"/>
              </a:rPr>
              <a:t>cases (very popular and helpful for eclipses </a:t>
            </a:r>
            <a:r>
              <a:rPr lang="en-US" sz="2000" dirty="0" smtClean="0">
                <a:latin typeface="+mj-lt"/>
              </a:rPr>
              <a:t>seen from Earth)</a:t>
            </a:r>
            <a:endParaRPr lang="en-US" sz="2000" dirty="0" smtClean="0">
              <a:latin typeface="+mj-lt"/>
            </a:endParaRPr>
          </a:p>
          <a:p>
            <a:pPr marL="342900" indent="-342900">
              <a:buFont typeface="Wingdings" charset="2"/>
              <a:buChar char="v"/>
            </a:pPr>
            <a:endParaRPr lang="en-US" sz="2000" dirty="0">
              <a:latin typeface="+mj-lt"/>
            </a:endParaRPr>
          </a:p>
          <a:p>
            <a:pPr marL="342900" indent="-342900">
              <a:buFont typeface="Wingdings" charset="2"/>
              <a:buChar char="v"/>
            </a:pPr>
            <a:r>
              <a:rPr lang="en-US" sz="2000" dirty="0" smtClean="0">
                <a:latin typeface="+mj-lt"/>
              </a:rPr>
              <a:t>Initiating application to planets (Jupiter, Mars, Saturn) </a:t>
            </a:r>
          </a:p>
          <a:p>
            <a:pPr marL="342900" indent="-342900">
              <a:buFont typeface="Wingdings" charset="2"/>
              <a:buChar char="v"/>
            </a:pPr>
            <a:endParaRPr lang="en-US" sz="2000" dirty="0">
              <a:latin typeface="+mj-lt"/>
            </a:endParaRPr>
          </a:p>
          <a:p>
            <a:pPr marL="342900" indent="-342900">
              <a:buFont typeface="Wingdings" charset="2"/>
              <a:buChar char="v"/>
            </a:pPr>
            <a:r>
              <a:rPr lang="en-US" sz="2000" dirty="0" smtClean="0">
                <a:latin typeface="+mj-lt"/>
              </a:rPr>
              <a:t>Pro 5.1 – micron data </a:t>
            </a:r>
            <a:r>
              <a:rPr lang="en-US" sz="2000" dirty="0" err="1" smtClean="0">
                <a:latin typeface="+mj-lt"/>
              </a:rPr>
              <a:t>reprojected</a:t>
            </a:r>
            <a:r>
              <a:rPr lang="en-US" sz="2000" dirty="0" smtClean="0">
                <a:latin typeface="+mj-lt"/>
              </a:rPr>
              <a:t> onto </a:t>
            </a:r>
            <a:r>
              <a:rPr lang="en-US" sz="2000" dirty="0" smtClean="0">
                <a:latin typeface="+mj-lt"/>
              </a:rPr>
              <a:t>globe – allows data mining and exploration</a:t>
            </a:r>
            <a:endParaRPr lang="en-US" sz="2000" dirty="0">
              <a:latin typeface="+mj-lt"/>
            </a:endParaRPr>
          </a:p>
        </p:txBody>
      </p:sp>
    </p:spTree>
    <p:extLst>
      <p:ext uri="{BB962C8B-B14F-4D97-AF65-F5344CB8AC3E}">
        <p14:creationId xmlns:p14="http://schemas.microsoft.com/office/powerpoint/2010/main" val="2044017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23</a:t>
            </a:fld>
            <a:endParaRPr lang="en-US"/>
          </a:p>
        </p:txBody>
      </p:sp>
      <p:sp>
        <p:nvSpPr>
          <p:cNvPr id="5" name="TextBox 4"/>
          <p:cNvSpPr txBox="1"/>
          <p:nvPr/>
        </p:nvSpPr>
        <p:spPr>
          <a:xfrm>
            <a:off x="1530219" y="279918"/>
            <a:ext cx="9237307" cy="1754326"/>
          </a:xfrm>
          <a:prstGeom prst="rect">
            <a:avLst/>
          </a:prstGeom>
          <a:noFill/>
        </p:spPr>
        <p:txBody>
          <a:bodyPr wrap="square" rtlCol="0">
            <a:spAutoFit/>
          </a:bodyPr>
          <a:lstStyle/>
          <a:p>
            <a:pPr algn="just"/>
            <a:r>
              <a:rPr lang="en-US" sz="3600" b="1" dirty="0" smtClean="0">
                <a:solidFill>
                  <a:srgbClr val="FF0000"/>
                </a:solidFill>
                <a:latin typeface="Times New Roman" charset="0"/>
                <a:ea typeface="Times New Roman" charset="0"/>
                <a:cs typeface="Times New Roman" charset="0"/>
              </a:rPr>
              <a:t>“Re-Cycling” the Pro-Am </a:t>
            </a:r>
            <a:r>
              <a:rPr lang="en-US" sz="3600" b="1" dirty="0" smtClean="0">
                <a:solidFill>
                  <a:srgbClr val="FF0000"/>
                </a:solidFill>
                <a:latin typeface="Times New Roman" charset="0"/>
                <a:ea typeface="Times New Roman" charset="0"/>
                <a:cs typeface="Times New Roman" charset="0"/>
              </a:rPr>
              <a:t>Collaboration: Toolkits: </a:t>
            </a:r>
            <a:r>
              <a:rPr lang="en-US" sz="3600" b="1" dirty="0">
                <a:latin typeface="Times New Roman" charset="0"/>
                <a:ea typeface="Times New Roman" charset="0"/>
                <a:cs typeface="Times New Roman" charset="0"/>
              </a:rPr>
              <a:t>Flyby of Comet 46P/</a:t>
            </a:r>
            <a:r>
              <a:rPr lang="en-US" sz="3600" b="1" dirty="0" err="1">
                <a:latin typeface="Times New Roman" charset="0"/>
                <a:ea typeface="Times New Roman" charset="0"/>
                <a:cs typeface="Times New Roman" charset="0"/>
              </a:rPr>
              <a:t>Wirtanen</a:t>
            </a:r>
            <a:endParaRPr lang="en-US" sz="3600" b="1" dirty="0">
              <a:latin typeface="Times New Roman" charset="0"/>
              <a:ea typeface="Times New Roman" charset="0"/>
              <a:cs typeface="Times New Roman" charset="0"/>
            </a:endParaRPr>
          </a:p>
          <a:p>
            <a:pPr algn="just"/>
            <a:endParaRPr lang="en-US" sz="3600" b="1" dirty="0">
              <a:solidFill>
                <a:srgbClr val="FF0000"/>
              </a:solidFill>
              <a:latin typeface="Times New Roman" charset="0"/>
              <a:ea typeface="Times New Roman" charset="0"/>
              <a:cs typeface="Times New Roman"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269" y="3384124"/>
            <a:ext cx="5509726" cy="309922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544" y="1779093"/>
            <a:ext cx="2621817" cy="174787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906" y="1779093"/>
            <a:ext cx="2478749" cy="1732026"/>
          </a:xfrm>
          <a:prstGeom prst="rect">
            <a:avLst/>
          </a:prstGeom>
        </p:spPr>
      </p:pic>
      <p:sp>
        <p:nvSpPr>
          <p:cNvPr id="13" name="TextBox 12"/>
          <p:cNvSpPr txBox="1"/>
          <p:nvPr/>
        </p:nvSpPr>
        <p:spPr>
          <a:xfrm>
            <a:off x="8610600" y="1779093"/>
            <a:ext cx="2478749" cy="707886"/>
          </a:xfrm>
          <a:prstGeom prst="rect">
            <a:avLst/>
          </a:prstGeom>
          <a:noFill/>
        </p:spPr>
        <p:txBody>
          <a:bodyPr wrap="square" rtlCol="0">
            <a:spAutoFit/>
          </a:bodyPr>
          <a:lstStyle/>
          <a:p>
            <a:r>
              <a:rPr lang="en-US" sz="2000" dirty="0" smtClean="0">
                <a:solidFill>
                  <a:schemeClr val="bg1"/>
                </a:solidFill>
                <a:latin typeface="+mj-lt"/>
              </a:rPr>
              <a:t>A. Hale, Chile; 20 Oct 2018</a:t>
            </a:r>
            <a:r>
              <a:rPr lang="en-US" sz="2000" dirty="0" smtClean="0">
                <a:latin typeface="+mj-lt"/>
              </a:rPr>
              <a:t>,</a:t>
            </a:r>
            <a:endParaRPr lang="en-US" sz="2000" dirty="0">
              <a:latin typeface="+mj-lt"/>
            </a:endParaRPr>
          </a:p>
        </p:txBody>
      </p:sp>
      <p:sp>
        <p:nvSpPr>
          <p:cNvPr id="14" name="TextBox 13"/>
          <p:cNvSpPr txBox="1"/>
          <p:nvPr/>
        </p:nvSpPr>
        <p:spPr>
          <a:xfrm>
            <a:off x="5932757" y="1779093"/>
            <a:ext cx="2408810" cy="369332"/>
          </a:xfrm>
          <a:prstGeom prst="rect">
            <a:avLst/>
          </a:prstGeom>
          <a:noFill/>
        </p:spPr>
        <p:txBody>
          <a:bodyPr wrap="square" rtlCol="0">
            <a:spAutoFit/>
          </a:bodyPr>
          <a:lstStyle/>
          <a:p>
            <a:r>
              <a:rPr lang="en-US" dirty="0" smtClean="0">
                <a:solidFill>
                  <a:schemeClr val="bg1"/>
                </a:solidFill>
                <a:latin typeface="+mj-lt"/>
              </a:rPr>
              <a:t>Orbit Diagram of 46P</a:t>
            </a:r>
            <a:endParaRPr lang="en-US" dirty="0">
              <a:solidFill>
                <a:schemeClr val="bg1"/>
              </a:solidFill>
              <a:latin typeface="+mj-lt"/>
            </a:endParaRPr>
          </a:p>
        </p:txBody>
      </p:sp>
      <p:sp>
        <p:nvSpPr>
          <p:cNvPr id="15" name="TextBox 14"/>
          <p:cNvSpPr txBox="1"/>
          <p:nvPr/>
        </p:nvSpPr>
        <p:spPr>
          <a:xfrm>
            <a:off x="671721" y="1458496"/>
            <a:ext cx="5261036" cy="3477875"/>
          </a:xfrm>
          <a:prstGeom prst="rect">
            <a:avLst/>
          </a:prstGeom>
          <a:noFill/>
        </p:spPr>
        <p:txBody>
          <a:bodyPr wrap="square" rtlCol="0">
            <a:spAutoFit/>
          </a:bodyPr>
          <a:lstStyle/>
          <a:p>
            <a:pPr marL="342900" indent="-342900">
              <a:buFont typeface="Wingdings" charset="2"/>
              <a:buChar char="v"/>
            </a:pPr>
            <a:r>
              <a:rPr lang="en-US" sz="2000" dirty="0" smtClean="0">
                <a:latin typeface="+mj-lt"/>
              </a:rPr>
              <a:t>Jupiter-family comet; original target of ESA/Rosetta mission</a:t>
            </a:r>
          </a:p>
          <a:p>
            <a:pPr marL="342900" indent="-342900">
              <a:buFont typeface="Wingdings" charset="2"/>
              <a:buChar char="v"/>
            </a:pPr>
            <a:r>
              <a:rPr lang="en-US" sz="2000" dirty="0" smtClean="0">
                <a:latin typeface="+mj-lt"/>
              </a:rPr>
              <a:t>Close approach in 2018: to Sun, Earth December 2018; </a:t>
            </a:r>
          </a:p>
          <a:p>
            <a:pPr marL="342900" indent="-342900">
              <a:buFont typeface="Wingdings" charset="2"/>
              <a:buChar char="v"/>
            </a:pPr>
            <a:r>
              <a:rPr lang="en-US" sz="2000" dirty="0" smtClean="0">
                <a:latin typeface="+mj-lt"/>
              </a:rPr>
              <a:t>Potential bright object – maybe naked eye</a:t>
            </a:r>
          </a:p>
          <a:p>
            <a:pPr marL="342900" indent="-342900">
              <a:buFont typeface="Wingdings" charset="2"/>
              <a:buChar char="v"/>
            </a:pPr>
            <a:r>
              <a:rPr lang="en-US" sz="2000" dirty="0" smtClean="0">
                <a:latin typeface="+mj-lt"/>
              </a:rPr>
              <a:t>Brightening as predicted; coma growing rapidly; gaseous – green color</a:t>
            </a:r>
          </a:p>
          <a:p>
            <a:pPr marL="342900" indent="-342900">
              <a:buFont typeface="Wingdings" charset="2"/>
              <a:buChar char="v"/>
            </a:pPr>
            <a:r>
              <a:rPr lang="en-US" sz="2000" dirty="0" smtClean="0">
                <a:latin typeface="+mj-lt"/>
              </a:rPr>
              <a:t> Potential spacecraft target; opportunity to characterize the comet/outburst activity</a:t>
            </a:r>
          </a:p>
          <a:p>
            <a:pPr marL="342900" indent="-342900">
              <a:buFont typeface="Wingdings" charset="2"/>
              <a:buChar char="v"/>
            </a:pPr>
            <a:r>
              <a:rPr lang="en-US" sz="2000" dirty="0" smtClean="0">
                <a:latin typeface="+mj-lt"/>
              </a:rPr>
              <a:t>Draws upon the four pillars of pro-am campaign, cyclical </a:t>
            </a:r>
          </a:p>
        </p:txBody>
      </p:sp>
    </p:spTree>
    <p:extLst>
      <p:ext uri="{BB962C8B-B14F-4D97-AF65-F5344CB8AC3E}">
        <p14:creationId xmlns:p14="http://schemas.microsoft.com/office/powerpoint/2010/main" val="552103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4243"/>
          </a:xfrm>
        </p:spPr>
        <p:txBody>
          <a:bodyPr>
            <a:normAutofit/>
          </a:bodyPr>
          <a:lstStyle/>
          <a:p>
            <a:pPr algn="ctr"/>
            <a:r>
              <a:rPr lang="en-US" sz="4000" b="1" dirty="0" smtClean="0">
                <a:solidFill>
                  <a:srgbClr val="FF0000"/>
                </a:solidFill>
                <a:latin typeface="Times New Roman" charset="0"/>
                <a:ea typeface="Times New Roman" charset="0"/>
                <a:cs typeface="Times New Roman" charset="0"/>
              </a:rPr>
              <a:t>Using Mission Support</a:t>
            </a:r>
            <a:endParaRPr lang="en-US" sz="4000" b="1" dirty="0">
              <a:solidFill>
                <a:srgbClr val="FF0000"/>
              </a:solidFill>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CCFD4D3C-176E-4646-99AC-2C0752B7B79D}" type="slidenum">
              <a:rPr lang="en-US" smtClean="0"/>
              <a:t>24</a:t>
            </a:fld>
            <a:endParaRPr lang="en-US"/>
          </a:p>
        </p:txBody>
      </p:sp>
      <p:pic>
        <p:nvPicPr>
          <p:cNvPr id="7" name="Picture 6"/>
          <p:cNvPicPr>
            <a:picLocks noChangeAspect="1"/>
          </p:cNvPicPr>
          <p:nvPr/>
        </p:nvPicPr>
        <p:blipFill>
          <a:blip r:embed="rId2"/>
          <a:stretch>
            <a:fillRect/>
          </a:stretch>
        </p:blipFill>
        <p:spPr>
          <a:xfrm>
            <a:off x="9274001" y="347427"/>
            <a:ext cx="1880394" cy="1640475"/>
          </a:xfrm>
          <a:prstGeom prst="rect">
            <a:avLst/>
          </a:prstGeom>
        </p:spPr>
      </p:pic>
      <p:pic>
        <p:nvPicPr>
          <p:cNvPr id="10" name="Picture 9"/>
          <p:cNvPicPr>
            <a:picLocks noChangeAspect="1"/>
          </p:cNvPicPr>
          <p:nvPr/>
        </p:nvPicPr>
        <p:blipFill>
          <a:blip r:embed="rId3"/>
          <a:stretch>
            <a:fillRect/>
          </a:stretch>
        </p:blipFill>
        <p:spPr>
          <a:xfrm>
            <a:off x="10443171" y="3126246"/>
            <a:ext cx="1336368" cy="1758379"/>
          </a:xfrm>
          <a:prstGeom prst="rect">
            <a:avLst/>
          </a:prstGeom>
        </p:spPr>
      </p:pic>
      <p:pic>
        <p:nvPicPr>
          <p:cNvPr id="9" name="Picture 8"/>
          <p:cNvPicPr>
            <a:picLocks noChangeAspect="1"/>
          </p:cNvPicPr>
          <p:nvPr/>
        </p:nvPicPr>
        <p:blipFill>
          <a:blip r:embed="rId4"/>
          <a:stretch>
            <a:fillRect/>
          </a:stretch>
        </p:blipFill>
        <p:spPr>
          <a:xfrm>
            <a:off x="9274001" y="2016462"/>
            <a:ext cx="2075295" cy="1109784"/>
          </a:xfrm>
          <a:prstGeom prst="rect">
            <a:avLst/>
          </a:prstGeom>
        </p:spPr>
      </p:pic>
      <p:pic>
        <p:nvPicPr>
          <p:cNvPr id="12" name="Picture 11"/>
          <p:cNvPicPr>
            <a:picLocks noChangeAspect="1"/>
          </p:cNvPicPr>
          <p:nvPr/>
        </p:nvPicPr>
        <p:blipFill>
          <a:blip r:embed="rId5"/>
          <a:stretch>
            <a:fillRect/>
          </a:stretch>
        </p:blipFill>
        <p:spPr>
          <a:xfrm>
            <a:off x="8021014" y="3051538"/>
            <a:ext cx="2423650" cy="1586840"/>
          </a:xfrm>
          <a:prstGeom prst="rect">
            <a:avLst/>
          </a:prstGeom>
        </p:spPr>
      </p:pic>
      <p:pic>
        <p:nvPicPr>
          <p:cNvPr id="13" name="Picture 12"/>
          <p:cNvPicPr>
            <a:picLocks noChangeAspect="1"/>
          </p:cNvPicPr>
          <p:nvPr/>
        </p:nvPicPr>
        <p:blipFill>
          <a:blip r:embed="rId6"/>
          <a:stretch>
            <a:fillRect/>
          </a:stretch>
        </p:blipFill>
        <p:spPr>
          <a:xfrm>
            <a:off x="2528790" y="3775072"/>
            <a:ext cx="2609234" cy="2100914"/>
          </a:xfrm>
          <a:prstGeom prst="rect">
            <a:avLst/>
          </a:prstGeom>
        </p:spPr>
      </p:pic>
      <p:pic>
        <p:nvPicPr>
          <p:cNvPr id="11" name="Picture 10"/>
          <p:cNvPicPr>
            <a:picLocks noChangeAspect="1"/>
          </p:cNvPicPr>
          <p:nvPr/>
        </p:nvPicPr>
        <p:blipFill>
          <a:blip r:embed="rId7"/>
          <a:stretch>
            <a:fillRect/>
          </a:stretch>
        </p:blipFill>
        <p:spPr>
          <a:xfrm>
            <a:off x="7254240" y="1065310"/>
            <a:ext cx="1874812" cy="187481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425" y="3603539"/>
            <a:ext cx="2313414" cy="2272447"/>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435" y="1086510"/>
            <a:ext cx="6361460" cy="228419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1374" y="981228"/>
            <a:ext cx="2702391" cy="2724646"/>
          </a:xfrm>
          <a:prstGeom prst="rect">
            <a:avLst/>
          </a:prstGeom>
        </p:spPr>
      </p:pic>
      <p:pic>
        <p:nvPicPr>
          <p:cNvPr id="3" name="Picture 2"/>
          <p:cNvPicPr>
            <a:picLocks noChangeAspect="1"/>
          </p:cNvPicPr>
          <p:nvPr/>
        </p:nvPicPr>
        <p:blipFill>
          <a:blip r:embed="rId11"/>
          <a:stretch>
            <a:fillRect/>
          </a:stretch>
        </p:blipFill>
        <p:spPr>
          <a:xfrm>
            <a:off x="11166809" y="39617"/>
            <a:ext cx="939800" cy="927100"/>
          </a:xfrm>
          <a:prstGeom prst="rect">
            <a:avLst/>
          </a:prstGeom>
        </p:spPr>
      </p:pic>
      <p:pic>
        <p:nvPicPr>
          <p:cNvPr id="8" name="Picture 7"/>
          <p:cNvPicPr>
            <a:picLocks noChangeAspect="1"/>
          </p:cNvPicPr>
          <p:nvPr/>
        </p:nvPicPr>
        <p:blipFill>
          <a:blip r:embed="rId12"/>
          <a:stretch>
            <a:fillRect/>
          </a:stretch>
        </p:blipFill>
        <p:spPr>
          <a:xfrm>
            <a:off x="5204053" y="3775072"/>
            <a:ext cx="1228320" cy="1883424"/>
          </a:xfrm>
          <a:prstGeom prst="rect">
            <a:avLst/>
          </a:prstGeom>
        </p:spPr>
      </p:pic>
      <p:pic>
        <p:nvPicPr>
          <p:cNvPr id="14" name="Picture 13"/>
          <p:cNvPicPr>
            <a:picLocks noChangeAspect="1"/>
          </p:cNvPicPr>
          <p:nvPr/>
        </p:nvPicPr>
        <p:blipFill>
          <a:blip r:embed="rId13"/>
          <a:stretch>
            <a:fillRect/>
          </a:stretch>
        </p:blipFill>
        <p:spPr>
          <a:xfrm>
            <a:off x="6452143" y="3063290"/>
            <a:ext cx="1634428" cy="1450972"/>
          </a:xfrm>
          <a:prstGeom prst="rect">
            <a:avLst/>
          </a:prstGeom>
        </p:spPr>
      </p:pic>
    </p:spTree>
    <p:extLst>
      <p:ext uri="{BB962C8B-B14F-4D97-AF65-F5344CB8AC3E}">
        <p14:creationId xmlns:p14="http://schemas.microsoft.com/office/powerpoint/2010/main" val="1366284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25</a:t>
            </a:fld>
            <a:endParaRPr lang="en-US"/>
          </a:p>
        </p:txBody>
      </p:sp>
      <p:sp>
        <p:nvSpPr>
          <p:cNvPr id="5" name="Rectangle 4"/>
          <p:cNvSpPr/>
          <p:nvPr/>
        </p:nvSpPr>
        <p:spPr>
          <a:xfrm>
            <a:off x="838200" y="2051824"/>
            <a:ext cx="9834114" cy="3724096"/>
          </a:xfrm>
          <a:prstGeom prst="rect">
            <a:avLst/>
          </a:prstGeom>
        </p:spPr>
        <p:txBody>
          <a:bodyPr wrap="square">
            <a:spAutoFit/>
          </a:bodyPr>
          <a:lstStyle/>
          <a:p>
            <a:pPr>
              <a:spcBef>
                <a:spcPct val="0"/>
              </a:spcBef>
              <a:buFont typeface="Wingdings" charset="2"/>
              <a:buChar char="v"/>
            </a:pPr>
            <a:r>
              <a:rPr lang="en-US" altLang="en-US" sz="2800" b="1" dirty="0">
                <a:solidFill>
                  <a:srgbClr val="FF0000"/>
                </a:solidFill>
                <a:latin typeface="Times New Roman" charset="0"/>
              </a:rPr>
              <a:t>Data Acquisition and Analysis</a:t>
            </a:r>
          </a:p>
          <a:p>
            <a:pPr lvl="1" algn="just">
              <a:spcBef>
                <a:spcPct val="0"/>
              </a:spcBef>
              <a:buFont typeface="Wingdings" charset="2"/>
              <a:buChar char="v"/>
            </a:pPr>
            <a:r>
              <a:rPr lang="en-US" altLang="en-US" sz="2000" dirty="0">
                <a:latin typeface="Times New Roman" charset="0"/>
              </a:rPr>
              <a:t>Consistent observations; good logs; databases; light curves; </a:t>
            </a:r>
            <a:r>
              <a:rPr lang="en-US" altLang="en-US" sz="2000" dirty="0" err="1">
                <a:latin typeface="Times New Roman" charset="0"/>
              </a:rPr>
              <a:t>Afrho</a:t>
            </a:r>
            <a:r>
              <a:rPr lang="en-US" altLang="en-US" sz="2000" dirty="0">
                <a:latin typeface="Times New Roman" charset="0"/>
              </a:rPr>
              <a:t> (other cometary features); </a:t>
            </a:r>
            <a:r>
              <a:rPr lang="en-US" altLang="en-US" sz="2000" dirty="0" err="1">
                <a:latin typeface="Times New Roman" charset="0"/>
              </a:rPr>
              <a:t>polarimetric</a:t>
            </a:r>
            <a:r>
              <a:rPr lang="en-US" altLang="en-US" sz="2000" dirty="0">
                <a:latin typeface="Times New Roman" charset="0"/>
              </a:rPr>
              <a:t> maps (aerosols in planetary atmospheres; inner solar corona via TSE; earthshine during lunar eclipses, etc.)</a:t>
            </a:r>
          </a:p>
          <a:p>
            <a:pPr>
              <a:spcBef>
                <a:spcPct val="0"/>
              </a:spcBef>
              <a:buFont typeface="Wingdings" charset="2"/>
              <a:buChar char="v"/>
            </a:pPr>
            <a:r>
              <a:rPr lang="en-US" altLang="en-US" sz="2800" b="1" dirty="0">
                <a:solidFill>
                  <a:srgbClr val="FF0000"/>
                </a:solidFill>
                <a:latin typeface="Times New Roman" charset="0"/>
              </a:rPr>
              <a:t>Ongoing/Future Campaigns</a:t>
            </a:r>
            <a:endParaRPr lang="en-US" altLang="en-US" sz="2800" b="1" dirty="0">
              <a:latin typeface="Times New Roman" charset="0"/>
            </a:endParaRPr>
          </a:p>
          <a:p>
            <a:pPr lvl="1" algn="just">
              <a:spcBef>
                <a:spcPct val="0"/>
              </a:spcBef>
              <a:buFont typeface="Wingdings" charset="2"/>
              <a:buChar char="v"/>
            </a:pPr>
            <a:r>
              <a:rPr lang="en-US" altLang="en-US" sz="2000" dirty="0">
                <a:latin typeface="Times New Roman" charset="0"/>
              </a:rPr>
              <a:t>“New” observational modes (polarization; spectroscopy; </a:t>
            </a:r>
            <a:r>
              <a:rPr lang="en-US" altLang="en-US" sz="2000" dirty="0" err="1">
                <a:latin typeface="Times New Roman" charset="0"/>
              </a:rPr>
              <a:t>occultations</a:t>
            </a:r>
            <a:r>
              <a:rPr lang="en-US" altLang="en-US" sz="2000" dirty="0">
                <a:latin typeface="Times New Roman" charset="0"/>
              </a:rPr>
              <a:t>)</a:t>
            </a:r>
          </a:p>
          <a:p>
            <a:pPr lvl="1" algn="just">
              <a:spcBef>
                <a:spcPct val="0"/>
              </a:spcBef>
              <a:buFont typeface="Wingdings" charset="2"/>
              <a:buChar char="v"/>
            </a:pPr>
            <a:r>
              <a:rPr lang="en-US" altLang="en-US" sz="2000" dirty="0">
                <a:latin typeface="Times New Roman" charset="0"/>
              </a:rPr>
              <a:t>Objects: comets, planets (Jupiter, Saturn, Mars), asteroids, exoplanets (e.g., PACA_46P_Wirtanen; </a:t>
            </a:r>
            <a:r>
              <a:rPr lang="en-US" altLang="en-US" sz="2000" dirty="0" err="1">
                <a:latin typeface="Times New Roman" charset="0"/>
              </a:rPr>
              <a:t>PACA_SaturnSolstice</a:t>
            </a:r>
            <a:r>
              <a:rPr lang="en-US" altLang="en-US" sz="2000" dirty="0">
                <a:latin typeface="Times New Roman" charset="0"/>
              </a:rPr>
              <a:t> </a:t>
            </a:r>
            <a:r>
              <a:rPr lang="en-US" altLang="en-US" sz="2000" dirty="0" smtClean="0">
                <a:latin typeface="Times New Roman" charset="0"/>
              </a:rPr>
              <a:t>2017, 2019, 2023, 2024; </a:t>
            </a:r>
            <a:r>
              <a:rPr lang="en-US" altLang="en-US" sz="2000" dirty="0" err="1">
                <a:latin typeface="Times New Roman" charset="0"/>
              </a:rPr>
              <a:t>PACA_UrnNep</a:t>
            </a:r>
            <a:r>
              <a:rPr lang="en-US" altLang="en-US" sz="2000" dirty="0">
                <a:latin typeface="Times New Roman" charset="0"/>
              </a:rPr>
              <a:t>; </a:t>
            </a:r>
            <a:r>
              <a:rPr lang="en-US" altLang="en-US" sz="2000" dirty="0" err="1">
                <a:latin typeface="Times New Roman" charset="0"/>
              </a:rPr>
              <a:t>PACA_Polarization</a:t>
            </a:r>
            <a:r>
              <a:rPr lang="en-US" altLang="en-US" sz="2000" dirty="0">
                <a:latin typeface="Times New Roman" charset="0"/>
              </a:rPr>
              <a:t> etc.)</a:t>
            </a:r>
          </a:p>
          <a:p>
            <a:pPr lvl="1" algn="just">
              <a:spcBef>
                <a:spcPct val="0"/>
              </a:spcBef>
              <a:buFont typeface="Wingdings" charset="2"/>
              <a:buChar char="v"/>
            </a:pPr>
            <a:r>
              <a:rPr lang="en-US" altLang="en-US" sz="2000" dirty="0">
                <a:latin typeface="Times New Roman" charset="0"/>
              </a:rPr>
              <a:t>Outreach and Citizen Science: share, archive and publish (also increase time-domain windows, e.g., using networks of identical set-ups for observations</a:t>
            </a:r>
            <a:r>
              <a:rPr lang="en-US" altLang="en-US" sz="2000" dirty="0" smtClean="0">
                <a:latin typeface="Times New Roman" charset="0"/>
              </a:rPr>
              <a:t>); prepare publications.</a:t>
            </a:r>
            <a:endParaRPr lang="en-US" altLang="en-US" sz="2000" dirty="0">
              <a:latin typeface="Times New Roman" charset="0"/>
            </a:endParaRPr>
          </a:p>
        </p:txBody>
      </p:sp>
      <p:sp>
        <p:nvSpPr>
          <p:cNvPr id="7" name="TextBox 6"/>
          <p:cNvSpPr txBox="1"/>
          <p:nvPr/>
        </p:nvSpPr>
        <p:spPr>
          <a:xfrm>
            <a:off x="1449238" y="327311"/>
            <a:ext cx="8229600" cy="1508105"/>
          </a:xfrm>
          <a:prstGeom prst="rect">
            <a:avLst/>
          </a:prstGeom>
          <a:noFill/>
        </p:spPr>
        <p:txBody>
          <a:bodyPr wrap="square" rtlCol="0">
            <a:spAutoFit/>
          </a:bodyPr>
          <a:lstStyle/>
          <a:p>
            <a:pPr algn="ctr"/>
            <a:r>
              <a:rPr lang="en-US" sz="3600" b="1" dirty="0" smtClean="0">
                <a:solidFill>
                  <a:srgbClr val="FF0000"/>
                </a:solidFill>
                <a:latin typeface="+mj-lt"/>
              </a:rPr>
              <a:t>Opportunities to </a:t>
            </a:r>
            <a:r>
              <a:rPr lang="en-US" sz="3600" b="1" dirty="0" smtClean="0">
                <a:solidFill>
                  <a:srgbClr val="FF0000"/>
                </a:solidFill>
                <a:latin typeface="+mj-lt"/>
              </a:rPr>
              <a:t>Participate </a:t>
            </a:r>
          </a:p>
          <a:p>
            <a:pPr algn="ctr"/>
            <a:r>
              <a:rPr lang="en-US" sz="2800" b="1" dirty="0" smtClean="0">
                <a:solidFill>
                  <a:srgbClr val="FF0000"/>
                </a:solidFill>
                <a:latin typeface="+mj-lt"/>
              </a:rPr>
              <a:t>Looking for Partnerships for Portal building</a:t>
            </a:r>
            <a:endParaRPr lang="en-US" sz="2800" b="1" dirty="0" smtClean="0">
              <a:solidFill>
                <a:srgbClr val="FF0000"/>
              </a:solidFill>
              <a:latin typeface="+mj-lt"/>
            </a:endParaRPr>
          </a:p>
          <a:p>
            <a:pPr algn="ctr"/>
            <a:r>
              <a:rPr lang="en-US" sz="2800" b="1" dirty="0" err="1" smtClean="0">
                <a:solidFill>
                  <a:srgbClr val="3642DE"/>
                </a:solidFill>
                <a:latin typeface="+mj-lt"/>
              </a:rPr>
              <a:t>padmayf@gmail.com</a:t>
            </a:r>
            <a:endParaRPr lang="en-US" sz="2800" b="1" dirty="0">
              <a:solidFill>
                <a:srgbClr val="3642DE"/>
              </a:solidFill>
              <a:latin typeface="+mj-lt"/>
            </a:endParaRPr>
          </a:p>
        </p:txBody>
      </p:sp>
    </p:spTree>
    <p:extLst>
      <p:ext uri="{BB962C8B-B14F-4D97-AF65-F5344CB8AC3E}">
        <p14:creationId xmlns:p14="http://schemas.microsoft.com/office/powerpoint/2010/main" val="480962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2019 AAS Winter Meeting, Honolulu</a:t>
            </a:r>
            <a:endParaRPr lang="en-US"/>
          </a:p>
        </p:txBody>
      </p:sp>
      <p:sp>
        <p:nvSpPr>
          <p:cNvPr id="4" name="Footer Placeholder 3"/>
          <p:cNvSpPr>
            <a:spLocks noGrp="1"/>
          </p:cNvSpPr>
          <p:nvPr>
            <p:ph type="ftr" sz="quarter" idx="11"/>
          </p:nvPr>
        </p:nvSpPr>
        <p:spPr/>
        <p:txBody>
          <a:bodyPr/>
          <a:lstStyle/>
          <a:p>
            <a:r>
              <a:rPr lang="en-US" smtClean="0"/>
              <a:t>Padma A. Yanamandra-Fisher</a:t>
            </a:r>
            <a:endParaRPr lang="en-US"/>
          </a:p>
        </p:txBody>
      </p:sp>
      <p:sp>
        <p:nvSpPr>
          <p:cNvPr id="5" name="Slide Number Placeholder 4"/>
          <p:cNvSpPr>
            <a:spLocks noGrp="1"/>
          </p:cNvSpPr>
          <p:nvPr>
            <p:ph type="sldNum" sz="quarter" idx="12"/>
          </p:nvPr>
        </p:nvSpPr>
        <p:spPr/>
        <p:txBody>
          <a:bodyPr/>
          <a:lstStyle/>
          <a:p>
            <a:fld id="{B375FB8B-40C9-2A4D-A8EA-B50C3BA8DE17}" type="slidenum">
              <a:rPr lang="en-US" smtClean="0"/>
              <a:t>26</a:t>
            </a:fld>
            <a:endParaRPr lang="en-US"/>
          </a:p>
        </p:txBody>
      </p:sp>
      <p:sp>
        <p:nvSpPr>
          <p:cNvPr id="6" name="TextBox 5"/>
          <p:cNvSpPr txBox="1"/>
          <p:nvPr/>
        </p:nvSpPr>
        <p:spPr>
          <a:xfrm>
            <a:off x="3124200" y="1905000"/>
            <a:ext cx="5334000" cy="1077218"/>
          </a:xfrm>
          <a:prstGeom prst="rect">
            <a:avLst/>
          </a:prstGeom>
          <a:noFill/>
        </p:spPr>
        <p:txBody>
          <a:bodyPr wrap="square" rtlCol="0">
            <a:spAutoFit/>
          </a:bodyPr>
          <a:lstStyle/>
          <a:p>
            <a:pPr algn="ctr"/>
            <a:r>
              <a:rPr lang="en-US" sz="3200" dirty="0" smtClean="0">
                <a:latin typeface="+mj-lt"/>
              </a:rPr>
              <a:t>Thank you!</a:t>
            </a:r>
          </a:p>
          <a:p>
            <a:pPr algn="ctr"/>
            <a:r>
              <a:rPr lang="en-US" sz="3200" dirty="0" err="1" smtClean="0">
                <a:latin typeface="+mj-lt"/>
              </a:rPr>
              <a:t>padmayf@gmail.com</a:t>
            </a:r>
            <a:endParaRPr lang="en-US" sz="3200" dirty="0">
              <a:latin typeface="+mj-lt"/>
            </a:endParaRPr>
          </a:p>
        </p:txBody>
      </p:sp>
    </p:spTree>
    <p:extLst>
      <p:ext uri="{BB962C8B-B14F-4D97-AF65-F5344CB8AC3E}">
        <p14:creationId xmlns:p14="http://schemas.microsoft.com/office/powerpoint/2010/main" val="1396979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199" y="633140"/>
            <a:ext cx="8335109" cy="833054"/>
          </a:xfrm>
        </p:spPr>
        <p:txBody>
          <a:bodyPr>
            <a:normAutofit/>
          </a:bodyPr>
          <a:lstStyle/>
          <a:p>
            <a:pPr algn="ctr"/>
            <a:r>
              <a:rPr lang="en-US" sz="4000" b="1" dirty="0" smtClean="0">
                <a:solidFill>
                  <a:srgbClr val="FF0000"/>
                </a:solidFill>
                <a:latin typeface="Times New Roman" charset="0"/>
                <a:ea typeface="Times New Roman" charset="0"/>
                <a:cs typeface="Times New Roman" charset="0"/>
              </a:rPr>
              <a:t>UV/O/NIR Astronomer’s Tool Kit</a:t>
            </a:r>
            <a:endParaRPr lang="en-US" sz="4000" b="1" dirty="0">
              <a:solidFill>
                <a:srgbClr val="FF0000"/>
              </a:solidFill>
              <a:latin typeface="Times New Roman" charset="0"/>
              <a:ea typeface="Times New Roman" charset="0"/>
              <a:cs typeface="Times New Roman" charset="0"/>
            </a:endParaRPr>
          </a:p>
        </p:txBody>
      </p:sp>
      <p:sp>
        <p:nvSpPr>
          <p:cNvPr id="13" name="Content Placeholder 12"/>
          <p:cNvSpPr>
            <a:spLocks noGrp="1"/>
          </p:cNvSpPr>
          <p:nvPr>
            <p:ph idx="1"/>
          </p:nvPr>
        </p:nvSpPr>
        <p:spPr>
          <a:xfrm>
            <a:off x="838200" y="1794094"/>
            <a:ext cx="10515600" cy="4351338"/>
          </a:xfrm>
        </p:spPr>
        <p:txBody>
          <a:bodyPr>
            <a:normAutofit/>
          </a:bodyPr>
          <a:lstStyle/>
          <a:p>
            <a:r>
              <a:rPr lang="en-US" dirty="0" smtClean="0">
                <a:latin typeface="Times New Roman" charset="0"/>
                <a:ea typeface="Times New Roman" charset="0"/>
                <a:cs typeface="Times New Roman" charset="0"/>
              </a:rPr>
              <a:t>Per ASTRO2010 </a:t>
            </a:r>
            <a:r>
              <a:rPr lang="en-US" dirty="0" err="1" smtClean="0">
                <a:latin typeface="Times New Roman" charset="0"/>
                <a:ea typeface="Times New Roman" charset="0"/>
                <a:cs typeface="Times New Roman" charset="0"/>
              </a:rPr>
              <a:t>Decadel</a:t>
            </a:r>
            <a:r>
              <a:rPr lang="en-US" dirty="0" smtClean="0">
                <a:latin typeface="Times New Roman" charset="0"/>
                <a:ea typeface="Times New Roman" charset="0"/>
                <a:cs typeface="Times New Roman" charset="0"/>
              </a:rPr>
              <a:t> report (Clemens et al). three independent tools for astronomers:</a:t>
            </a:r>
          </a:p>
          <a:p>
            <a:r>
              <a:rPr lang="en-US" dirty="0" smtClean="0">
                <a:latin typeface="Times New Roman" charset="0"/>
                <a:ea typeface="Times New Roman" charset="0"/>
                <a:cs typeface="Times New Roman" charset="0"/>
              </a:rPr>
              <a:t>Imaging – morphology and related changes -- commonly used</a:t>
            </a:r>
          </a:p>
          <a:p>
            <a:r>
              <a:rPr lang="en-US" dirty="0" smtClean="0">
                <a:latin typeface="Times New Roman" charset="0"/>
                <a:ea typeface="Times New Roman" charset="0"/>
                <a:cs typeface="Times New Roman" charset="0"/>
              </a:rPr>
              <a:t>Spectroscopy – composition (of surfaces or atmospheric scattering media) – in practice</a:t>
            </a:r>
          </a:p>
          <a:p>
            <a:r>
              <a:rPr lang="en-US" dirty="0" smtClean="0">
                <a:latin typeface="Times New Roman" charset="0"/>
                <a:ea typeface="Times New Roman" charset="0"/>
                <a:cs typeface="Times New Roman" charset="0"/>
              </a:rPr>
              <a:t>Polarization – optical properties of scattering media (</a:t>
            </a:r>
            <a:r>
              <a:rPr lang="en-US" dirty="0" err="1" smtClean="0">
                <a:latin typeface="Times New Roman" charset="0"/>
                <a:ea typeface="Times New Roman" charset="0"/>
                <a:cs typeface="Times New Roman" charset="0"/>
              </a:rPr>
              <a:t>surfical</a:t>
            </a:r>
            <a:r>
              <a:rPr lang="en-US" dirty="0" smtClean="0">
                <a:latin typeface="Times New Roman" charset="0"/>
                <a:ea typeface="Times New Roman" charset="0"/>
                <a:cs typeface="Times New Roman" charset="0"/>
              </a:rPr>
              <a:t>, aerosols, cometary dust, etc.) – not as advanced/in use due to lack of observations/lack of vector </a:t>
            </a:r>
            <a:r>
              <a:rPr lang="en-US" dirty="0" err="1" smtClean="0">
                <a:latin typeface="Times New Roman" charset="0"/>
                <a:ea typeface="Times New Roman" charset="0"/>
                <a:cs typeface="Times New Roman" charset="0"/>
              </a:rPr>
              <a:t>rt</a:t>
            </a:r>
            <a:r>
              <a:rPr lang="en-US" dirty="0" smtClean="0">
                <a:latin typeface="Times New Roman" charset="0"/>
                <a:ea typeface="Times New Roman" charset="0"/>
                <a:cs typeface="Times New Roman" charset="0"/>
              </a:rPr>
              <a:t> methods/lack of lab measurements/lack of s/c missions  -</a:t>
            </a:r>
            <a:r>
              <a:rPr lang="en-US" dirty="0" smtClean="0">
                <a:solidFill>
                  <a:srgbClr val="FFFF00"/>
                </a:solidFill>
                <a:latin typeface="Times New Roman" charset="0"/>
                <a:ea typeface="Times New Roman" charset="0"/>
                <a:cs typeface="Times New Roman" charset="0"/>
              </a:rPr>
              <a:t> </a:t>
            </a:r>
            <a:r>
              <a:rPr lang="en-US" dirty="0" smtClean="0">
                <a:solidFill>
                  <a:srgbClr val="FF0000"/>
                </a:solidFill>
                <a:latin typeface="Times New Roman" charset="0"/>
                <a:ea typeface="Times New Roman" charset="0"/>
                <a:cs typeface="Times New Roman" charset="0"/>
              </a:rPr>
              <a:t>starting to see rejuvenation of the field on all fronts</a:t>
            </a:r>
            <a:endParaRPr lang="en-US" dirty="0" smtClean="0">
              <a:solidFill>
                <a:srgbClr val="FFFF00"/>
              </a:solidFill>
              <a:latin typeface="Times New Roman" charset="0"/>
              <a:ea typeface="Times New Roman" charset="0"/>
              <a:cs typeface="Times New Roman" charset="0"/>
            </a:endParaRPr>
          </a:p>
          <a:p>
            <a:endParaRPr lang="en-US" dirty="0">
              <a:solidFill>
                <a:schemeClr val="bg1"/>
              </a:solidFill>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en-US" smtClean="0"/>
              <a:t>2019 AAS Winter Meeting, Honolulu</a:t>
            </a:r>
            <a:endParaRPr lang="en-US"/>
          </a:p>
        </p:txBody>
      </p:sp>
      <p:sp>
        <p:nvSpPr>
          <p:cNvPr id="4" name="Footer Placeholder 3"/>
          <p:cNvSpPr>
            <a:spLocks noGrp="1"/>
          </p:cNvSpPr>
          <p:nvPr>
            <p:ph type="ftr" sz="quarter" idx="11"/>
          </p:nvPr>
        </p:nvSpPr>
        <p:spPr/>
        <p:txBody>
          <a:bodyPr/>
          <a:lstStyle/>
          <a:p>
            <a:r>
              <a:rPr lang="en-US" smtClean="0"/>
              <a:t>Padma A. Yanamandra-Fisher</a:t>
            </a:r>
            <a:endParaRPr lang="en-US"/>
          </a:p>
        </p:txBody>
      </p:sp>
      <p:sp>
        <p:nvSpPr>
          <p:cNvPr id="5" name="Slide Number Placeholder 4"/>
          <p:cNvSpPr>
            <a:spLocks noGrp="1"/>
          </p:cNvSpPr>
          <p:nvPr>
            <p:ph type="sldNum" sz="quarter" idx="12"/>
          </p:nvPr>
        </p:nvSpPr>
        <p:spPr/>
        <p:txBody>
          <a:bodyPr/>
          <a:lstStyle/>
          <a:p>
            <a:fld id="{CCFD4D3C-176E-4646-99AC-2C0752B7B79D}" type="slidenum">
              <a:rPr lang="en-US" smtClean="0"/>
              <a:t>27</a:t>
            </a:fld>
            <a:endParaRPr lang="en-US"/>
          </a:p>
        </p:txBody>
      </p:sp>
      <p:pic>
        <p:nvPicPr>
          <p:cNvPr id="6" name="Picture 5"/>
          <p:cNvPicPr>
            <a:picLocks noChangeAspect="1"/>
          </p:cNvPicPr>
          <p:nvPr/>
        </p:nvPicPr>
        <p:blipFill>
          <a:blip r:embed="rId2"/>
          <a:stretch>
            <a:fillRect/>
          </a:stretch>
        </p:blipFill>
        <p:spPr>
          <a:xfrm>
            <a:off x="227867" y="310506"/>
            <a:ext cx="1220665" cy="879759"/>
          </a:xfrm>
          <a:prstGeom prst="rect">
            <a:avLst/>
          </a:prstGeom>
        </p:spPr>
      </p:pic>
      <p:pic>
        <p:nvPicPr>
          <p:cNvPr id="7" name="Picture 6"/>
          <p:cNvPicPr>
            <a:picLocks noChangeAspect="1"/>
          </p:cNvPicPr>
          <p:nvPr/>
        </p:nvPicPr>
        <p:blipFill>
          <a:blip r:embed="rId3"/>
          <a:stretch>
            <a:fillRect/>
          </a:stretch>
        </p:blipFill>
        <p:spPr>
          <a:xfrm>
            <a:off x="10766710" y="38007"/>
            <a:ext cx="1174180" cy="1190265"/>
          </a:xfrm>
          <a:prstGeom prst="rect">
            <a:avLst/>
          </a:prstGeom>
        </p:spPr>
      </p:pic>
    </p:spTree>
    <p:extLst>
      <p:ext uri="{BB962C8B-B14F-4D97-AF65-F5344CB8AC3E}">
        <p14:creationId xmlns:p14="http://schemas.microsoft.com/office/powerpoint/2010/main" val="576061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6433" y="303601"/>
            <a:ext cx="8809712" cy="1012840"/>
          </a:xfrm>
        </p:spPr>
        <p:txBody>
          <a:bodyPr>
            <a:noAutofit/>
          </a:bodyPr>
          <a:lstStyle/>
          <a:p>
            <a:pPr algn="ctr"/>
            <a:r>
              <a:rPr lang="en-US" sz="4000" b="1" dirty="0">
                <a:solidFill>
                  <a:srgbClr val="FF0000"/>
                </a:solidFill>
                <a:latin typeface="Times New Roman" charset="0"/>
                <a:ea typeface="Times New Roman" charset="0"/>
                <a:cs typeface="Times New Roman" charset="0"/>
              </a:rPr>
              <a:t>Timeline of a Total Solar Eclipse</a:t>
            </a:r>
          </a:p>
        </p:txBody>
      </p:sp>
      <p:pic>
        <p:nvPicPr>
          <p:cNvPr id="9" name="Picture 8"/>
          <p:cNvPicPr>
            <a:picLocks noChangeAspect="1"/>
          </p:cNvPicPr>
          <p:nvPr/>
        </p:nvPicPr>
        <p:blipFill>
          <a:blip r:embed="rId3"/>
          <a:stretch>
            <a:fillRect/>
          </a:stretch>
        </p:blipFill>
        <p:spPr>
          <a:xfrm>
            <a:off x="10781794" y="303600"/>
            <a:ext cx="1179842" cy="847492"/>
          </a:xfrm>
          <a:prstGeom prst="rect">
            <a:avLst/>
          </a:prstGeom>
        </p:spPr>
      </p:pic>
      <p:pic>
        <p:nvPicPr>
          <p:cNvPr id="3" name="Picture 2"/>
          <p:cNvPicPr>
            <a:picLocks noChangeAspect="1"/>
          </p:cNvPicPr>
          <p:nvPr/>
        </p:nvPicPr>
        <p:blipFill>
          <a:blip r:embed="rId4"/>
          <a:stretch>
            <a:fillRect/>
          </a:stretch>
        </p:blipFill>
        <p:spPr>
          <a:xfrm>
            <a:off x="361575" y="189067"/>
            <a:ext cx="962025" cy="962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666" y="1151092"/>
            <a:ext cx="5672743" cy="1826043"/>
          </a:xfrm>
          <a:prstGeom prst="rect">
            <a:avLst/>
          </a:prstGeom>
        </p:spPr>
      </p:pic>
      <p:sp>
        <p:nvSpPr>
          <p:cNvPr id="6" name="Rectangle 5"/>
          <p:cNvSpPr/>
          <p:nvPr/>
        </p:nvSpPr>
        <p:spPr>
          <a:xfrm>
            <a:off x="299054" y="3196721"/>
            <a:ext cx="4562166" cy="718984"/>
          </a:xfrm>
          <a:prstGeom prst="rect">
            <a:avLst/>
          </a:prstGeom>
        </p:spPr>
        <p:txBody>
          <a:bodyPr wrap="square">
            <a:spAutoFit/>
          </a:bodyPr>
          <a:lstStyle/>
          <a:p>
            <a:pPr algn="just"/>
            <a:r>
              <a:rPr lang="en-US" sz="2000" b="1" dirty="0">
                <a:latin typeface="Times New Roman" charset="0"/>
                <a:ea typeface="Times New Roman" charset="0"/>
                <a:cs typeface="Times New Roman" charset="0"/>
              </a:rPr>
              <a:t>First Contact</a:t>
            </a:r>
            <a:r>
              <a:rPr lang="en-US" sz="2000" dirty="0">
                <a:latin typeface="Times New Roman" charset="0"/>
                <a:ea typeface="Times New Roman" charset="0"/>
                <a:cs typeface="Times New Roman" charset="0"/>
              </a:rPr>
              <a:t> – The moon begins to cover the western limb of the </a:t>
            </a:r>
            <a:r>
              <a:rPr lang="en-US" sz="2000" dirty="0" smtClean="0">
                <a:latin typeface="Times New Roman" charset="0"/>
                <a:ea typeface="Times New Roman" charset="0"/>
                <a:cs typeface="Times New Roman" charset="0"/>
              </a:rPr>
              <a:t>Sun</a:t>
            </a:r>
            <a:endParaRPr lang="en-US" sz="2000" dirty="0">
              <a:latin typeface="Times New Roman" charset="0"/>
              <a:ea typeface="Times New Roman" charset="0"/>
              <a:cs typeface="Times New Roman" charset="0"/>
            </a:endParaRPr>
          </a:p>
        </p:txBody>
      </p:sp>
      <p:sp>
        <p:nvSpPr>
          <p:cNvPr id="7" name="Rectangle 6"/>
          <p:cNvSpPr/>
          <p:nvPr/>
        </p:nvSpPr>
        <p:spPr>
          <a:xfrm>
            <a:off x="299054" y="4022783"/>
            <a:ext cx="3595151" cy="400110"/>
          </a:xfrm>
          <a:prstGeom prst="rect">
            <a:avLst/>
          </a:prstGeom>
        </p:spPr>
        <p:txBody>
          <a:bodyPr wrap="none">
            <a:spAutoFit/>
          </a:bodyPr>
          <a:lstStyle/>
          <a:p>
            <a:r>
              <a:rPr lang="en-US" sz="2000" b="1" dirty="0">
                <a:latin typeface="Times New Roman" charset="0"/>
                <a:ea typeface="Times New Roman" charset="0"/>
                <a:cs typeface="Times New Roman" charset="0"/>
              </a:rPr>
              <a:t>Second Contact Totality Begins</a:t>
            </a:r>
            <a:endParaRPr lang="en-US" sz="2000" dirty="0"/>
          </a:p>
        </p:txBody>
      </p:sp>
      <p:sp>
        <p:nvSpPr>
          <p:cNvPr id="8" name="Rectangle 7"/>
          <p:cNvSpPr/>
          <p:nvPr/>
        </p:nvSpPr>
        <p:spPr>
          <a:xfrm>
            <a:off x="328280" y="5508266"/>
            <a:ext cx="4115666" cy="400110"/>
          </a:xfrm>
          <a:prstGeom prst="rect">
            <a:avLst/>
          </a:prstGeom>
        </p:spPr>
        <p:txBody>
          <a:bodyPr wrap="square">
            <a:spAutoFit/>
          </a:bodyPr>
          <a:lstStyle/>
          <a:p>
            <a:pPr algn="just"/>
            <a:r>
              <a:rPr lang="en-US" sz="2000" b="1" dirty="0">
                <a:latin typeface="Times New Roman" charset="0"/>
                <a:ea typeface="Times New Roman" charset="0"/>
                <a:cs typeface="Times New Roman" charset="0"/>
              </a:rPr>
              <a:t>Third Contact </a:t>
            </a:r>
            <a:r>
              <a:rPr lang="en-US" sz="2000" dirty="0">
                <a:latin typeface="Times New Roman" charset="0"/>
                <a:ea typeface="Times New Roman" charset="0"/>
                <a:cs typeface="Times New Roman" charset="0"/>
              </a:rPr>
              <a:t>Totality is over. </a:t>
            </a:r>
          </a:p>
        </p:txBody>
      </p:sp>
      <p:sp>
        <p:nvSpPr>
          <p:cNvPr id="10" name="Rectangle 9"/>
          <p:cNvSpPr/>
          <p:nvPr/>
        </p:nvSpPr>
        <p:spPr>
          <a:xfrm>
            <a:off x="452130" y="4459373"/>
            <a:ext cx="4534326" cy="1015663"/>
          </a:xfrm>
          <a:prstGeom prst="rect">
            <a:avLst/>
          </a:prstGeom>
        </p:spPr>
        <p:txBody>
          <a:bodyPr wrap="square">
            <a:spAutoFit/>
          </a:bodyPr>
          <a:lstStyle/>
          <a:p>
            <a:r>
              <a:rPr lang="en-US" sz="2000" dirty="0">
                <a:solidFill>
                  <a:srgbClr val="FF0000"/>
                </a:solidFill>
                <a:latin typeface="Times New Roman" charset="0"/>
                <a:ea typeface="Times New Roman" charset="0"/>
                <a:cs typeface="Times New Roman" charset="0"/>
              </a:rPr>
              <a:t>Corona Appearance: streamers;</a:t>
            </a:r>
          </a:p>
          <a:p>
            <a:r>
              <a:rPr lang="en-US" sz="2000" dirty="0">
                <a:solidFill>
                  <a:srgbClr val="FF0000"/>
                </a:solidFill>
                <a:latin typeface="Times New Roman" charset="0"/>
                <a:ea typeface="Times New Roman" charset="0"/>
                <a:cs typeface="Times New Roman" charset="0"/>
              </a:rPr>
              <a:t>prominences vary with each eclipse. Planets and Stars Visible </a:t>
            </a:r>
          </a:p>
        </p:txBody>
      </p:sp>
      <p:sp>
        <p:nvSpPr>
          <p:cNvPr id="11" name="TextBox 10"/>
          <p:cNvSpPr txBox="1"/>
          <p:nvPr/>
        </p:nvSpPr>
        <p:spPr>
          <a:xfrm>
            <a:off x="5146159" y="3196721"/>
            <a:ext cx="6677282" cy="3046988"/>
          </a:xfrm>
          <a:prstGeom prst="rect">
            <a:avLst/>
          </a:prstGeom>
          <a:noFill/>
        </p:spPr>
        <p:txBody>
          <a:bodyPr wrap="square" rtlCol="0">
            <a:spAutoFit/>
          </a:bodyPr>
          <a:lstStyle/>
          <a:p>
            <a:r>
              <a:rPr lang="en-US" sz="2400" b="1" dirty="0">
                <a:latin typeface="Times New Roman" charset="0"/>
                <a:ea typeface="Times New Roman" charset="0"/>
                <a:cs typeface="Times New Roman" charset="0"/>
              </a:rPr>
              <a:t>Light and Color Changes</a:t>
            </a:r>
            <a:r>
              <a:rPr lang="en-US" sz="2400" dirty="0">
                <a:latin typeface="Times New Roman" charset="0"/>
                <a:ea typeface="Times New Roman" charset="0"/>
                <a:cs typeface="Times New Roman" charset="0"/>
              </a:rPr>
              <a:t> – About 15 minutes before totality, when 80% of the sun is covered, the light level begins to fall noticeably — and with increasing rapidity. </a:t>
            </a:r>
            <a:endParaRPr lang="en-US" sz="2400" dirty="0" smtClean="0">
              <a:latin typeface="Times New Roman" charset="0"/>
              <a:ea typeface="Times New Roman" charset="0"/>
              <a:cs typeface="Times New Roman" charset="0"/>
            </a:endParaRPr>
          </a:p>
          <a:p>
            <a:r>
              <a:rPr lang="en-US" sz="2400" b="1" dirty="0" smtClean="0">
                <a:latin typeface="Times New Roman" charset="0"/>
                <a:ea typeface="Times New Roman" charset="0"/>
                <a:cs typeface="Times New Roman" charset="0"/>
              </a:rPr>
              <a:t> Changes in Nature </a:t>
            </a:r>
            <a:r>
              <a:rPr lang="en-US" sz="2400" dirty="0" smtClean="0">
                <a:latin typeface="Times New Roman" charset="0"/>
                <a:ea typeface="Times New Roman" charset="0"/>
                <a:cs typeface="Times New Roman" charset="0"/>
              </a:rPr>
              <a:t>--Animal/plant </a:t>
            </a:r>
            <a:r>
              <a:rPr lang="en-US" sz="2400" dirty="0">
                <a:latin typeface="Times New Roman" charset="0"/>
                <a:ea typeface="Times New Roman" charset="0"/>
                <a:cs typeface="Times New Roman" charset="0"/>
              </a:rPr>
              <a:t>behavior; light and color of the sky;</a:t>
            </a:r>
          </a:p>
          <a:p>
            <a:r>
              <a:rPr lang="en-US" sz="2400" b="1" dirty="0">
                <a:latin typeface="Times New Roman" charset="0"/>
                <a:ea typeface="Times New Roman" charset="0"/>
                <a:cs typeface="Times New Roman" charset="0"/>
              </a:rPr>
              <a:t>Unusual features</a:t>
            </a:r>
            <a:r>
              <a:rPr lang="en-US" sz="2400" dirty="0">
                <a:latin typeface="Times New Roman" charset="0"/>
                <a:ea typeface="Times New Roman" charset="0"/>
                <a:cs typeface="Times New Roman" charset="0"/>
              </a:rPr>
              <a:t> before and after: Shadow bands beads; Diamond ring </a:t>
            </a:r>
          </a:p>
        </p:txBody>
      </p:sp>
      <p:sp>
        <p:nvSpPr>
          <p:cNvPr id="13" name="TextBox 12"/>
          <p:cNvSpPr txBox="1"/>
          <p:nvPr/>
        </p:nvSpPr>
        <p:spPr>
          <a:xfrm>
            <a:off x="361575" y="5941606"/>
            <a:ext cx="4488672" cy="707886"/>
          </a:xfrm>
          <a:prstGeom prst="rect">
            <a:avLst/>
          </a:prstGeom>
          <a:noFill/>
        </p:spPr>
        <p:txBody>
          <a:bodyPr wrap="square" rtlCol="0">
            <a:spAutoFit/>
          </a:bodyPr>
          <a:lstStyle/>
          <a:p>
            <a:pPr algn="just"/>
            <a:r>
              <a:rPr lang="en-US" sz="2000" b="1" dirty="0">
                <a:latin typeface="Times New Roman" charset="0"/>
                <a:ea typeface="Times New Roman" charset="0"/>
                <a:cs typeface="Times New Roman" charset="0"/>
              </a:rPr>
              <a:t>Fourth Contact </a:t>
            </a:r>
            <a:r>
              <a:rPr lang="en-US" sz="2000" dirty="0">
                <a:latin typeface="Times New Roman" charset="0"/>
                <a:ea typeface="Times New Roman" charset="0"/>
                <a:cs typeface="Times New Roman" charset="0"/>
              </a:rPr>
              <a:t>Sun reappears; eclipse is over</a:t>
            </a:r>
            <a:endParaRPr lang="en-US" sz="2000" b="1"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12" name="Footer Placeholder 11"/>
          <p:cNvSpPr>
            <a:spLocks noGrp="1"/>
          </p:cNvSpPr>
          <p:nvPr>
            <p:ph type="ftr" sz="quarter" idx="11"/>
          </p:nvPr>
        </p:nvSpPr>
        <p:spPr/>
        <p:txBody>
          <a:bodyPr/>
          <a:lstStyle/>
          <a:p>
            <a:r>
              <a:rPr lang="en-US" smtClean="0"/>
              <a:t>Padma A. Yanamandra-Fisher</a:t>
            </a:r>
            <a:endParaRPr lang="en-US"/>
          </a:p>
        </p:txBody>
      </p:sp>
      <p:sp>
        <p:nvSpPr>
          <p:cNvPr id="14" name="Slide Number Placeholder 13"/>
          <p:cNvSpPr>
            <a:spLocks noGrp="1"/>
          </p:cNvSpPr>
          <p:nvPr>
            <p:ph type="sldNum" sz="quarter" idx="12"/>
          </p:nvPr>
        </p:nvSpPr>
        <p:spPr/>
        <p:txBody>
          <a:bodyPr/>
          <a:lstStyle/>
          <a:p>
            <a:fld id="{B375FB8B-40C9-2A4D-A8EA-B50C3BA8DE17}" type="slidenum">
              <a:rPr lang="en-US" smtClean="0"/>
              <a:t>28</a:t>
            </a:fld>
            <a:endParaRPr lang="en-US"/>
          </a:p>
        </p:txBody>
      </p:sp>
    </p:spTree>
    <p:extLst>
      <p:ext uri="{BB962C8B-B14F-4D97-AF65-F5344CB8AC3E}">
        <p14:creationId xmlns:p14="http://schemas.microsoft.com/office/powerpoint/2010/main" val="1604048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59418" y="1019375"/>
            <a:ext cx="5801209" cy="994172"/>
          </a:xfrm>
        </p:spPr>
        <p:txBody>
          <a:bodyPr>
            <a:normAutofit/>
          </a:bodyPr>
          <a:lstStyle/>
          <a:p>
            <a:pPr algn="ctr"/>
            <a:r>
              <a:rPr lang="en-US" sz="3000" b="1" dirty="0">
                <a:solidFill>
                  <a:srgbClr val="FFFF00"/>
                </a:solidFill>
                <a:latin typeface="Times New Roman" charset="0"/>
                <a:ea typeface="Times New Roman" charset="0"/>
                <a:cs typeface="Times New Roman" charset="0"/>
              </a:rPr>
              <a:t>Other Forms of the Solar Corona</a:t>
            </a:r>
          </a:p>
        </p:txBody>
      </p:sp>
      <p:pic>
        <p:nvPicPr>
          <p:cNvPr id="9" name="Picture 8"/>
          <p:cNvPicPr>
            <a:picLocks noChangeAspect="1"/>
          </p:cNvPicPr>
          <p:nvPr/>
        </p:nvPicPr>
        <p:blipFill>
          <a:blip r:embed="rId3"/>
          <a:stretch>
            <a:fillRect/>
          </a:stretch>
        </p:blipFill>
        <p:spPr>
          <a:xfrm>
            <a:off x="9174643" y="224597"/>
            <a:ext cx="1179842" cy="847492"/>
          </a:xfrm>
          <a:prstGeom prst="rect">
            <a:avLst/>
          </a:prstGeom>
        </p:spPr>
      </p:pic>
      <p:pic>
        <p:nvPicPr>
          <p:cNvPr id="3" name="Picture 2"/>
          <p:cNvPicPr>
            <a:picLocks noChangeAspect="1"/>
          </p:cNvPicPr>
          <p:nvPr/>
        </p:nvPicPr>
        <p:blipFill>
          <a:blip r:embed="rId4"/>
          <a:stretch>
            <a:fillRect/>
          </a:stretch>
        </p:blipFill>
        <p:spPr>
          <a:xfrm>
            <a:off x="1666029" y="224598"/>
            <a:ext cx="962025" cy="9620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029" y="2476893"/>
            <a:ext cx="2582481" cy="1904214"/>
          </a:xfrm>
          <a:prstGeom prst="rect">
            <a:avLst/>
          </a:prstGeom>
        </p:spPr>
      </p:pic>
      <p:sp>
        <p:nvSpPr>
          <p:cNvPr id="16" name="Rectangle 15"/>
          <p:cNvSpPr/>
          <p:nvPr/>
        </p:nvSpPr>
        <p:spPr>
          <a:xfrm>
            <a:off x="1795258" y="4790338"/>
            <a:ext cx="2934113" cy="784830"/>
          </a:xfrm>
          <a:prstGeom prst="rect">
            <a:avLst/>
          </a:prstGeom>
        </p:spPr>
        <p:txBody>
          <a:bodyPr wrap="square">
            <a:spAutoFit/>
          </a:bodyPr>
          <a:lstStyle/>
          <a:p>
            <a:r>
              <a:rPr lang="en-US" sz="1500" dirty="0">
                <a:solidFill>
                  <a:schemeClr val="bg1">
                    <a:lumMod val="95000"/>
                  </a:schemeClr>
                </a:solidFill>
                <a:latin typeface="Times New Roman" charset="0"/>
                <a:ea typeface="Times New Roman" charset="0"/>
                <a:cs typeface="Times New Roman" charset="0"/>
              </a:rPr>
              <a:t>Mitchell, Oregon, USA</a:t>
            </a:r>
          </a:p>
          <a:p>
            <a:r>
              <a:rPr lang="en-US" sz="1500" dirty="0">
                <a:solidFill>
                  <a:srgbClr val="C5C2C0"/>
                </a:solidFill>
                <a:latin typeface="Times New Roman" charset="0"/>
                <a:ea typeface="Times New Roman" charset="0"/>
                <a:cs typeface="Times New Roman" charset="0"/>
              </a:rPr>
              <a:t>© 2017 </a:t>
            </a:r>
            <a:r>
              <a:rPr lang="en-US" sz="1500" dirty="0" err="1">
                <a:solidFill>
                  <a:srgbClr val="C5C2C0"/>
                </a:solidFill>
                <a:latin typeface="Times New Roman" charset="0"/>
                <a:ea typeface="Times New Roman" charset="0"/>
                <a:cs typeface="Times New Roman" charset="0"/>
              </a:rPr>
              <a:t>Miloslav</a:t>
            </a:r>
            <a:r>
              <a:rPr lang="en-US" sz="1500" dirty="0">
                <a:solidFill>
                  <a:srgbClr val="C5C2C0"/>
                </a:solidFill>
                <a:latin typeface="Times New Roman" charset="0"/>
                <a:ea typeface="Times New Roman" charset="0"/>
                <a:cs typeface="Times New Roman" charset="0"/>
              </a:rPr>
              <a:t> </a:t>
            </a:r>
            <a:r>
              <a:rPr lang="en-US" sz="1500" dirty="0" err="1">
                <a:solidFill>
                  <a:srgbClr val="C5C2C0"/>
                </a:solidFill>
                <a:latin typeface="Times New Roman" charset="0"/>
                <a:ea typeface="Times New Roman" charset="0"/>
                <a:cs typeface="Times New Roman" charset="0"/>
              </a:rPr>
              <a:t>Druckmüller</a:t>
            </a:r>
            <a:r>
              <a:rPr lang="en-US" sz="1500" dirty="0">
                <a:solidFill>
                  <a:srgbClr val="C5C2C0"/>
                </a:solidFill>
                <a:latin typeface="Times New Roman" charset="0"/>
                <a:ea typeface="Times New Roman" charset="0"/>
                <a:cs typeface="Times New Roman" charset="0"/>
              </a:rPr>
              <a:t>, Peter </a:t>
            </a:r>
            <a:r>
              <a:rPr lang="en-US" sz="1500" dirty="0" err="1">
                <a:solidFill>
                  <a:srgbClr val="C5C2C0"/>
                </a:solidFill>
                <a:latin typeface="Times New Roman" charset="0"/>
                <a:ea typeface="Times New Roman" charset="0"/>
                <a:cs typeface="Times New Roman" charset="0"/>
              </a:rPr>
              <a:t>Aniol</a:t>
            </a:r>
            <a:r>
              <a:rPr lang="en-US" sz="1500" dirty="0">
                <a:solidFill>
                  <a:srgbClr val="C5C2C0"/>
                </a:solidFill>
                <a:latin typeface="Times New Roman" charset="0"/>
                <a:ea typeface="Times New Roman" charset="0"/>
                <a:cs typeface="Times New Roman" charset="0"/>
              </a:rPr>
              <a:t>, </a:t>
            </a:r>
            <a:r>
              <a:rPr lang="en-US" sz="1500" dirty="0" err="1">
                <a:solidFill>
                  <a:srgbClr val="C5C2C0"/>
                </a:solidFill>
                <a:latin typeface="Times New Roman" charset="0"/>
                <a:ea typeface="Times New Roman" charset="0"/>
                <a:cs typeface="Times New Roman" charset="0"/>
              </a:rPr>
              <a:t>Shadia</a:t>
            </a:r>
            <a:r>
              <a:rPr lang="en-US" sz="1500" dirty="0">
                <a:solidFill>
                  <a:srgbClr val="C5C2C0"/>
                </a:solidFill>
                <a:latin typeface="Times New Roman" charset="0"/>
                <a:ea typeface="Times New Roman" charset="0"/>
                <a:cs typeface="Times New Roman" charset="0"/>
              </a:rPr>
              <a:t> </a:t>
            </a:r>
            <a:r>
              <a:rPr lang="en-US" sz="1500" dirty="0" err="1">
                <a:solidFill>
                  <a:srgbClr val="C5C2C0"/>
                </a:solidFill>
                <a:latin typeface="Times New Roman" charset="0"/>
                <a:ea typeface="Times New Roman" charset="0"/>
                <a:cs typeface="Times New Roman" charset="0"/>
              </a:rPr>
              <a:t>Habbal</a:t>
            </a:r>
            <a:endParaRPr lang="en-US" sz="1500" dirty="0">
              <a:latin typeface="Times New Roman" charset="0"/>
              <a:ea typeface="Times New Roman" charset="0"/>
              <a:cs typeface="Times New Roman"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7963" y="2189386"/>
            <a:ext cx="2565317" cy="188291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3458" y="1911189"/>
            <a:ext cx="2369554" cy="3554330"/>
          </a:xfrm>
          <a:prstGeom prst="rect">
            <a:avLst/>
          </a:prstGeom>
        </p:spPr>
      </p:pic>
      <p:sp>
        <p:nvSpPr>
          <p:cNvPr id="19" name="TextBox 18"/>
          <p:cNvSpPr txBox="1"/>
          <p:nvPr/>
        </p:nvSpPr>
        <p:spPr>
          <a:xfrm>
            <a:off x="7414489" y="4248140"/>
            <a:ext cx="2886502" cy="923330"/>
          </a:xfrm>
          <a:prstGeom prst="rect">
            <a:avLst/>
          </a:prstGeom>
          <a:noFill/>
        </p:spPr>
        <p:txBody>
          <a:bodyPr wrap="square" rtlCol="0">
            <a:spAutoFit/>
          </a:bodyPr>
          <a:lstStyle/>
          <a:p>
            <a:r>
              <a:rPr lang="en-US" b="1" dirty="0">
                <a:solidFill>
                  <a:schemeClr val="bg1"/>
                </a:solidFill>
                <a:latin typeface="Times New Roman" charset="0"/>
                <a:ea typeface="Times New Roman" charset="0"/>
                <a:cs typeface="Times New Roman" charset="0"/>
              </a:rPr>
              <a:t>Wide field of view (left); Moonshine at mid-totality</a:t>
            </a:r>
          </a:p>
          <a:p>
            <a:r>
              <a:rPr lang="en-US" b="1" dirty="0">
                <a:solidFill>
                  <a:schemeClr val="bg1"/>
                </a:solidFill>
                <a:latin typeface="Times New Roman" charset="0"/>
                <a:ea typeface="Times New Roman" charset="0"/>
                <a:cs typeface="Times New Roman" charset="0"/>
              </a:rPr>
              <a:t>(Credit: D. Peach, SC)</a:t>
            </a:r>
          </a:p>
        </p:txBody>
      </p:sp>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7" name="Slide Number Placeholder 6"/>
          <p:cNvSpPr>
            <a:spLocks noGrp="1"/>
          </p:cNvSpPr>
          <p:nvPr>
            <p:ph type="sldNum" sz="quarter" idx="12"/>
          </p:nvPr>
        </p:nvSpPr>
        <p:spPr/>
        <p:txBody>
          <a:bodyPr/>
          <a:lstStyle/>
          <a:p>
            <a:fld id="{B375FB8B-40C9-2A4D-A8EA-B50C3BA8DE17}" type="slidenum">
              <a:rPr lang="en-US" smtClean="0"/>
              <a:t>29</a:t>
            </a:fld>
            <a:endParaRPr lang="en-US"/>
          </a:p>
        </p:txBody>
      </p:sp>
    </p:spTree>
    <p:extLst>
      <p:ext uri="{BB962C8B-B14F-4D97-AF65-F5344CB8AC3E}">
        <p14:creationId xmlns:p14="http://schemas.microsoft.com/office/powerpoint/2010/main" val="1891050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05844" y="262934"/>
            <a:ext cx="7660037" cy="707886"/>
          </a:xfrm>
          <a:prstGeom prst="rect">
            <a:avLst/>
          </a:prstGeom>
          <a:noFill/>
        </p:spPr>
        <p:txBody>
          <a:bodyPr wrap="square" rtlCol="0">
            <a:spAutoFit/>
          </a:bodyPr>
          <a:lstStyle/>
          <a:p>
            <a:pPr algn="ctr"/>
            <a:r>
              <a:rPr lang="en-US" sz="4000" b="1" dirty="0" smtClean="0">
                <a:solidFill>
                  <a:srgbClr val="FF0000"/>
                </a:solidFill>
                <a:latin typeface="Times New Roman" charset="0"/>
                <a:ea typeface="Times New Roman" charset="0"/>
                <a:cs typeface="Times New Roman" charset="0"/>
              </a:rPr>
              <a:t>Pro-Am Synergy</a:t>
            </a:r>
            <a:r>
              <a:rPr lang="en-US" sz="4000" b="1" smtClean="0">
                <a:solidFill>
                  <a:srgbClr val="FF0000"/>
                </a:solidFill>
                <a:latin typeface="Times New Roman" charset="0"/>
                <a:ea typeface="Times New Roman" charset="0"/>
                <a:cs typeface="Times New Roman" charset="0"/>
              </a:rPr>
              <a:t>: Historica</a:t>
            </a:r>
            <a:r>
              <a:rPr lang="en-US" sz="4000" b="1">
                <a:solidFill>
                  <a:srgbClr val="FF0000"/>
                </a:solidFill>
                <a:latin typeface="Times New Roman" charset="0"/>
                <a:ea typeface="Times New Roman" charset="0"/>
                <a:cs typeface="Times New Roman" charset="0"/>
              </a:rPr>
              <a:t>l</a:t>
            </a:r>
            <a:endParaRPr lang="en-US" sz="4000" b="1" dirty="0">
              <a:solidFill>
                <a:srgbClr val="FF0000"/>
              </a:solidFill>
              <a:latin typeface="Times New Roman" charset="0"/>
              <a:ea typeface="Times New Roman" charset="0"/>
              <a:cs typeface="Times New Roman" charset="0"/>
            </a:endParaRPr>
          </a:p>
        </p:txBody>
      </p:sp>
      <p:sp>
        <p:nvSpPr>
          <p:cNvPr id="2" name="Rectangle 1"/>
          <p:cNvSpPr/>
          <p:nvPr/>
        </p:nvSpPr>
        <p:spPr>
          <a:xfrm>
            <a:off x="1502722" y="1330706"/>
            <a:ext cx="3835454" cy="510909"/>
          </a:xfrm>
          <a:prstGeom prst="rect">
            <a:avLst/>
          </a:prstGeom>
        </p:spPr>
        <p:txBody>
          <a:bodyPr wrap="square">
            <a:spAutoFit/>
          </a:bodyPr>
          <a:lstStyle/>
          <a:p>
            <a:r>
              <a:rPr lang="en-US" altLang="en-US" sz="1360">
                <a:solidFill>
                  <a:srgbClr val="002060"/>
                </a:solidFill>
                <a:latin typeface="Times New Roman" charset="0"/>
                <a:cs typeface="Times New Roman" charset="0"/>
              </a:rPr>
              <a:t>The “First” Pro - Amateur Observer Campaign”</a:t>
            </a:r>
            <a:br>
              <a:rPr lang="en-US" altLang="en-US" sz="1360">
                <a:solidFill>
                  <a:srgbClr val="002060"/>
                </a:solidFill>
                <a:latin typeface="Times New Roman" charset="0"/>
                <a:cs typeface="Times New Roman" charset="0"/>
              </a:rPr>
            </a:br>
            <a:r>
              <a:rPr lang="en-US" altLang="en-US" sz="1360">
                <a:solidFill>
                  <a:srgbClr val="002060"/>
                </a:solidFill>
                <a:latin typeface="Times New Roman" charset="0"/>
                <a:cs typeface="Times New Roman" charset="0"/>
              </a:rPr>
              <a:t>International Halley Watch (1985-86)</a:t>
            </a:r>
            <a:endParaRPr lang="en-US" sz="1360"/>
          </a:p>
        </p:txBody>
      </p:sp>
      <p:pic>
        <p:nvPicPr>
          <p:cNvPr id="3" name="Picture 2"/>
          <p:cNvPicPr>
            <a:picLocks noChangeAspect="1"/>
          </p:cNvPicPr>
          <p:nvPr/>
        </p:nvPicPr>
        <p:blipFill>
          <a:blip r:embed="rId3"/>
          <a:stretch>
            <a:fillRect/>
          </a:stretch>
        </p:blipFill>
        <p:spPr>
          <a:xfrm>
            <a:off x="769297" y="1348730"/>
            <a:ext cx="733425" cy="723900"/>
          </a:xfrm>
          <a:prstGeom prst="rect">
            <a:avLst/>
          </a:prstGeom>
        </p:spPr>
      </p:pic>
      <p:sp>
        <p:nvSpPr>
          <p:cNvPr id="4" name="Rectangle 3"/>
          <p:cNvSpPr/>
          <p:nvPr/>
        </p:nvSpPr>
        <p:spPr>
          <a:xfrm>
            <a:off x="656031" y="2161797"/>
            <a:ext cx="5774309" cy="4093428"/>
          </a:xfrm>
          <a:prstGeom prst="rect">
            <a:avLst/>
          </a:prstGeom>
        </p:spPr>
        <p:txBody>
          <a:bodyPr wrap="square">
            <a:spAutoFit/>
          </a:bodyPr>
          <a:lstStyle/>
          <a:p>
            <a:pPr>
              <a:spcBef>
                <a:spcPct val="0"/>
              </a:spcBef>
              <a:buFont typeface="Wingdings" charset="2"/>
              <a:buChar char="Ø"/>
            </a:pPr>
            <a:r>
              <a:rPr lang="en-US" altLang="en-US" sz="2000" b="1" dirty="0">
                <a:latin typeface="Times New Roman" charset="0"/>
              </a:rPr>
              <a:t>IHW</a:t>
            </a:r>
            <a:r>
              <a:rPr lang="en-US" altLang="en-US" sz="2000" dirty="0">
                <a:latin typeface="Times New Roman" charset="0"/>
              </a:rPr>
              <a:t>: ”Halley” Armada (ESA/Giotto, JAXA/</a:t>
            </a:r>
            <a:r>
              <a:rPr lang="en-US" altLang="en-US" sz="2000" dirty="0" err="1">
                <a:latin typeface="Times New Roman" charset="0"/>
              </a:rPr>
              <a:t>Suisei</a:t>
            </a:r>
            <a:r>
              <a:rPr lang="en-US" altLang="en-US" sz="2000" dirty="0">
                <a:latin typeface="Times New Roman" charset="0"/>
              </a:rPr>
              <a:t>, </a:t>
            </a:r>
            <a:r>
              <a:rPr lang="en-US" altLang="en-US" sz="2000" dirty="0" err="1">
                <a:latin typeface="Times New Roman" charset="0"/>
              </a:rPr>
              <a:t>Sukigawa</a:t>
            </a:r>
            <a:r>
              <a:rPr lang="en-US" altLang="en-US" sz="2000" dirty="0">
                <a:latin typeface="Times New Roman" charset="0"/>
              </a:rPr>
              <a:t>; Russia’s Vega 1,2) + global ground-based pro-am observing </a:t>
            </a:r>
          </a:p>
          <a:p>
            <a:pPr>
              <a:spcBef>
                <a:spcPct val="0"/>
              </a:spcBef>
              <a:buFont typeface="Wingdings" charset="2"/>
              <a:buChar char="Ø"/>
            </a:pPr>
            <a:r>
              <a:rPr lang="en-US" altLang="en-US" sz="2000" b="1" dirty="0">
                <a:latin typeface="Times New Roman" charset="0"/>
              </a:rPr>
              <a:t>Observing modes</a:t>
            </a:r>
            <a:r>
              <a:rPr lang="en-US" altLang="en-US" sz="2000" dirty="0">
                <a:latin typeface="Times New Roman" charset="0"/>
              </a:rPr>
              <a:t>: </a:t>
            </a:r>
            <a:r>
              <a:rPr lang="en-US" altLang="en-US" sz="2000" dirty="0" err="1">
                <a:latin typeface="Times New Roman" charset="0"/>
              </a:rPr>
              <a:t>AstrometryPhotometry</a:t>
            </a:r>
            <a:r>
              <a:rPr lang="en-US" altLang="en-US" sz="2000" dirty="0">
                <a:latin typeface="Times New Roman" charset="0"/>
              </a:rPr>
              <a:t>, polarimetry, Spectroscopy, Radio, Large scale phenomena, Infrared , meteors, and amateur observations (sketches, vis, CCD, spectra…)</a:t>
            </a:r>
          </a:p>
          <a:p>
            <a:pPr>
              <a:spcBef>
                <a:spcPct val="0"/>
              </a:spcBef>
              <a:buFont typeface="Wingdings" charset="2"/>
              <a:buChar char="Ø"/>
            </a:pPr>
            <a:r>
              <a:rPr lang="en-US" altLang="en-US" sz="2000" b="1" dirty="0">
                <a:latin typeface="Times New Roman" charset="0"/>
              </a:rPr>
              <a:t>Dedicated network</a:t>
            </a:r>
            <a:r>
              <a:rPr lang="en-US" altLang="en-US" sz="2000" dirty="0">
                <a:latin typeface="Times New Roman" charset="0"/>
              </a:rPr>
              <a:t>: comet was located at southern latitudes</a:t>
            </a:r>
          </a:p>
          <a:p>
            <a:pPr>
              <a:spcBef>
                <a:spcPct val="0"/>
              </a:spcBef>
              <a:buFont typeface="Wingdings" charset="2"/>
              <a:buChar char="Ø"/>
            </a:pPr>
            <a:r>
              <a:rPr lang="en-US" altLang="en-US" sz="2000" b="1" dirty="0">
                <a:latin typeface="Times New Roman" charset="0"/>
              </a:rPr>
              <a:t>Other notables</a:t>
            </a:r>
            <a:r>
              <a:rPr lang="en-US" altLang="en-US" sz="2000" dirty="0">
                <a:latin typeface="Times New Roman" charset="0"/>
              </a:rPr>
              <a:t>: 21P/</a:t>
            </a:r>
            <a:r>
              <a:rPr lang="en-US" altLang="en-US" sz="2000" dirty="0" err="1">
                <a:latin typeface="Times New Roman" charset="0"/>
              </a:rPr>
              <a:t>Giaconi-Zinner</a:t>
            </a:r>
            <a:r>
              <a:rPr lang="en-US" altLang="en-US" sz="2000" dirty="0">
                <a:latin typeface="Times New Roman" charset="0"/>
              </a:rPr>
              <a:t>; 26P/</a:t>
            </a:r>
            <a:r>
              <a:rPr lang="en-US" altLang="en-US" sz="2000" dirty="0" err="1">
                <a:latin typeface="Times New Roman" charset="0"/>
              </a:rPr>
              <a:t>Grigg-Skjellerup</a:t>
            </a:r>
            <a:r>
              <a:rPr lang="en-US" altLang="en-US" sz="2000" dirty="0">
                <a:latin typeface="Times New Roman" charset="0"/>
              </a:rPr>
              <a:t>; hibernation of s/c; discovery of </a:t>
            </a:r>
            <a:r>
              <a:rPr lang="en-US" altLang="en-US" sz="2000" dirty="0" err="1">
                <a:latin typeface="Times New Roman" charset="0"/>
              </a:rPr>
              <a:t>heliocurrent</a:t>
            </a:r>
            <a:r>
              <a:rPr lang="en-US" altLang="en-US" sz="2000" dirty="0">
                <a:latin typeface="Times New Roman" charset="0"/>
              </a:rPr>
              <a:t> sheath sector boundaries via disconnection events.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21" y="970820"/>
            <a:ext cx="1284926" cy="130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0340" y="2379192"/>
            <a:ext cx="1669359" cy="132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1221" y="3776778"/>
            <a:ext cx="1378744" cy="10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49105" y="4933692"/>
            <a:ext cx="1320860" cy="158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37116" y="1298104"/>
            <a:ext cx="834629"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71745" y="1806994"/>
            <a:ext cx="1166813" cy="45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17074" y="4298322"/>
            <a:ext cx="2727566" cy="141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829982" y="5775650"/>
            <a:ext cx="2964075" cy="510909"/>
          </a:xfrm>
          <a:prstGeom prst="rect">
            <a:avLst/>
          </a:prstGeom>
        </p:spPr>
        <p:txBody>
          <a:bodyPr wrap="square">
            <a:spAutoFit/>
          </a:bodyPr>
          <a:lstStyle/>
          <a:p>
            <a:r>
              <a:rPr lang="en-US" altLang="en-US" sz="1360" dirty="0">
                <a:latin typeface="Times New Roman" charset="0"/>
              </a:rPr>
              <a:t>The spectral energy distribution (SED):  state of </a:t>
            </a:r>
            <a:r>
              <a:rPr lang="en-US" altLang="en-US" sz="1360">
                <a:latin typeface="Times New Roman" charset="0"/>
              </a:rPr>
              <a:t>a comet</a:t>
            </a:r>
            <a:endParaRPr lang="en-US" altLang="en-US" sz="1360" dirty="0">
              <a:latin typeface="Times New Roman" charset="0"/>
            </a:endParaRPr>
          </a:p>
        </p:txBody>
      </p:sp>
      <p:sp>
        <p:nvSpPr>
          <p:cNvPr id="15" name="TextBox 14"/>
          <p:cNvSpPr txBox="1"/>
          <p:nvPr/>
        </p:nvSpPr>
        <p:spPr>
          <a:xfrm>
            <a:off x="8672297" y="2299450"/>
            <a:ext cx="3121760" cy="1477328"/>
          </a:xfrm>
          <a:prstGeom prst="rect">
            <a:avLst/>
          </a:prstGeom>
          <a:noFill/>
        </p:spPr>
        <p:txBody>
          <a:bodyPr wrap="square" rtlCol="0">
            <a:spAutoFit/>
          </a:bodyPr>
          <a:lstStyle/>
          <a:p>
            <a:r>
              <a:rPr lang="en-US" dirty="0">
                <a:latin typeface="Times New Roman" charset="0"/>
                <a:ea typeface="Times New Roman" charset="0"/>
                <a:cs typeface="Times New Roman" charset="0"/>
              </a:rPr>
              <a:t>Disintegration of D/SL9; impact </a:t>
            </a:r>
            <a:r>
              <a:rPr lang="en-US" dirty="0" smtClean="0">
                <a:latin typeface="Times New Roman" charset="0"/>
                <a:ea typeface="Times New Roman" charset="0"/>
                <a:cs typeface="Times New Roman" charset="0"/>
              </a:rPr>
              <a:t>Jupiter</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Monitoring of Jupiter; Saturn: record changes</a:t>
            </a:r>
            <a:endParaRPr lang="en-US" dirty="0">
              <a:latin typeface="Times New Roman" charset="0"/>
              <a:ea typeface="Times New Roman" charset="0"/>
              <a:cs typeface="Times New Roman" charset="0"/>
            </a:endParaRPr>
          </a:p>
        </p:txBody>
      </p:sp>
      <p:sp>
        <p:nvSpPr>
          <p:cNvPr id="16" name="TextBox 15"/>
          <p:cNvSpPr txBox="1"/>
          <p:nvPr/>
        </p:nvSpPr>
        <p:spPr>
          <a:xfrm>
            <a:off x="10233177" y="1229140"/>
            <a:ext cx="1665768" cy="461665"/>
          </a:xfrm>
          <a:prstGeom prst="rect">
            <a:avLst/>
          </a:prstGeom>
          <a:noFill/>
        </p:spPr>
        <p:txBody>
          <a:bodyPr wrap="square" rtlCol="0">
            <a:spAutoFit/>
          </a:bodyPr>
          <a:lstStyle/>
          <a:p>
            <a:r>
              <a:rPr lang="en-US" sz="2400" dirty="0" smtClean="0">
                <a:solidFill>
                  <a:srgbClr val="FF0000"/>
                </a:solidFill>
                <a:latin typeface="+mj-lt"/>
              </a:rPr>
              <a:t>Planets</a:t>
            </a:r>
            <a:endParaRPr lang="en-US" sz="2400" dirty="0">
              <a:solidFill>
                <a:srgbClr val="FF0000"/>
              </a:solidFill>
              <a:latin typeface="+mj-lt"/>
            </a:endParaRPr>
          </a:p>
        </p:txBody>
      </p:sp>
      <p:sp>
        <p:nvSpPr>
          <p:cNvPr id="17" name="TextBox 16"/>
          <p:cNvSpPr txBox="1"/>
          <p:nvPr/>
        </p:nvSpPr>
        <p:spPr>
          <a:xfrm>
            <a:off x="9150050" y="3776778"/>
            <a:ext cx="2296279" cy="461665"/>
          </a:xfrm>
          <a:prstGeom prst="rect">
            <a:avLst/>
          </a:prstGeom>
          <a:noFill/>
        </p:spPr>
        <p:txBody>
          <a:bodyPr wrap="square" rtlCol="0">
            <a:spAutoFit/>
          </a:bodyPr>
          <a:lstStyle/>
          <a:p>
            <a:r>
              <a:rPr lang="en-US" sz="2400" dirty="0" smtClean="0">
                <a:solidFill>
                  <a:srgbClr val="FF0000"/>
                </a:solidFill>
                <a:latin typeface="+mj-lt"/>
              </a:rPr>
              <a:t>Comets</a:t>
            </a:r>
            <a:endParaRPr lang="en-US" sz="2400" dirty="0">
              <a:solidFill>
                <a:srgbClr val="FF0000"/>
              </a:solidFill>
              <a:latin typeface="+mj-lt"/>
            </a:endParaRPr>
          </a:p>
        </p:txBody>
      </p:sp>
      <p:sp>
        <p:nvSpPr>
          <p:cNvPr id="18" name="Date Placeholder 17"/>
          <p:cNvSpPr>
            <a:spLocks noGrp="1"/>
          </p:cNvSpPr>
          <p:nvPr>
            <p:ph type="dt" sz="half" idx="10"/>
          </p:nvPr>
        </p:nvSpPr>
        <p:spPr/>
        <p:txBody>
          <a:bodyPr/>
          <a:lstStyle/>
          <a:p>
            <a:r>
              <a:rPr lang="en-US" smtClean="0"/>
              <a:t>2019 AAS Winter Meeting, Honolulu</a:t>
            </a:r>
            <a:endParaRPr lang="en-US" dirty="0"/>
          </a:p>
        </p:txBody>
      </p:sp>
      <p:sp>
        <p:nvSpPr>
          <p:cNvPr id="19" name="Footer Placeholder 18"/>
          <p:cNvSpPr>
            <a:spLocks noGrp="1"/>
          </p:cNvSpPr>
          <p:nvPr>
            <p:ph type="ftr" sz="quarter" idx="11"/>
          </p:nvPr>
        </p:nvSpPr>
        <p:spPr/>
        <p:txBody>
          <a:bodyPr/>
          <a:lstStyle/>
          <a:p>
            <a:r>
              <a:rPr lang="en-US" smtClean="0"/>
              <a:t>Padma A. Yanamandra-Fisher</a:t>
            </a:r>
            <a:endParaRPr lang="en-US" dirty="0"/>
          </a:p>
        </p:txBody>
      </p:sp>
      <p:sp>
        <p:nvSpPr>
          <p:cNvPr id="20" name="Slide Number Placeholder 19"/>
          <p:cNvSpPr>
            <a:spLocks noGrp="1"/>
          </p:cNvSpPr>
          <p:nvPr>
            <p:ph type="sldNum" sz="quarter" idx="12"/>
          </p:nvPr>
        </p:nvSpPr>
        <p:spPr/>
        <p:txBody>
          <a:bodyPr/>
          <a:lstStyle/>
          <a:p>
            <a:fld id="{B375FB8B-40C9-2A4D-A8EA-B50C3BA8DE17}" type="slidenum">
              <a:rPr lang="en-US" smtClean="0"/>
              <a:t>3</a:t>
            </a:fld>
            <a:endParaRPr lang="en-US"/>
          </a:p>
        </p:txBody>
      </p:sp>
    </p:spTree>
    <p:extLst>
      <p:ext uri="{BB962C8B-B14F-4D97-AF65-F5344CB8AC3E}">
        <p14:creationId xmlns:p14="http://schemas.microsoft.com/office/powerpoint/2010/main" val="940100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5506" y="369953"/>
            <a:ext cx="7715035" cy="994172"/>
          </a:xfrm>
        </p:spPr>
        <p:txBody>
          <a:bodyPr>
            <a:normAutofit fontScale="90000"/>
          </a:bodyPr>
          <a:lstStyle/>
          <a:p>
            <a:pPr algn="ctr"/>
            <a:r>
              <a:rPr lang="en-US" b="1" dirty="0" smtClean="0">
                <a:solidFill>
                  <a:srgbClr val="FF0000"/>
                </a:solidFill>
                <a:latin typeface="Times New Roman" charset="0"/>
                <a:ea typeface="Times New Roman" charset="0"/>
                <a:cs typeface="Times New Roman" charset="0"/>
              </a:rPr>
              <a:t>Types of Solar and Lunar Eclipses</a:t>
            </a:r>
            <a:endParaRPr lang="en-US" b="1" dirty="0">
              <a:solidFill>
                <a:srgbClr val="FF0000"/>
              </a:solidFill>
              <a:latin typeface="Times New Roman" charset="0"/>
              <a:ea typeface="Times New Roman" charset="0"/>
              <a:cs typeface="Times New Roman" charset="0"/>
            </a:endParaRPr>
          </a:p>
        </p:txBody>
      </p:sp>
      <p:sp>
        <p:nvSpPr>
          <p:cNvPr id="6" name="Text Placeholder 5"/>
          <p:cNvSpPr>
            <a:spLocks noGrp="1"/>
          </p:cNvSpPr>
          <p:nvPr>
            <p:ph type="body" idx="1"/>
          </p:nvPr>
        </p:nvSpPr>
        <p:spPr>
          <a:xfrm>
            <a:off x="868720" y="1433926"/>
            <a:ext cx="1060722" cy="617934"/>
          </a:xfrm>
        </p:spPr>
        <p:txBody>
          <a:bodyPr anchor="ctr">
            <a:normAutofit/>
          </a:bodyPr>
          <a:lstStyle/>
          <a:p>
            <a:r>
              <a:rPr lang="en-US" b="0" dirty="0">
                <a:solidFill>
                  <a:srgbClr val="FF0000"/>
                </a:solidFill>
                <a:latin typeface="Times New Roman" charset="0"/>
                <a:ea typeface="Times New Roman" charset="0"/>
                <a:cs typeface="Times New Roman" charset="0"/>
              </a:rPr>
              <a:t>Solar</a:t>
            </a:r>
          </a:p>
        </p:txBody>
      </p:sp>
      <p:sp>
        <p:nvSpPr>
          <p:cNvPr id="7" name="Content Placeholder 6"/>
          <p:cNvSpPr>
            <a:spLocks noGrp="1"/>
          </p:cNvSpPr>
          <p:nvPr>
            <p:ph sz="half" idx="2"/>
          </p:nvPr>
        </p:nvSpPr>
        <p:spPr>
          <a:xfrm>
            <a:off x="438322" y="2027944"/>
            <a:ext cx="3819884" cy="865177"/>
          </a:xfrm>
        </p:spPr>
        <p:txBody>
          <a:bodyPr>
            <a:normAutofit fontScale="62500" lnSpcReduction="20000"/>
          </a:bodyPr>
          <a:lstStyle/>
          <a:p>
            <a:r>
              <a:rPr lang="en-US" dirty="0" smtClean="0">
                <a:solidFill>
                  <a:srgbClr val="FF0000"/>
                </a:solidFill>
                <a:latin typeface="Times New Roman" charset="0"/>
                <a:ea typeface="Times New Roman" charset="0"/>
                <a:cs typeface="Times New Roman" charset="0"/>
              </a:rPr>
              <a:t>Occurs in daytime at new moon; lasts for few minutes</a:t>
            </a:r>
          </a:p>
          <a:p>
            <a:r>
              <a:rPr lang="en-US" dirty="0" smtClean="0">
                <a:solidFill>
                  <a:srgbClr val="FF0000"/>
                </a:solidFill>
                <a:latin typeface="Times New Roman" charset="0"/>
                <a:ea typeface="Times New Roman" charset="0"/>
                <a:cs typeface="Times New Roman" charset="0"/>
              </a:rPr>
              <a:t>Three types: total, partial, annular</a:t>
            </a:r>
            <a:endParaRPr lang="en-US" dirty="0">
              <a:solidFill>
                <a:srgbClr val="FF0000"/>
              </a:solidFill>
              <a:latin typeface="Times New Roman" charset="0"/>
              <a:ea typeface="Times New Roman" charset="0"/>
              <a:cs typeface="Times New Roman" charset="0"/>
            </a:endParaRPr>
          </a:p>
        </p:txBody>
      </p:sp>
      <p:sp>
        <p:nvSpPr>
          <p:cNvPr id="8" name="Text Placeholder 7"/>
          <p:cNvSpPr>
            <a:spLocks noGrp="1"/>
          </p:cNvSpPr>
          <p:nvPr>
            <p:ph type="body" sz="quarter" idx="3"/>
          </p:nvPr>
        </p:nvSpPr>
        <p:spPr>
          <a:xfrm>
            <a:off x="10042232" y="1435867"/>
            <a:ext cx="1259969" cy="617934"/>
          </a:xfrm>
        </p:spPr>
        <p:txBody>
          <a:bodyPr anchor="ctr">
            <a:normAutofit/>
          </a:bodyPr>
          <a:lstStyle/>
          <a:p>
            <a:pPr algn="r"/>
            <a:r>
              <a:rPr lang="en-US" dirty="0">
                <a:solidFill>
                  <a:srgbClr val="353AFA"/>
                </a:solidFill>
                <a:latin typeface="Times New Roman" charset="0"/>
                <a:ea typeface="Times New Roman" charset="0"/>
                <a:cs typeface="Times New Roman" charset="0"/>
              </a:rPr>
              <a:t>Lunar</a:t>
            </a:r>
          </a:p>
        </p:txBody>
      </p:sp>
      <p:sp>
        <p:nvSpPr>
          <p:cNvPr id="9" name="Content Placeholder 8"/>
          <p:cNvSpPr>
            <a:spLocks noGrp="1"/>
          </p:cNvSpPr>
          <p:nvPr>
            <p:ph sz="quarter" idx="4"/>
          </p:nvPr>
        </p:nvSpPr>
        <p:spPr>
          <a:xfrm>
            <a:off x="8065418" y="1914273"/>
            <a:ext cx="3634475" cy="1092518"/>
          </a:xfrm>
        </p:spPr>
        <p:txBody>
          <a:bodyPr>
            <a:normAutofit fontScale="70000" lnSpcReduction="20000"/>
          </a:bodyPr>
          <a:lstStyle/>
          <a:p>
            <a:r>
              <a:rPr lang="en-US" dirty="0" smtClean="0">
                <a:solidFill>
                  <a:srgbClr val="353AFA"/>
                </a:solidFill>
                <a:latin typeface="Times New Roman" charset="0"/>
                <a:ea typeface="Times New Roman" charset="0"/>
                <a:cs typeface="Times New Roman" charset="0"/>
              </a:rPr>
              <a:t>Occurs in nighttime at full moon; lasts for a few hours</a:t>
            </a:r>
          </a:p>
          <a:p>
            <a:r>
              <a:rPr lang="en-US" dirty="0" smtClean="0">
                <a:solidFill>
                  <a:srgbClr val="353AFA"/>
                </a:solidFill>
                <a:latin typeface="Times New Roman" charset="0"/>
                <a:ea typeface="Times New Roman" charset="0"/>
                <a:cs typeface="Times New Roman" charset="0"/>
              </a:rPr>
              <a:t>Three types: total; penumbral, partial</a:t>
            </a:r>
            <a:endParaRPr lang="en-US" dirty="0">
              <a:solidFill>
                <a:srgbClr val="353AFA"/>
              </a:solidFill>
              <a:latin typeface="Times New Roman" charset="0"/>
              <a:ea typeface="Times New Roman" charset="0"/>
              <a:cs typeface="Times New Roman" charset="0"/>
            </a:endParaRPr>
          </a:p>
        </p:txBody>
      </p:sp>
      <p:pic>
        <p:nvPicPr>
          <p:cNvPr id="10" name="Picture 9"/>
          <p:cNvPicPr>
            <a:picLocks noChangeAspect="1"/>
          </p:cNvPicPr>
          <p:nvPr/>
        </p:nvPicPr>
        <p:blipFill>
          <a:blip r:embed="rId2"/>
          <a:stretch>
            <a:fillRect/>
          </a:stretch>
        </p:blipFill>
        <p:spPr>
          <a:xfrm>
            <a:off x="373141" y="3003987"/>
            <a:ext cx="3819884" cy="2964230"/>
          </a:xfrm>
          <a:prstGeom prst="rect">
            <a:avLst/>
          </a:prstGeom>
        </p:spPr>
      </p:pic>
      <p:pic>
        <p:nvPicPr>
          <p:cNvPr id="11" name="Picture 10"/>
          <p:cNvPicPr>
            <a:picLocks noChangeAspect="1"/>
          </p:cNvPicPr>
          <p:nvPr/>
        </p:nvPicPr>
        <p:blipFill>
          <a:blip r:embed="rId3"/>
          <a:stretch>
            <a:fillRect/>
          </a:stretch>
        </p:blipFill>
        <p:spPr>
          <a:xfrm>
            <a:off x="8065418" y="3003987"/>
            <a:ext cx="3613244" cy="3321533"/>
          </a:xfrm>
          <a:prstGeom prst="rect">
            <a:avLst/>
          </a:prstGeom>
        </p:spPr>
      </p:pic>
      <p:pic>
        <p:nvPicPr>
          <p:cNvPr id="12" name="Picture 11"/>
          <p:cNvPicPr>
            <a:picLocks noChangeAspect="1"/>
          </p:cNvPicPr>
          <p:nvPr/>
        </p:nvPicPr>
        <p:blipFill>
          <a:blip r:embed="rId4"/>
          <a:stretch>
            <a:fillRect/>
          </a:stretch>
        </p:blipFill>
        <p:spPr>
          <a:xfrm>
            <a:off x="4279437" y="1270675"/>
            <a:ext cx="3764750" cy="3321839"/>
          </a:xfrm>
          <a:prstGeom prst="rect">
            <a:avLst/>
          </a:prstGeom>
        </p:spPr>
      </p:pic>
      <p:sp>
        <p:nvSpPr>
          <p:cNvPr id="13" name="TextBox 12"/>
          <p:cNvSpPr txBox="1"/>
          <p:nvPr/>
        </p:nvSpPr>
        <p:spPr>
          <a:xfrm>
            <a:off x="4258206" y="4767142"/>
            <a:ext cx="3633027" cy="1938992"/>
          </a:xfrm>
          <a:prstGeom prst="rect">
            <a:avLst/>
          </a:prstGeom>
          <a:noFill/>
        </p:spPr>
        <p:txBody>
          <a:bodyPr wrap="square" rtlCol="0">
            <a:spAutoFit/>
          </a:bodyPr>
          <a:lstStyle/>
          <a:p>
            <a:pPr algn="just"/>
            <a:r>
              <a:rPr lang="en-US" sz="2000" b="1" dirty="0">
                <a:latin typeface="Times New Roman" charset="0"/>
                <a:ea typeface="Times New Roman" charset="0"/>
                <a:cs typeface="Times New Roman" charset="0"/>
              </a:rPr>
              <a:t>Fun Fact</a:t>
            </a:r>
            <a:r>
              <a:rPr lang="en-US" sz="2000" dirty="0">
                <a:latin typeface="Times New Roman" charset="0"/>
                <a:ea typeface="Times New Roman" charset="0"/>
                <a:cs typeface="Times New Roman" charset="0"/>
              </a:rPr>
              <a:t>: Eclipses occur in pairs:  the lunar eclipse of 7 August 2017 occurs approx. 2 weeks before the total solar eclipse on 21 August </a:t>
            </a:r>
            <a:r>
              <a:rPr lang="en-US" sz="2000" dirty="0" smtClean="0">
                <a:latin typeface="Times New Roman" charset="0"/>
                <a:ea typeface="Times New Roman" charset="0"/>
                <a:cs typeface="Times New Roman" charset="0"/>
              </a:rPr>
              <a:t>2017; 2019 …</a:t>
            </a:r>
            <a:endParaRPr lang="en-US" sz="2000" dirty="0">
              <a:latin typeface="Times New Roman" charset="0"/>
              <a:ea typeface="Times New Roman" charset="0"/>
              <a:cs typeface="Times New Roman" charset="0"/>
            </a:endParaRPr>
          </a:p>
        </p:txBody>
      </p:sp>
      <p:pic>
        <p:nvPicPr>
          <p:cNvPr id="3" name="Picture 2"/>
          <p:cNvPicPr>
            <a:picLocks noChangeAspect="1"/>
          </p:cNvPicPr>
          <p:nvPr/>
        </p:nvPicPr>
        <p:blipFill>
          <a:blip r:embed="rId5"/>
          <a:stretch>
            <a:fillRect/>
          </a:stretch>
        </p:blipFill>
        <p:spPr>
          <a:xfrm>
            <a:off x="404883" y="245209"/>
            <a:ext cx="1254088" cy="900824"/>
          </a:xfrm>
          <a:prstGeom prst="rect">
            <a:avLst/>
          </a:prstGeom>
        </p:spPr>
      </p:pic>
      <p:pic>
        <p:nvPicPr>
          <p:cNvPr id="4" name="Picture 3"/>
          <p:cNvPicPr>
            <a:picLocks noChangeAspect="1"/>
          </p:cNvPicPr>
          <p:nvPr/>
        </p:nvPicPr>
        <p:blipFill>
          <a:blip r:embed="rId6"/>
          <a:stretch>
            <a:fillRect/>
          </a:stretch>
        </p:blipFill>
        <p:spPr>
          <a:xfrm>
            <a:off x="10903789" y="182128"/>
            <a:ext cx="1088547" cy="1088547"/>
          </a:xfrm>
          <a:prstGeom prst="rect">
            <a:avLst/>
          </a:prstGeom>
        </p:spPr>
      </p:pic>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14" name="Footer Placeholder 13"/>
          <p:cNvSpPr>
            <a:spLocks noGrp="1"/>
          </p:cNvSpPr>
          <p:nvPr>
            <p:ph type="ftr" sz="quarter" idx="11"/>
          </p:nvPr>
        </p:nvSpPr>
        <p:spPr/>
        <p:txBody>
          <a:bodyPr/>
          <a:lstStyle/>
          <a:p>
            <a:r>
              <a:rPr lang="en-US" smtClean="0"/>
              <a:t>Padma A. Yanamandra-Fisher</a:t>
            </a:r>
            <a:endParaRPr lang="en-US"/>
          </a:p>
        </p:txBody>
      </p:sp>
      <p:sp>
        <p:nvSpPr>
          <p:cNvPr id="15" name="Slide Number Placeholder 14"/>
          <p:cNvSpPr>
            <a:spLocks noGrp="1"/>
          </p:cNvSpPr>
          <p:nvPr>
            <p:ph type="sldNum" sz="quarter" idx="12"/>
          </p:nvPr>
        </p:nvSpPr>
        <p:spPr/>
        <p:txBody>
          <a:bodyPr/>
          <a:lstStyle/>
          <a:p>
            <a:fld id="{B375FB8B-40C9-2A4D-A8EA-B50C3BA8DE17}" type="slidenum">
              <a:rPr lang="en-US" smtClean="0"/>
              <a:t>30</a:t>
            </a:fld>
            <a:endParaRPr lang="en-US"/>
          </a:p>
        </p:txBody>
      </p:sp>
    </p:spTree>
    <p:extLst>
      <p:ext uri="{BB962C8B-B14F-4D97-AF65-F5344CB8AC3E}">
        <p14:creationId xmlns:p14="http://schemas.microsoft.com/office/powerpoint/2010/main" val="186368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8206" y="73465"/>
            <a:ext cx="4826470" cy="1325563"/>
          </a:xfrm>
        </p:spPr>
        <p:txBody>
          <a:bodyPr/>
          <a:lstStyle/>
          <a:p>
            <a:pPr algn="ctr"/>
            <a:r>
              <a:rPr lang="en-US" b="1" dirty="0" smtClean="0">
                <a:solidFill>
                  <a:srgbClr val="FF0000"/>
                </a:solidFill>
                <a:latin typeface="Times New Roman" charset="0"/>
                <a:ea typeface="Times New Roman" charset="0"/>
                <a:cs typeface="Times New Roman" charset="0"/>
              </a:rPr>
              <a:t>Coronal Structure</a:t>
            </a:r>
            <a:endParaRPr lang="en-US" b="1" dirty="0">
              <a:solidFill>
                <a:srgbClr val="FF0000"/>
              </a:solidFill>
              <a:latin typeface="Times New Roman" charset="0"/>
              <a:ea typeface="Times New Roman" charset="0"/>
              <a:cs typeface="Times New Roman" charset="0"/>
            </a:endParaRPr>
          </a:p>
        </p:txBody>
      </p:sp>
      <p:pic>
        <p:nvPicPr>
          <p:cNvPr id="3" name="Picture 2"/>
          <p:cNvPicPr>
            <a:picLocks noChangeAspect="1"/>
          </p:cNvPicPr>
          <p:nvPr/>
        </p:nvPicPr>
        <p:blipFill>
          <a:blip r:embed="rId2"/>
          <a:stretch>
            <a:fillRect/>
          </a:stretch>
        </p:blipFill>
        <p:spPr>
          <a:xfrm>
            <a:off x="211972" y="2054855"/>
            <a:ext cx="2342322" cy="1842276"/>
          </a:xfrm>
          <a:prstGeom prst="rect">
            <a:avLst/>
          </a:prstGeom>
        </p:spPr>
      </p:pic>
      <p:pic>
        <p:nvPicPr>
          <p:cNvPr id="4" name="Picture 3"/>
          <p:cNvPicPr>
            <a:picLocks noChangeAspect="1"/>
          </p:cNvPicPr>
          <p:nvPr/>
        </p:nvPicPr>
        <p:blipFill>
          <a:blip r:embed="rId3"/>
          <a:stretch>
            <a:fillRect/>
          </a:stretch>
        </p:blipFill>
        <p:spPr>
          <a:xfrm>
            <a:off x="2612766" y="2054757"/>
            <a:ext cx="2268614" cy="1848986"/>
          </a:xfrm>
          <a:prstGeom prst="rect">
            <a:avLst/>
          </a:prstGeom>
        </p:spPr>
      </p:pic>
      <p:sp>
        <p:nvSpPr>
          <p:cNvPr id="5" name="Rectangle 4"/>
          <p:cNvSpPr/>
          <p:nvPr/>
        </p:nvSpPr>
        <p:spPr>
          <a:xfrm>
            <a:off x="262983" y="4318413"/>
            <a:ext cx="5923708" cy="2031325"/>
          </a:xfrm>
          <a:prstGeom prst="rect">
            <a:avLst/>
          </a:prstGeom>
        </p:spPr>
        <p:txBody>
          <a:bodyPr wrap="square">
            <a:spAutoFit/>
          </a:bodyPr>
          <a:lstStyle/>
          <a:p>
            <a:pPr algn="just"/>
            <a:r>
              <a:rPr lang="en-US" dirty="0">
                <a:solidFill>
                  <a:schemeClr val="bg1"/>
                </a:solidFill>
                <a:latin typeface="Times New Roman" charset="0"/>
                <a:ea typeface="Times New Roman" charset="0"/>
                <a:cs typeface="Times New Roman" charset="0"/>
              </a:rPr>
              <a:t>Composite images of the corona during total solar eclipses of 2006 (left; credit SOHO/LASCO, </a:t>
            </a:r>
            <a:r>
              <a:rPr lang="en-US" dirty="0" err="1">
                <a:solidFill>
                  <a:schemeClr val="bg1"/>
                </a:solidFill>
                <a:latin typeface="Times New Roman" charset="0"/>
                <a:ea typeface="Times New Roman" charset="0"/>
                <a:cs typeface="Times New Roman" charset="0"/>
              </a:rPr>
              <a:t>Johnson,Brown</a:t>
            </a:r>
            <a:r>
              <a:rPr lang="en-US" dirty="0">
                <a:solidFill>
                  <a:schemeClr val="bg1"/>
                </a:solidFill>
                <a:latin typeface="Times New Roman" charset="0"/>
                <a:ea typeface="Times New Roman" charset="0"/>
                <a:cs typeface="Times New Roman" charset="0"/>
              </a:rPr>
              <a:t>) and 2016 (right; credit SOHO/LASCO, </a:t>
            </a:r>
            <a:r>
              <a:rPr lang="en-US" dirty="0" err="1">
                <a:solidFill>
                  <a:schemeClr val="bg1"/>
                </a:solidFill>
                <a:latin typeface="Times New Roman" charset="0"/>
                <a:ea typeface="Times New Roman" charset="0"/>
                <a:cs typeface="Times New Roman" charset="0"/>
              </a:rPr>
              <a:t>Vilinga,Wittich</a:t>
            </a:r>
            <a:r>
              <a:rPr lang="en-US" dirty="0">
                <a:solidFill>
                  <a:schemeClr val="bg1"/>
                </a:solidFill>
                <a:latin typeface="Times New Roman" charset="0"/>
                <a:ea typeface="Times New Roman" charset="0"/>
                <a:cs typeface="Times New Roman" charset="0"/>
              </a:rPr>
              <a:t>). The outer corona (red) is imaged from space by NASA/SOHO/LASCO instrument; the inner solar corona (white) is from ground-based observers and the image of the sun is shown on blue (left image) and is occulted (black in the right image). </a:t>
            </a:r>
            <a:endParaRPr lang="en-US" dirty="0">
              <a:solidFill>
                <a:schemeClr val="bg1"/>
              </a:solidFill>
            </a:endParaRPr>
          </a:p>
        </p:txBody>
      </p:sp>
      <p:pic>
        <p:nvPicPr>
          <p:cNvPr id="6" name="Picture 5"/>
          <p:cNvPicPr>
            <a:picLocks noChangeAspect="1"/>
          </p:cNvPicPr>
          <p:nvPr/>
        </p:nvPicPr>
        <p:blipFill>
          <a:blip r:embed="rId4"/>
          <a:stretch>
            <a:fillRect/>
          </a:stretch>
        </p:blipFill>
        <p:spPr>
          <a:xfrm>
            <a:off x="10507134" y="53513"/>
            <a:ext cx="1684866" cy="1202505"/>
          </a:xfrm>
          <a:prstGeom prst="rect">
            <a:avLst/>
          </a:prstGeom>
        </p:spPr>
      </p:pic>
      <p:pic>
        <p:nvPicPr>
          <p:cNvPr id="10" name="Picture 9"/>
          <p:cNvPicPr>
            <a:picLocks noChangeAspect="1"/>
          </p:cNvPicPr>
          <p:nvPr/>
        </p:nvPicPr>
        <p:blipFill>
          <a:blip r:embed="rId5"/>
          <a:stretch>
            <a:fillRect/>
          </a:stretch>
        </p:blipFill>
        <p:spPr>
          <a:xfrm>
            <a:off x="4939852" y="1990756"/>
            <a:ext cx="1707636" cy="2328595"/>
          </a:xfrm>
          <a:prstGeom prst="rect">
            <a:avLst/>
          </a:prstGeom>
        </p:spPr>
      </p:pic>
      <p:sp>
        <p:nvSpPr>
          <p:cNvPr id="11" name="TextBox 10"/>
          <p:cNvSpPr txBox="1"/>
          <p:nvPr/>
        </p:nvSpPr>
        <p:spPr>
          <a:xfrm>
            <a:off x="6819878" y="1718395"/>
            <a:ext cx="5276596" cy="646331"/>
          </a:xfrm>
          <a:prstGeom prst="rect">
            <a:avLst/>
          </a:prstGeom>
          <a:noFill/>
        </p:spPr>
        <p:txBody>
          <a:bodyPr wrap="square" rtlCol="0">
            <a:spAutoFit/>
          </a:bodyPr>
          <a:lstStyle/>
          <a:p>
            <a:r>
              <a:rPr lang="en-US" dirty="0" smtClean="0">
                <a:solidFill>
                  <a:schemeClr val="bg1"/>
                </a:solidFill>
                <a:latin typeface="Times New Roman" charset="0"/>
                <a:ea typeface="Times New Roman" charset="0"/>
                <a:cs typeface="Times New Roman" charset="0"/>
              </a:rPr>
              <a:t>Variety of coronal streamers. Solar max (top) and solar min (bottom) (Credit: HAO Archives) </a:t>
            </a:r>
            <a:endParaRPr lang="en-US" dirty="0">
              <a:solidFill>
                <a:schemeClr val="bg1"/>
              </a:solidFill>
              <a:latin typeface="Times New Roman" charset="0"/>
              <a:ea typeface="Times New Roman" charset="0"/>
              <a:cs typeface="Times New Roman" charset="0"/>
            </a:endParaRPr>
          </a:p>
        </p:txBody>
      </p:sp>
      <p:pic>
        <p:nvPicPr>
          <p:cNvPr id="7" name="Picture 6"/>
          <p:cNvPicPr>
            <a:picLocks noChangeAspect="1"/>
          </p:cNvPicPr>
          <p:nvPr/>
        </p:nvPicPr>
        <p:blipFill>
          <a:blip r:embed="rId6"/>
          <a:stretch>
            <a:fillRect/>
          </a:stretch>
        </p:blipFill>
        <p:spPr>
          <a:xfrm>
            <a:off x="0" y="0"/>
            <a:ext cx="1282700" cy="1282700"/>
          </a:xfrm>
          <a:prstGeom prst="rect">
            <a:avLst/>
          </a:prstGeom>
        </p:spPr>
      </p:pic>
      <p:sp>
        <p:nvSpPr>
          <p:cNvPr id="8" name="Date Placeholder 7"/>
          <p:cNvSpPr>
            <a:spLocks noGrp="1"/>
          </p:cNvSpPr>
          <p:nvPr>
            <p:ph type="dt" sz="half" idx="10"/>
          </p:nvPr>
        </p:nvSpPr>
        <p:spPr/>
        <p:txBody>
          <a:bodyPr/>
          <a:lstStyle/>
          <a:p>
            <a:r>
              <a:rPr lang="en-US" smtClean="0"/>
              <a:t>2019 AAS Winter Meeting, Honolulu</a:t>
            </a:r>
            <a:endParaRPr lang="en-US" dirty="0"/>
          </a:p>
        </p:txBody>
      </p:sp>
      <p:sp>
        <p:nvSpPr>
          <p:cNvPr id="9" name="Footer Placeholder 8"/>
          <p:cNvSpPr>
            <a:spLocks noGrp="1"/>
          </p:cNvSpPr>
          <p:nvPr>
            <p:ph type="ftr" sz="quarter" idx="11"/>
          </p:nvPr>
        </p:nvSpPr>
        <p:spPr/>
        <p:txBody>
          <a:bodyPr/>
          <a:lstStyle/>
          <a:p>
            <a:r>
              <a:rPr lang="en-US" smtClean="0"/>
              <a:t>Padma A. Yanamandra-Fisher</a:t>
            </a:r>
            <a:endParaRPr lang="en-US"/>
          </a:p>
        </p:txBody>
      </p:sp>
      <p:sp>
        <p:nvSpPr>
          <p:cNvPr id="12" name="Slide Number Placeholder 11"/>
          <p:cNvSpPr>
            <a:spLocks noGrp="1"/>
          </p:cNvSpPr>
          <p:nvPr>
            <p:ph type="sldNum" sz="quarter" idx="12"/>
          </p:nvPr>
        </p:nvSpPr>
        <p:spPr/>
        <p:txBody>
          <a:bodyPr/>
          <a:lstStyle/>
          <a:p>
            <a:fld id="{B375FB8B-40C9-2A4D-A8EA-B50C3BA8DE17}" type="slidenum">
              <a:rPr lang="en-US" smtClean="0"/>
              <a:t>31</a:t>
            </a:fld>
            <a:endParaRPr lang="en-US"/>
          </a:p>
        </p:txBody>
      </p:sp>
      <p:sp>
        <p:nvSpPr>
          <p:cNvPr id="14" name="Rectangle 13"/>
          <p:cNvSpPr/>
          <p:nvPr/>
        </p:nvSpPr>
        <p:spPr>
          <a:xfrm>
            <a:off x="1282700" y="1198761"/>
            <a:ext cx="9531074" cy="830997"/>
          </a:xfrm>
          <a:prstGeom prst="rect">
            <a:avLst/>
          </a:prstGeom>
        </p:spPr>
        <p:txBody>
          <a:bodyPr wrap="square">
            <a:spAutoFit/>
          </a:bodyPr>
          <a:lstStyle/>
          <a:p>
            <a:r>
              <a:rPr lang="en-US" sz="2400" b="1" dirty="0">
                <a:solidFill>
                  <a:srgbClr val="FF0000"/>
                </a:solidFill>
                <a:latin typeface="Times New Roman" charset="0"/>
                <a:ea typeface="Times New Roman" charset="0"/>
                <a:cs typeface="Times New Roman" charset="0"/>
              </a:rPr>
              <a:t>Why is the solar corona hotter than the solar “visible” surface or </a:t>
            </a:r>
            <a:r>
              <a:rPr lang="en-US" sz="2400" b="1" dirty="0" err="1">
                <a:solidFill>
                  <a:srgbClr val="FF0000"/>
                </a:solidFill>
                <a:latin typeface="Times New Roman" charset="0"/>
                <a:ea typeface="Times New Roman" charset="0"/>
                <a:cs typeface="Times New Roman" charset="0"/>
              </a:rPr>
              <a:t>photoshpere</a:t>
            </a:r>
            <a:r>
              <a:rPr lang="en-US" sz="2400" b="1" dirty="0">
                <a:solidFill>
                  <a:srgbClr val="FF0000"/>
                </a:solidFill>
                <a:latin typeface="Times New Roman" charset="0"/>
                <a:ea typeface="Times New Roman" charset="0"/>
                <a:cs typeface="Times New Roman" charset="0"/>
              </a:rPr>
              <a:t>?</a:t>
            </a:r>
          </a:p>
        </p:txBody>
      </p:sp>
      <p:sp>
        <p:nvSpPr>
          <p:cNvPr id="15" name="Rectangle 14"/>
          <p:cNvSpPr/>
          <p:nvPr/>
        </p:nvSpPr>
        <p:spPr>
          <a:xfrm>
            <a:off x="6866327" y="2544276"/>
            <a:ext cx="5154738" cy="3724096"/>
          </a:xfrm>
          <a:prstGeom prst="rect">
            <a:avLst/>
          </a:prstGeom>
        </p:spPr>
        <p:txBody>
          <a:bodyPr wrap="square">
            <a:spAutoFit/>
          </a:bodyPr>
          <a:lstStyle/>
          <a:p>
            <a:pPr>
              <a:buFont typeface="Wingdings" charset="2"/>
              <a:buChar char="v"/>
            </a:pPr>
            <a:r>
              <a:rPr lang="en-US" sz="2000" dirty="0">
                <a:solidFill>
                  <a:srgbClr val="FFFF00"/>
                </a:solidFill>
                <a:latin typeface="TimesNewRomanPSMT" charset="0"/>
              </a:rPr>
              <a:t>I</a:t>
            </a:r>
            <a:r>
              <a:rPr lang="en-US" dirty="0">
                <a:solidFill>
                  <a:srgbClr val="FFFF00"/>
                </a:solidFill>
                <a:latin typeface="TimesNewRomanPSMT" charset="0"/>
              </a:rPr>
              <a:t>nner corona is dominated by the K-corona (free electron) scattering, linearly polarized; accessible naturally during total solar eclipse (up to 7 minutes</a:t>
            </a:r>
            <a:r>
              <a:rPr lang="en-US" dirty="0" smtClean="0">
                <a:solidFill>
                  <a:srgbClr val="FFFF00"/>
                </a:solidFill>
                <a:latin typeface="TimesNewRomanPSMT" charset="0"/>
              </a:rPr>
              <a:t>)</a:t>
            </a:r>
          </a:p>
          <a:p>
            <a:pPr>
              <a:buFont typeface="Wingdings" charset="2"/>
              <a:buChar char="v"/>
            </a:pPr>
            <a:endParaRPr lang="en-US" dirty="0">
              <a:solidFill>
                <a:srgbClr val="FFFF00"/>
              </a:solidFill>
              <a:latin typeface="Times New Roman" charset="0"/>
              <a:ea typeface="Times New Roman" charset="0"/>
              <a:cs typeface="Times New Roman" charset="0"/>
            </a:endParaRPr>
          </a:p>
          <a:p>
            <a:pPr>
              <a:buFont typeface="Wingdings" charset="2"/>
              <a:buChar char="v"/>
            </a:pPr>
            <a:r>
              <a:rPr lang="en-US" dirty="0">
                <a:solidFill>
                  <a:srgbClr val="FFFF00"/>
                </a:solidFill>
                <a:latin typeface="Times New Roman" charset="0"/>
                <a:ea typeface="Times New Roman" charset="0"/>
                <a:cs typeface="Times New Roman" charset="0"/>
              </a:rPr>
              <a:t>Inner solar corona, 1.3 to 2.2 solar radii is not probed by spacecraft (as yet;  NASA/Parker Solar Probe , projected launch date 6 Aug 2018, and ESA/Solar Orbiter will be s/c to probe lower corona</a:t>
            </a:r>
            <a:r>
              <a:rPr lang="en-US" dirty="0" smtClean="0">
                <a:solidFill>
                  <a:srgbClr val="FFFF00"/>
                </a:solidFill>
                <a:latin typeface="Times New Roman" charset="0"/>
                <a:ea typeface="Times New Roman" charset="0"/>
                <a:cs typeface="Times New Roman" charset="0"/>
              </a:rPr>
              <a:t>)</a:t>
            </a:r>
          </a:p>
          <a:p>
            <a:pPr>
              <a:buFont typeface="Wingdings" charset="2"/>
              <a:buChar char="v"/>
            </a:pPr>
            <a:endParaRPr lang="en-US" dirty="0">
              <a:solidFill>
                <a:srgbClr val="FFFF00"/>
              </a:solidFill>
              <a:latin typeface="Times New Roman" charset="0"/>
              <a:ea typeface="Times New Roman" charset="0"/>
              <a:cs typeface="Times New Roman" charset="0"/>
            </a:endParaRPr>
          </a:p>
          <a:p>
            <a:pPr>
              <a:buFont typeface="Wingdings" charset="2"/>
              <a:buChar char="v"/>
            </a:pPr>
            <a:r>
              <a:rPr lang="en-US" dirty="0">
                <a:solidFill>
                  <a:srgbClr val="FFFF00"/>
                </a:solidFill>
                <a:latin typeface="Times New Roman" charset="0"/>
                <a:ea typeface="Times New Roman" charset="0"/>
                <a:cs typeface="Times New Roman" charset="0"/>
              </a:rPr>
              <a:t>Observations : distribution of polarization =&gt; polarization Brightness (</a:t>
            </a:r>
            <a:r>
              <a:rPr lang="en-US" dirty="0" err="1">
                <a:solidFill>
                  <a:srgbClr val="FFFF00"/>
                </a:solidFill>
                <a:latin typeface="Times New Roman" charset="0"/>
                <a:ea typeface="Times New Roman" charset="0"/>
                <a:cs typeface="Times New Roman" charset="0"/>
              </a:rPr>
              <a:t>pB</a:t>
            </a:r>
            <a:r>
              <a:rPr lang="en-US" dirty="0">
                <a:solidFill>
                  <a:srgbClr val="FFFF00"/>
                </a:solidFill>
                <a:latin typeface="Times New Roman" charset="0"/>
                <a:ea typeface="Times New Roman" charset="0"/>
                <a:cs typeface="Times New Roman" charset="0"/>
              </a:rPr>
              <a:t>) =&gt; local electron density; coronal structures/streamers correlated with solar activity  -</a:t>
            </a:r>
            <a:endParaRPr lang="en-US" dirty="0">
              <a:solidFill>
                <a:srgbClr val="FFFF00"/>
              </a:solidFill>
            </a:endParaRPr>
          </a:p>
        </p:txBody>
      </p:sp>
    </p:spTree>
    <p:extLst>
      <p:ext uri="{BB962C8B-B14F-4D97-AF65-F5344CB8AC3E}">
        <p14:creationId xmlns:p14="http://schemas.microsoft.com/office/powerpoint/2010/main" val="7859494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636" y="249268"/>
            <a:ext cx="5801209" cy="994172"/>
          </a:xfrm>
        </p:spPr>
        <p:txBody>
          <a:bodyPr>
            <a:normAutofit/>
          </a:bodyPr>
          <a:lstStyle/>
          <a:p>
            <a:pPr algn="ctr"/>
            <a:r>
              <a:rPr lang="en-US" sz="3000" b="1" dirty="0">
                <a:solidFill>
                  <a:srgbClr val="FF0000"/>
                </a:solidFill>
                <a:latin typeface="Times New Roman" charset="0"/>
                <a:ea typeface="Times New Roman" charset="0"/>
                <a:cs typeface="Times New Roman" charset="0"/>
              </a:rPr>
              <a:t>STEAM -Related </a:t>
            </a:r>
            <a:r>
              <a:rPr lang="en-US" sz="3000" b="1" dirty="0" smtClean="0">
                <a:solidFill>
                  <a:srgbClr val="FF0000"/>
                </a:solidFill>
                <a:latin typeface="Times New Roman" charset="0"/>
                <a:ea typeface="Times New Roman" charset="0"/>
                <a:cs typeface="Times New Roman" charset="0"/>
              </a:rPr>
              <a:t>Activities</a:t>
            </a:r>
            <a:endParaRPr lang="en-US" sz="3000" b="1" dirty="0">
              <a:solidFill>
                <a:srgbClr val="FF0000"/>
              </a:solidFill>
              <a:latin typeface="Times New Roman" charset="0"/>
              <a:ea typeface="Times New Roman" charset="0"/>
              <a:cs typeface="Times New Roman" charset="0"/>
            </a:endParaRPr>
          </a:p>
        </p:txBody>
      </p:sp>
      <p:pic>
        <p:nvPicPr>
          <p:cNvPr id="9" name="Picture 8"/>
          <p:cNvPicPr>
            <a:picLocks noChangeAspect="1"/>
          </p:cNvPicPr>
          <p:nvPr/>
        </p:nvPicPr>
        <p:blipFill>
          <a:blip r:embed="rId3"/>
          <a:stretch>
            <a:fillRect/>
          </a:stretch>
        </p:blipFill>
        <p:spPr>
          <a:xfrm>
            <a:off x="234724" y="134735"/>
            <a:ext cx="1384044" cy="994172"/>
          </a:xfrm>
          <a:prstGeom prst="rect">
            <a:avLst/>
          </a:prstGeom>
        </p:spPr>
      </p:pic>
      <p:pic>
        <p:nvPicPr>
          <p:cNvPr id="3" name="Picture 2"/>
          <p:cNvPicPr>
            <a:picLocks noChangeAspect="1"/>
          </p:cNvPicPr>
          <p:nvPr/>
        </p:nvPicPr>
        <p:blipFill>
          <a:blip r:embed="rId4"/>
          <a:stretch>
            <a:fillRect/>
          </a:stretch>
        </p:blipFill>
        <p:spPr>
          <a:xfrm>
            <a:off x="10705634" y="-19964"/>
            <a:ext cx="1206137" cy="12061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897541914"/>
              </p:ext>
            </p:extLst>
          </p:nvPr>
        </p:nvGraphicFramePr>
        <p:xfrm>
          <a:off x="926746" y="1243440"/>
          <a:ext cx="10381957" cy="5157358"/>
        </p:xfrm>
        <a:graphic>
          <a:graphicData uri="http://schemas.openxmlformats.org/drawingml/2006/table">
            <a:tbl>
              <a:tblPr bandRow="1">
                <a:tableStyleId>{3C2FFA5D-87B4-456A-9821-1D502468CF0F}</a:tableStyleId>
              </a:tblPr>
              <a:tblGrid>
                <a:gridCol w="2370611"/>
                <a:gridCol w="8011346"/>
              </a:tblGrid>
              <a:tr h="1193801">
                <a:tc>
                  <a:txBody>
                    <a:bodyPr/>
                    <a:lstStyle/>
                    <a:p>
                      <a:pPr algn="ctr"/>
                      <a:r>
                        <a:rPr lang="en-US" sz="2100" b="1" dirty="0" smtClean="0">
                          <a:solidFill>
                            <a:schemeClr val="tx1"/>
                          </a:solidFill>
                          <a:latin typeface="Times New Roman" charset="0"/>
                          <a:ea typeface="Times New Roman" charset="0"/>
                          <a:cs typeface="Times New Roman" charset="0"/>
                        </a:rPr>
                        <a:t>SCIENCE</a:t>
                      </a:r>
                      <a:endParaRPr lang="en-US" sz="21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1800" b="1" dirty="0" smtClean="0">
                          <a:solidFill>
                            <a:schemeClr val="tx1"/>
                          </a:solidFill>
                          <a:latin typeface="Times New Roman" charset="0"/>
                          <a:ea typeface="Times New Roman" charset="0"/>
                          <a:cs typeface="Times New Roman" charset="0"/>
                        </a:rPr>
                        <a:t>Nature</a:t>
                      </a:r>
                      <a:r>
                        <a:rPr lang="en-US" sz="1800" b="1" baseline="0" dirty="0" smtClean="0">
                          <a:solidFill>
                            <a:schemeClr val="tx1"/>
                          </a:solidFill>
                          <a:latin typeface="Times New Roman" charset="0"/>
                          <a:ea typeface="Times New Roman" charset="0"/>
                          <a:cs typeface="Times New Roman" charset="0"/>
                        </a:rPr>
                        <a:t> and types of eclipses (solar, lunar, planetary, </a:t>
                      </a:r>
                      <a:r>
                        <a:rPr lang="en-US" sz="1800" b="1" baseline="0" dirty="0" err="1" smtClean="0">
                          <a:solidFill>
                            <a:schemeClr val="tx1"/>
                          </a:solidFill>
                          <a:latin typeface="Times New Roman" charset="0"/>
                          <a:ea typeface="Times New Roman" charset="0"/>
                          <a:cs typeface="Times New Roman" charset="0"/>
                        </a:rPr>
                        <a:t>exoplanetary,etc</a:t>
                      </a:r>
                      <a:r>
                        <a:rPr lang="en-US" sz="1800" b="1" baseline="0" dirty="0" smtClean="0">
                          <a:solidFill>
                            <a:schemeClr val="tx1"/>
                          </a:solidFill>
                          <a:latin typeface="Times New Roman" charset="0"/>
                          <a:ea typeface="Times New Roman" charset="0"/>
                          <a:cs typeface="Times New Roman" charset="0"/>
                        </a:rPr>
                        <a:t>); solar physics; polarization and various types</a:t>
                      </a:r>
                      <a:endParaRPr lang="en-US" sz="1800" b="1" dirty="0">
                        <a:solidFill>
                          <a:schemeClr val="tx1"/>
                        </a:solidFill>
                        <a:latin typeface="Times New Roman" charset="0"/>
                        <a:ea typeface="Times New Roman" charset="0"/>
                        <a:cs typeface="Times New Roman" charset="0"/>
                      </a:endParaRPr>
                    </a:p>
                  </a:txBody>
                  <a:tcPr marL="68580" marR="68580" marT="34290" marB="34290" anchor="ctr"/>
                </a:tc>
              </a:tr>
              <a:tr h="923252">
                <a:tc>
                  <a:txBody>
                    <a:bodyPr/>
                    <a:lstStyle/>
                    <a:p>
                      <a:pPr algn="ctr"/>
                      <a:r>
                        <a:rPr lang="en-US" sz="2100" b="1" dirty="0" smtClean="0">
                          <a:solidFill>
                            <a:schemeClr val="tx1"/>
                          </a:solidFill>
                          <a:latin typeface="Times New Roman" charset="0"/>
                          <a:ea typeface="Times New Roman" charset="0"/>
                          <a:cs typeface="Times New Roman" charset="0"/>
                        </a:rPr>
                        <a:t>TECHNOLOGY</a:t>
                      </a:r>
                      <a:endParaRPr lang="en-US" sz="21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pPr algn="just"/>
                      <a:r>
                        <a:rPr lang="en-US" sz="1800" b="1" dirty="0" smtClean="0">
                          <a:solidFill>
                            <a:schemeClr val="tx1"/>
                          </a:solidFill>
                          <a:latin typeface="Times New Roman" charset="0"/>
                          <a:ea typeface="Times New Roman" charset="0"/>
                          <a:cs typeface="Times New Roman" charset="0"/>
                        </a:rPr>
                        <a:t>Various</a:t>
                      </a:r>
                      <a:r>
                        <a:rPr lang="en-US" sz="1800" b="1" baseline="0" dirty="0" smtClean="0">
                          <a:solidFill>
                            <a:schemeClr val="tx1"/>
                          </a:solidFill>
                          <a:latin typeface="Times New Roman" charset="0"/>
                          <a:ea typeface="Times New Roman" charset="0"/>
                          <a:cs typeface="Times New Roman" charset="0"/>
                        </a:rPr>
                        <a:t> experiments to address the collective science (see in Math/Engineering)</a:t>
                      </a:r>
                      <a:endParaRPr lang="en-US" sz="1800" b="1" dirty="0">
                        <a:solidFill>
                          <a:schemeClr val="tx1"/>
                        </a:solidFill>
                        <a:latin typeface="Times New Roman" charset="0"/>
                        <a:ea typeface="Times New Roman" charset="0"/>
                        <a:cs typeface="Times New Roman" charset="0"/>
                      </a:endParaRPr>
                    </a:p>
                  </a:txBody>
                  <a:tcPr marL="68580" marR="68580" marT="34290" marB="34290" anchor="ctr"/>
                </a:tc>
              </a:tr>
              <a:tr h="923252">
                <a:tc>
                  <a:txBody>
                    <a:bodyPr/>
                    <a:lstStyle/>
                    <a:p>
                      <a:pPr algn="ctr"/>
                      <a:r>
                        <a:rPr lang="en-US" sz="2100" b="1" dirty="0" smtClean="0">
                          <a:solidFill>
                            <a:schemeClr val="tx1"/>
                          </a:solidFill>
                          <a:latin typeface="Times New Roman" charset="0"/>
                          <a:ea typeface="Times New Roman" charset="0"/>
                          <a:cs typeface="Times New Roman" charset="0"/>
                        </a:rPr>
                        <a:t>ENGINEERING</a:t>
                      </a:r>
                      <a:endParaRPr lang="en-US" sz="21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r>
                        <a:rPr lang="en-US" sz="1800" b="1" dirty="0" smtClean="0">
                          <a:solidFill>
                            <a:schemeClr val="tx1"/>
                          </a:solidFill>
                          <a:latin typeface="Times New Roman" charset="0"/>
                          <a:ea typeface="Times New Roman" charset="0"/>
                          <a:cs typeface="Times New Roman" charset="0"/>
                        </a:rPr>
                        <a:t>Appropriate instrumentation; coding; 3D-experiments; in-lab measurements</a:t>
                      </a:r>
                      <a:endParaRPr lang="en-US" sz="1800" b="1" dirty="0">
                        <a:solidFill>
                          <a:schemeClr val="tx1"/>
                        </a:solidFill>
                        <a:latin typeface="Times New Roman" charset="0"/>
                        <a:ea typeface="Times New Roman" charset="0"/>
                        <a:cs typeface="Times New Roman" charset="0"/>
                      </a:endParaRPr>
                    </a:p>
                  </a:txBody>
                  <a:tcPr marL="68580" marR="68580" marT="34290" marB="34290" anchor="ctr"/>
                </a:tc>
              </a:tr>
              <a:tr h="1193801">
                <a:tc>
                  <a:txBody>
                    <a:bodyPr/>
                    <a:lstStyle/>
                    <a:p>
                      <a:pPr algn="ctr"/>
                      <a:r>
                        <a:rPr lang="en-US" sz="2100" b="1" dirty="0" smtClean="0">
                          <a:solidFill>
                            <a:schemeClr val="tx1"/>
                          </a:solidFill>
                          <a:latin typeface="Times New Roman" charset="0"/>
                          <a:ea typeface="Times New Roman" charset="0"/>
                          <a:cs typeface="Times New Roman" charset="0"/>
                        </a:rPr>
                        <a:t>ART</a:t>
                      </a:r>
                      <a:endParaRPr lang="en-US" sz="21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r>
                        <a:rPr lang="en-US" sz="1800" b="1" dirty="0" smtClean="0">
                          <a:solidFill>
                            <a:schemeClr val="tx1"/>
                          </a:solidFill>
                          <a:latin typeface="Times New Roman" charset="0"/>
                          <a:ea typeface="Times New Roman" charset="0"/>
                          <a:cs typeface="Times New Roman" charset="0"/>
                        </a:rPr>
                        <a:t>Elements of sketching; community/cultural</a:t>
                      </a:r>
                      <a:r>
                        <a:rPr lang="en-US" sz="1800" b="1" baseline="0" dirty="0" smtClean="0">
                          <a:solidFill>
                            <a:schemeClr val="tx1"/>
                          </a:solidFill>
                          <a:latin typeface="Times New Roman" charset="0"/>
                          <a:ea typeface="Times New Roman" charset="0"/>
                          <a:cs typeface="Times New Roman" charset="0"/>
                        </a:rPr>
                        <a:t> ties; models; observations of the local environment; publications for various audiences (books; activity pages; solar viewers, etc.)</a:t>
                      </a:r>
                      <a:endParaRPr lang="en-US" sz="1800" b="1" dirty="0">
                        <a:solidFill>
                          <a:schemeClr val="tx1"/>
                        </a:solidFill>
                        <a:latin typeface="Times New Roman" charset="0"/>
                        <a:ea typeface="Times New Roman" charset="0"/>
                        <a:cs typeface="Times New Roman" charset="0"/>
                      </a:endParaRPr>
                    </a:p>
                  </a:txBody>
                  <a:tcPr marL="68580" marR="68580" marT="34290" marB="34290" anchor="ctr"/>
                </a:tc>
              </a:tr>
              <a:tr h="923252">
                <a:tc>
                  <a:txBody>
                    <a:bodyPr/>
                    <a:lstStyle/>
                    <a:p>
                      <a:pPr algn="ctr"/>
                      <a:r>
                        <a:rPr lang="en-US" sz="2100" b="1" dirty="0" smtClean="0">
                          <a:solidFill>
                            <a:schemeClr val="tx1"/>
                          </a:solidFill>
                          <a:latin typeface="Times New Roman" charset="0"/>
                          <a:ea typeface="Times New Roman" charset="0"/>
                          <a:cs typeface="Times New Roman" charset="0"/>
                        </a:rPr>
                        <a:t>MATH</a:t>
                      </a:r>
                      <a:endParaRPr lang="en-US" sz="2100" b="1" dirty="0">
                        <a:solidFill>
                          <a:schemeClr val="tx1"/>
                        </a:solidFill>
                        <a:latin typeface="Times New Roman" charset="0"/>
                        <a:ea typeface="Times New Roman" charset="0"/>
                        <a:cs typeface="Times New Roman" charset="0"/>
                      </a:endParaRPr>
                    </a:p>
                  </a:txBody>
                  <a:tcPr marL="68580" marR="68580" marT="34290" marB="34290" anchor="ctr"/>
                </a:tc>
                <a:tc>
                  <a:txBody>
                    <a:bodyPr/>
                    <a:lstStyle/>
                    <a:p>
                      <a:r>
                        <a:rPr lang="en-US" sz="1800" b="1" dirty="0" smtClean="0">
                          <a:latin typeface="Times New Roman" charset="0"/>
                          <a:ea typeface="Times New Roman" charset="0"/>
                          <a:cs typeface="Times New Roman" charset="0"/>
                        </a:rPr>
                        <a:t>Diameter of the sun; predicting</a:t>
                      </a:r>
                      <a:r>
                        <a:rPr lang="en-US" sz="1800" b="1" baseline="0" dirty="0" smtClean="0">
                          <a:latin typeface="Times New Roman" charset="0"/>
                          <a:ea typeface="Times New Roman" charset="0"/>
                          <a:cs typeface="Times New Roman" charset="0"/>
                        </a:rPr>
                        <a:t> future eclipses; lunar science; demonstration of bending of sunlight; etc.</a:t>
                      </a:r>
                      <a:endParaRPr lang="en-US" sz="1800" b="1" dirty="0">
                        <a:latin typeface="Times New Roman" charset="0"/>
                        <a:ea typeface="Times New Roman" charset="0"/>
                        <a:cs typeface="Times New Roman" charset="0"/>
                      </a:endParaRPr>
                    </a:p>
                  </a:txBody>
                  <a:tcPr marL="68580" marR="68580" marT="34290" marB="34290" anchor="ctr"/>
                </a:tc>
              </a:tr>
            </a:tbl>
          </a:graphicData>
        </a:graphic>
      </p:graphicFrame>
      <p:sp>
        <p:nvSpPr>
          <p:cNvPr id="5" name="Date Placeholder 4"/>
          <p:cNvSpPr>
            <a:spLocks noGrp="1"/>
          </p:cNvSpPr>
          <p:nvPr>
            <p:ph type="dt" sz="half" idx="10"/>
          </p:nvPr>
        </p:nvSpPr>
        <p:spPr/>
        <p:txBody>
          <a:bodyPr/>
          <a:lstStyle/>
          <a:p>
            <a:r>
              <a:rPr lang="en-US" smtClean="0"/>
              <a:t>2019 AAS Winter Meeting, Honolulu</a:t>
            </a:r>
            <a:endParaRPr lang="en-US"/>
          </a:p>
        </p:txBody>
      </p:sp>
      <p:sp>
        <p:nvSpPr>
          <p:cNvPr id="6" name="Footer Placeholder 5"/>
          <p:cNvSpPr>
            <a:spLocks noGrp="1"/>
          </p:cNvSpPr>
          <p:nvPr>
            <p:ph type="ftr" sz="quarter" idx="11"/>
          </p:nvPr>
        </p:nvSpPr>
        <p:spPr/>
        <p:txBody>
          <a:bodyPr/>
          <a:lstStyle/>
          <a:p>
            <a:r>
              <a:rPr lang="en-US" smtClean="0"/>
              <a:t>Padma A. Yanamandra-Fisher</a:t>
            </a:r>
            <a:endParaRPr lang="en-US"/>
          </a:p>
        </p:txBody>
      </p:sp>
      <p:sp>
        <p:nvSpPr>
          <p:cNvPr id="7" name="Slide Number Placeholder 6"/>
          <p:cNvSpPr>
            <a:spLocks noGrp="1"/>
          </p:cNvSpPr>
          <p:nvPr>
            <p:ph type="sldNum" sz="quarter" idx="12"/>
          </p:nvPr>
        </p:nvSpPr>
        <p:spPr/>
        <p:txBody>
          <a:bodyPr/>
          <a:lstStyle/>
          <a:p>
            <a:fld id="{B375FB8B-40C9-2A4D-A8EA-B50C3BA8DE17}" type="slidenum">
              <a:rPr lang="en-US" smtClean="0"/>
              <a:t>32</a:t>
            </a:fld>
            <a:endParaRPr lang="en-US"/>
          </a:p>
        </p:txBody>
      </p:sp>
    </p:spTree>
    <p:extLst>
      <p:ext uri="{BB962C8B-B14F-4D97-AF65-F5344CB8AC3E}">
        <p14:creationId xmlns:p14="http://schemas.microsoft.com/office/powerpoint/2010/main" val="974808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33</a:t>
            </a:fld>
            <a:endParaRPr lang="en-US"/>
          </a:p>
        </p:txBody>
      </p:sp>
      <p:sp>
        <p:nvSpPr>
          <p:cNvPr id="6" name="TextBox 5"/>
          <p:cNvSpPr txBox="1"/>
          <p:nvPr/>
        </p:nvSpPr>
        <p:spPr>
          <a:xfrm>
            <a:off x="1637071" y="233916"/>
            <a:ext cx="9080548" cy="646331"/>
          </a:xfrm>
          <a:prstGeom prst="rect">
            <a:avLst/>
          </a:prstGeom>
          <a:noFill/>
        </p:spPr>
        <p:txBody>
          <a:bodyPr wrap="square" rtlCol="0">
            <a:spAutoFit/>
          </a:bodyPr>
          <a:lstStyle/>
          <a:p>
            <a:pPr algn="ctr"/>
            <a:r>
              <a:rPr lang="en-US" sz="3600" b="1" dirty="0" smtClean="0">
                <a:solidFill>
                  <a:srgbClr val="FF0000"/>
                </a:solidFill>
                <a:latin typeface="+mj-lt"/>
              </a:rPr>
              <a:t>Factors for Successful Pro-Am Campaigns</a:t>
            </a:r>
            <a:endParaRPr lang="en-US" sz="3600" b="1" dirty="0">
              <a:solidFill>
                <a:srgbClr val="FF0000"/>
              </a:solidFill>
              <a:latin typeface="+mj-lt"/>
            </a:endParaRPr>
          </a:p>
        </p:txBody>
      </p:sp>
      <p:sp>
        <p:nvSpPr>
          <p:cNvPr id="7" name="TextBox 6"/>
          <p:cNvSpPr txBox="1"/>
          <p:nvPr/>
        </p:nvSpPr>
        <p:spPr>
          <a:xfrm>
            <a:off x="649043" y="1093371"/>
            <a:ext cx="10068576" cy="5632311"/>
          </a:xfrm>
          <a:prstGeom prst="rect">
            <a:avLst/>
          </a:prstGeom>
          <a:noFill/>
        </p:spPr>
        <p:txBody>
          <a:bodyPr wrap="square" rtlCol="0">
            <a:spAutoFit/>
          </a:bodyPr>
          <a:lstStyle/>
          <a:p>
            <a:pPr marL="457200" indent="-457200">
              <a:buFont typeface="Wingdings" charset="2"/>
              <a:buChar char="v"/>
            </a:pPr>
            <a:r>
              <a:rPr lang="en-US" sz="2400" dirty="0" smtClean="0">
                <a:latin typeface="+mj-lt"/>
              </a:rPr>
              <a:t>Identify an unique astronomical event </a:t>
            </a:r>
          </a:p>
          <a:p>
            <a:pPr marL="457200" indent="-457200">
              <a:buFont typeface="Wingdings" charset="2"/>
              <a:buChar char="v"/>
            </a:pPr>
            <a:r>
              <a:rPr lang="en-US" sz="2400" dirty="0" smtClean="0">
                <a:latin typeface="+mj-lt"/>
              </a:rPr>
              <a:t>Place in context for scientists and public, amateurs, non-science outreach</a:t>
            </a:r>
          </a:p>
          <a:p>
            <a:pPr marL="457200" indent="-457200">
              <a:buFont typeface="Wingdings" charset="2"/>
              <a:buChar char="v"/>
            </a:pPr>
            <a:r>
              <a:rPr lang="en-US" sz="2400" dirty="0" smtClean="0">
                <a:latin typeface="+mj-lt"/>
              </a:rPr>
              <a:t>Common procedures/tools for pro- and </a:t>
            </a:r>
            <a:r>
              <a:rPr lang="en-US" sz="2400" dirty="0" err="1" smtClean="0">
                <a:latin typeface="+mj-lt"/>
              </a:rPr>
              <a:t>amat</a:t>
            </a:r>
            <a:r>
              <a:rPr lang="en-US" sz="2400" dirty="0" smtClean="0">
                <a:latin typeface="+mj-lt"/>
              </a:rPr>
              <a:t>-data (current, legacy and mission) – reach out to other amateur communities, public resources; partnerships for sharing resources</a:t>
            </a:r>
            <a:endParaRPr lang="en-US" sz="2400" dirty="0">
              <a:latin typeface="+mj-lt"/>
            </a:endParaRPr>
          </a:p>
          <a:p>
            <a:pPr marL="457200" indent="-457200">
              <a:buFont typeface="Wingdings" charset="2"/>
              <a:buChar char="v"/>
            </a:pPr>
            <a:r>
              <a:rPr lang="en-US" sz="2400" dirty="0" smtClean="0">
                <a:latin typeface="+mj-lt"/>
              </a:rPr>
              <a:t>Inclusion of techniques common to each community to use the best of the best</a:t>
            </a:r>
            <a:endParaRPr lang="en-US" sz="2400" dirty="0">
              <a:latin typeface="+mj-lt"/>
            </a:endParaRPr>
          </a:p>
          <a:p>
            <a:pPr marL="457200" indent="-457200">
              <a:buFont typeface="Wingdings" charset="2"/>
              <a:buChar char="v"/>
            </a:pPr>
            <a:r>
              <a:rPr lang="en-US" sz="2400" dirty="0" smtClean="0">
                <a:latin typeface="+mj-lt"/>
              </a:rPr>
              <a:t>Identify STE(A)M related activities, including indigenous peoples, cultures and customs</a:t>
            </a:r>
            <a:endParaRPr lang="en-US" sz="2400" dirty="0">
              <a:latin typeface="+mj-lt"/>
            </a:endParaRPr>
          </a:p>
          <a:p>
            <a:pPr marL="457200" indent="-457200">
              <a:buFont typeface="Wingdings" charset="2"/>
              <a:buChar char="v"/>
            </a:pPr>
            <a:r>
              <a:rPr lang="en-US" sz="2400" dirty="0" smtClean="0">
                <a:latin typeface="+mj-lt"/>
              </a:rPr>
              <a:t>Identify potential for crowdsourcing for scientific analyses and archival of data (hardest aspect, but very helpful for citizen science)</a:t>
            </a:r>
          </a:p>
          <a:p>
            <a:pPr marL="457200" indent="-457200">
              <a:buFont typeface="Wingdings" charset="2"/>
              <a:buChar char="v"/>
            </a:pPr>
            <a:r>
              <a:rPr lang="en-US" sz="2400" b="1" dirty="0" smtClean="0">
                <a:solidFill>
                  <a:srgbClr val="FF0000"/>
                </a:solidFill>
                <a:latin typeface="+mj-lt"/>
              </a:rPr>
              <a:t>Identify: Citizen scientists, data scientists; rules of the road for data analysis, ownership and publication </a:t>
            </a:r>
            <a:r>
              <a:rPr lang="en-US" sz="2400" b="1" dirty="0" smtClean="0">
                <a:solidFill>
                  <a:srgbClr val="FF0000"/>
                </a:solidFill>
                <a:latin typeface="+mj-lt"/>
                <a:sym typeface="Wingdings"/>
              </a:rPr>
              <a:t> very important for scientific </a:t>
            </a:r>
            <a:r>
              <a:rPr lang="en-US" sz="2400" b="1" dirty="0" smtClean="0">
                <a:solidFill>
                  <a:srgbClr val="FF0000"/>
                </a:solidFill>
                <a:latin typeface="+mj-lt"/>
                <a:sym typeface="Wingdings"/>
              </a:rPr>
              <a:t>journals/papers – ultimate goal!</a:t>
            </a:r>
          </a:p>
          <a:p>
            <a:pPr marL="457200" indent="-457200">
              <a:buFont typeface="Wingdings" charset="2"/>
              <a:buChar char="v"/>
            </a:pPr>
            <a:endParaRPr lang="en-US" sz="2400" b="1" dirty="0" smtClean="0">
              <a:solidFill>
                <a:srgbClr val="FF0000"/>
              </a:solidFill>
              <a:latin typeface="+mj-lt"/>
            </a:endParaRPr>
          </a:p>
        </p:txBody>
      </p:sp>
    </p:spTree>
    <p:extLst>
      <p:ext uri="{BB962C8B-B14F-4D97-AF65-F5344CB8AC3E}">
        <p14:creationId xmlns:p14="http://schemas.microsoft.com/office/powerpoint/2010/main" val="2130107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552" y="200081"/>
            <a:ext cx="8867554" cy="646331"/>
          </a:xfrm>
          <a:prstGeom prst="rect">
            <a:avLst/>
          </a:prstGeom>
          <a:noFill/>
        </p:spPr>
        <p:txBody>
          <a:bodyPr wrap="square" rtlCol="0">
            <a:spAutoFit/>
          </a:bodyPr>
          <a:lstStyle/>
          <a:p>
            <a:pPr algn="ctr"/>
            <a:r>
              <a:rPr lang="en-US" sz="3600" b="1" dirty="0" smtClean="0">
                <a:solidFill>
                  <a:srgbClr val="FF0000"/>
                </a:solidFill>
                <a:latin typeface="Times New Roman" charset="0"/>
                <a:ea typeface="Times New Roman" charset="0"/>
                <a:cs typeface="Times New Roman" charset="0"/>
              </a:rPr>
              <a:t>The </a:t>
            </a:r>
            <a:r>
              <a:rPr lang="en-US" sz="3600" b="1" dirty="0">
                <a:solidFill>
                  <a:srgbClr val="FF0000"/>
                </a:solidFill>
                <a:latin typeface="Times New Roman" charset="0"/>
                <a:ea typeface="Times New Roman" charset="0"/>
                <a:cs typeface="Times New Roman" charset="0"/>
              </a:rPr>
              <a:t>PACA</a:t>
            </a:r>
            <a:r>
              <a:rPr lang="en-US" sz="3600" b="1" baseline="30000" dirty="0">
                <a:solidFill>
                  <a:srgbClr val="FF0000"/>
                </a:solidFill>
                <a:latin typeface="Times New Roman" charset="0"/>
                <a:ea typeface="Times New Roman" charset="0"/>
                <a:cs typeface="Times New Roman" charset="0"/>
              </a:rPr>
              <a:t>*</a:t>
            </a:r>
            <a:r>
              <a:rPr lang="en-US" sz="3600" b="1" dirty="0">
                <a:solidFill>
                  <a:srgbClr val="FF0000"/>
                </a:solidFill>
                <a:latin typeface="Times New Roman" charset="0"/>
                <a:ea typeface="Times New Roman" charset="0"/>
                <a:cs typeface="Times New Roman" charset="0"/>
              </a:rPr>
              <a:t> </a:t>
            </a:r>
            <a:r>
              <a:rPr lang="en-US" sz="3600" b="1" dirty="0" smtClean="0">
                <a:solidFill>
                  <a:srgbClr val="FF0000"/>
                </a:solidFill>
                <a:latin typeface="Times New Roman" charset="0"/>
                <a:ea typeface="Times New Roman" charset="0"/>
                <a:cs typeface="Times New Roman" charset="0"/>
              </a:rPr>
              <a:t>Project</a:t>
            </a:r>
            <a:r>
              <a:rPr lang="en-US" sz="3600" b="1" smtClean="0">
                <a:solidFill>
                  <a:srgbClr val="FF0000"/>
                </a:solidFill>
                <a:latin typeface="Times New Roman" charset="0"/>
                <a:ea typeface="Times New Roman" charset="0"/>
                <a:cs typeface="Times New Roman" charset="0"/>
              </a:rPr>
              <a:t>: Global Model</a:t>
            </a:r>
            <a:endParaRPr lang="en-US" sz="3600" b="1" dirty="0">
              <a:solidFill>
                <a:srgbClr val="FF0000"/>
              </a:solidFill>
              <a:latin typeface="Times New Roman" charset="0"/>
              <a:ea typeface="Times New Roman" charset="0"/>
              <a:cs typeface="Times New Roman" charset="0"/>
            </a:endParaRPr>
          </a:p>
        </p:txBody>
      </p:sp>
      <p:sp>
        <p:nvSpPr>
          <p:cNvPr id="8" name="Rectangle 7"/>
          <p:cNvSpPr/>
          <p:nvPr/>
        </p:nvSpPr>
        <p:spPr>
          <a:xfrm>
            <a:off x="581929" y="1208914"/>
            <a:ext cx="5053327" cy="751058"/>
          </a:xfrm>
          <a:prstGeom prst="rect">
            <a:avLst/>
          </a:prstGeom>
          <a:solidFill>
            <a:schemeClr val="accent1">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smtClean="0">
                <a:latin typeface="Times New Roman" charset="0"/>
                <a:ea typeface="Times New Roman" charset="0"/>
                <a:cs typeface="Times New Roman" charset="0"/>
              </a:rPr>
              <a:t>Creation</a:t>
            </a:r>
            <a:r>
              <a:rPr lang="en-US" altLang="en-US" dirty="0" smtClean="0">
                <a:latin typeface="Times New Roman" charset="0"/>
                <a:ea typeface="Times New Roman" charset="0"/>
                <a:cs typeface="Times New Roman" charset="0"/>
              </a:rPr>
              <a:t> of a global network of amateur observer</a:t>
            </a:r>
            <a:endParaRPr lang="en-US" altLang="en-US" dirty="0">
              <a:solidFill>
                <a:srgbClr val="000000"/>
              </a:solidFill>
              <a:latin typeface="Times New Roman" charset="0"/>
              <a:ea typeface="Times New Roman" charset="0"/>
              <a:cs typeface="Times New Roman" charset="0"/>
            </a:endParaRPr>
          </a:p>
        </p:txBody>
      </p:sp>
      <p:sp>
        <p:nvSpPr>
          <p:cNvPr id="9" name="Rectangle 8"/>
          <p:cNvSpPr/>
          <p:nvPr/>
        </p:nvSpPr>
        <p:spPr>
          <a:xfrm>
            <a:off x="564306" y="2076191"/>
            <a:ext cx="5070950" cy="1205145"/>
          </a:xfrm>
          <a:prstGeom prst="rect">
            <a:avLst/>
          </a:prstGeom>
          <a:solidFill>
            <a:srgbClr val="DE58F0">
              <a:alpha val="16863"/>
            </a:srgbClr>
          </a:solidFill>
        </p:spPr>
        <p:style>
          <a:lnRef idx="2">
            <a:schemeClr val="accent2">
              <a:shade val="50000"/>
            </a:schemeClr>
          </a:lnRef>
          <a:fillRef idx="1">
            <a:schemeClr val="accent2"/>
          </a:fillRef>
          <a:effectRef idx="0">
            <a:schemeClr val="accent2"/>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None/>
            </a:pPr>
            <a:r>
              <a:rPr lang="en-US" altLang="en-US" b="1" dirty="0" smtClean="0">
                <a:solidFill>
                  <a:srgbClr val="000000"/>
                </a:solidFill>
                <a:latin typeface="Times New Roman" charset="0"/>
                <a:ea typeface="Times New Roman" charset="0"/>
                <a:cs typeface="Times New Roman" charset="0"/>
              </a:rPr>
              <a:t>World-wide </a:t>
            </a:r>
            <a:r>
              <a:rPr lang="en-US" altLang="en-US" dirty="0" smtClean="0">
                <a:solidFill>
                  <a:srgbClr val="000000"/>
                </a:solidFill>
                <a:latin typeface="Times New Roman" charset="0"/>
                <a:ea typeface="Times New Roman" charset="0"/>
                <a:cs typeface="Times New Roman" charset="0"/>
              </a:rPr>
              <a:t>alert mechanism : social media (FB, Twitter</a:t>
            </a:r>
            <a:r>
              <a:rPr lang="en-US" altLang="en-US" smtClean="0">
                <a:solidFill>
                  <a:srgbClr val="000000"/>
                </a:solidFill>
                <a:latin typeface="Times New Roman" charset="0"/>
                <a:ea typeface="Times New Roman" charset="0"/>
                <a:cs typeface="Times New Roman" charset="0"/>
              </a:rPr>
              <a:t>, etc.), </a:t>
            </a:r>
            <a:r>
              <a:rPr lang="en-US" altLang="en-US" dirty="0" smtClean="0">
                <a:solidFill>
                  <a:srgbClr val="000000"/>
                </a:solidFill>
                <a:latin typeface="Times New Roman" charset="0"/>
                <a:ea typeface="Times New Roman" charset="0"/>
                <a:cs typeface="Times New Roman" charset="0"/>
              </a:rPr>
              <a:t>amateur networks, email</a:t>
            </a:r>
            <a:endParaRPr lang="en-US" altLang="en-US" b="1" dirty="0">
              <a:solidFill>
                <a:srgbClr val="000000"/>
              </a:solidFill>
              <a:latin typeface="Georgia" charset="0"/>
            </a:endParaRPr>
          </a:p>
        </p:txBody>
      </p:sp>
      <p:sp>
        <p:nvSpPr>
          <p:cNvPr id="10" name="Rectangle 9"/>
          <p:cNvSpPr/>
          <p:nvPr/>
        </p:nvSpPr>
        <p:spPr>
          <a:xfrm>
            <a:off x="581929" y="3397443"/>
            <a:ext cx="5070950" cy="1094633"/>
          </a:xfrm>
          <a:prstGeom prst="rect">
            <a:avLst/>
          </a:prstGeom>
          <a:solidFill>
            <a:srgbClr val="F5F007">
              <a:alpha val="16078"/>
            </a:srgbClr>
          </a:solidFill>
        </p:spPr>
        <p:style>
          <a:lnRef idx="2">
            <a:schemeClr val="accent4">
              <a:shade val="50000"/>
            </a:schemeClr>
          </a:lnRef>
          <a:fillRef idx="1">
            <a:schemeClr val="accent4"/>
          </a:fillRef>
          <a:effectRef idx="0">
            <a:schemeClr val="accent4"/>
          </a:effectRef>
          <a:fontRef idx="minor">
            <a:schemeClr val="lt1"/>
          </a:fontRef>
        </p:style>
        <p:txBody>
          <a:bodyPr anchor="t"/>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smtClean="0">
                <a:solidFill>
                  <a:srgbClr val="000000"/>
                </a:solidFill>
                <a:latin typeface="Times New Roman" charset="0"/>
                <a:ea typeface="Times New Roman" charset="0"/>
                <a:cs typeface="Times New Roman" charset="0"/>
              </a:rPr>
              <a:t>Immediate</a:t>
            </a:r>
            <a:r>
              <a:rPr lang="en-US" altLang="en-US" dirty="0" smtClean="0">
                <a:solidFill>
                  <a:srgbClr val="000000"/>
                </a:solidFill>
                <a:latin typeface="Times New Roman" charset="0"/>
                <a:ea typeface="Times New Roman" charset="0"/>
                <a:cs typeface="Times New Roman" charset="0"/>
              </a:rPr>
              <a:t> Outreach; certificates of participation</a:t>
            </a:r>
            <a:r>
              <a:rPr lang="en-US" altLang="en-US" smtClean="0">
                <a:solidFill>
                  <a:srgbClr val="000000"/>
                </a:solidFill>
                <a:latin typeface="Times New Roman" charset="0"/>
                <a:ea typeface="Times New Roman" charset="0"/>
                <a:cs typeface="Times New Roman" charset="0"/>
              </a:rPr>
              <a:t>; Google+, Flickr</a:t>
            </a:r>
            <a:r>
              <a:rPr lang="en-US" altLang="en-US" dirty="0" smtClean="0">
                <a:solidFill>
                  <a:srgbClr val="000000"/>
                </a:solidFill>
                <a:latin typeface="Times New Roman" charset="0"/>
                <a:ea typeface="Times New Roman" charset="0"/>
                <a:cs typeface="Times New Roman" charset="0"/>
              </a:rPr>
              <a:t>, Pinterest, etc.</a:t>
            </a:r>
            <a:endParaRPr lang="en-US" altLang="en-US" b="1" dirty="0">
              <a:solidFill>
                <a:srgbClr val="000000"/>
              </a:solidFill>
              <a:latin typeface="Georgia" charset="0"/>
            </a:endParaRPr>
          </a:p>
        </p:txBody>
      </p:sp>
      <p:sp>
        <p:nvSpPr>
          <p:cNvPr id="11" name="Rectangle 10"/>
          <p:cNvSpPr/>
          <p:nvPr/>
        </p:nvSpPr>
        <p:spPr>
          <a:xfrm>
            <a:off x="564306" y="4570749"/>
            <a:ext cx="5070950" cy="1210740"/>
          </a:xfrm>
          <a:prstGeom prst="rect">
            <a:avLst/>
          </a:prstGeom>
          <a:solidFill>
            <a:srgbClr val="35DC12">
              <a:alpha val="30980"/>
            </a:srgbClr>
          </a:solidFill>
        </p:spPr>
        <p:style>
          <a:lnRef idx="2">
            <a:schemeClr val="accent3">
              <a:shade val="50000"/>
            </a:schemeClr>
          </a:lnRef>
          <a:fillRef idx="1">
            <a:schemeClr val="accent3"/>
          </a:fillRef>
          <a:effectRef idx="0">
            <a:schemeClr val="accent3"/>
          </a:effectRef>
          <a:fontRef idx="minor">
            <a:schemeClr val="lt1"/>
          </a:fontRef>
        </p:style>
        <p:txBody>
          <a:bodyPr anchor="t"/>
          <a:lstStyle/>
          <a:p>
            <a:pPr>
              <a:defRPr/>
            </a:pPr>
            <a:r>
              <a:rPr lang="en-US" sz="2400" b="1" dirty="0" smtClean="0">
                <a:solidFill>
                  <a:srgbClr val="000000"/>
                </a:solidFill>
                <a:latin typeface="Times New Roman" charset="0"/>
                <a:ea typeface="Times New Roman" charset="0"/>
                <a:cs typeface="Times New Roman" charset="0"/>
              </a:rPr>
              <a:t>Challenges</a:t>
            </a:r>
            <a:r>
              <a:rPr lang="en-US" sz="2400" dirty="0" smtClean="0">
                <a:solidFill>
                  <a:srgbClr val="000000"/>
                </a:solidFill>
                <a:latin typeface="Times New Roman" charset="0"/>
                <a:ea typeface="Times New Roman" charset="0"/>
                <a:cs typeface="Times New Roman" charset="0"/>
              </a:rPr>
              <a:t> include data collection/archival; mixed formats of data</a:t>
            </a:r>
            <a:endParaRPr lang="en-US" sz="2400" dirty="0">
              <a:solidFill>
                <a:srgbClr val="000000"/>
              </a:solidFill>
              <a:latin typeface="Times New Roman" charset="0"/>
              <a:ea typeface="Times New Roman" charset="0"/>
              <a:cs typeface="Times New Roman" charset="0"/>
            </a:endParaRPr>
          </a:p>
        </p:txBody>
      </p:sp>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34</a:t>
            </a:fld>
            <a:endParaRPr lang="en-US"/>
          </a:p>
        </p:txBody>
      </p:sp>
      <p:pic>
        <p:nvPicPr>
          <p:cNvPr id="5" name="Picture 4"/>
          <p:cNvPicPr>
            <a:picLocks noChangeAspect="1"/>
          </p:cNvPicPr>
          <p:nvPr/>
        </p:nvPicPr>
        <p:blipFill>
          <a:blip r:embed="rId3"/>
          <a:stretch>
            <a:fillRect/>
          </a:stretch>
        </p:blipFill>
        <p:spPr>
          <a:xfrm>
            <a:off x="6011000" y="846412"/>
            <a:ext cx="5739145" cy="2893485"/>
          </a:xfrm>
          <a:prstGeom prst="rect">
            <a:avLst/>
          </a:prstGeom>
        </p:spPr>
      </p:pic>
      <p:pic>
        <p:nvPicPr>
          <p:cNvPr id="18" name="Picture 17"/>
          <p:cNvPicPr>
            <a:picLocks noChangeAspect="1"/>
          </p:cNvPicPr>
          <p:nvPr/>
        </p:nvPicPr>
        <p:blipFill>
          <a:blip r:embed="rId4"/>
          <a:stretch>
            <a:fillRect/>
          </a:stretch>
        </p:blipFill>
        <p:spPr>
          <a:xfrm>
            <a:off x="5787965" y="3565111"/>
            <a:ext cx="3951785" cy="1132067"/>
          </a:xfrm>
          <a:prstGeom prst="rect">
            <a:avLst/>
          </a:prstGeom>
        </p:spPr>
      </p:pic>
      <p:pic>
        <p:nvPicPr>
          <p:cNvPr id="20" name="Picture 19"/>
          <p:cNvPicPr>
            <a:picLocks noChangeAspect="1"/>
          </p:cNvPicPr>
          <p:nvPr/>
        </p:nvPicPr>
        <p:blipFill>
          <a:blip r:embed="rId5"/>
          <a:stretch>
            <a:fillRect/>
          </a:stretch>
        </p:blipFill>
        <p:spPr>
          <a:xfrm>
            <a:off x="9739750" y="3565111"/>
            <a:ext cx="2010395" cy="1132067"/>
          </a:xfrm>
          <a:prstGeom prst="rect">
            <a:avLst/>
          </a:prstGeom>
        </p:spPr>
      </p:pic>
      <p:sp>
        <p:nvSpPr>
          <p:cNvPr id="12" name="Rectangle 11"/>
          <p:cNvSpPr/>
          <p:nvPr/>
        </p:nvSpPr>
        <p:spPr>
          <a:xfrm>
            <a:off x="6146990" y="4773798"/>
            <a:ext cx="5603155" cy="1477328"/>
          </a:xfrm>
          <a:prstGeom prst="rect">
            <a:avLst/>
          </a:prstGeom>
        </p:spPr>
        <p:txBody>
          <a:bodyPr wrap="square" numCol="2">
            <a:spAutoFit/>
          </a:bodyPr>
          <a:lstStyle/>
          <a:p>
            <a:r>
              <a:rPr lang="en-US" b="1" dirty="0" smtClean="0">
                <a:latin typeface="Times New Roman" charset="0"/>
                <a:ea typeface="Times New Roman" charset="0"/>
                <a:cs typeface="Times New Roman" charset="0"/>
              </a:rPr>
              <a:t>Ongoing Campaigns:</a:t>
            </a:r>
          </a:p>
          <a:p>
            <a:pPr marL="285750" indent="-285750">
              <a:buFont typeface="Wingdings" charset="2"/>
              <a:buChar char="q"/>
            </a:pPr>
            <a:r>
              <a:rPr lang="en-US" b="1" dirty="0" smtClean="0">
                <a:solidFill>
                  <a:srgbClr val="FF0000"/>
                </a:solidFill>
                <a:latin typeface="Times New Roman" charset="0"/>
                <a:ea typeface="Times New Roman" charset="0"/>
                <a:cs typeface="Times New Roman" charset="0"/>
              </a:rPr>
              <a:t>Planets </a:t>
            </a:r>
            <a:r>
              <a:rPr lang="en-US" b="1" dirty="0">
                <a:solidFill>
                  <a:srgbClr val="FF0000"/>
                </a:solidFill>
                <a:latin typeface="Times New Roman" charset="0"/>
                <a:ea typeface="Times New Roman" charset="0"/>
                <a:cs typeface="Times New Roman" charset="0"/>
              </a:rPr>
              <a:t>(JSUN); </a:t>
            </a:r>
            <a:endParaRPr lang="en-US" b="1" dirty="0" smtClean="0">
              <a:solidFill>
                <a:srgbClr val="FF0000"/>
              </a:solidFill>
              <a:latin typeface="Times New Roman" charset="0"/>
              <a:ea typeface="Times New Roman" charset="0"/>
              <a:cs typeface="Times New Roman" charset="0"/>
            </a:endParaRPr>
          </a:p>
          <a:p>
            <a:pPr marL="342900" indent="-342900">
              <a:buFont typeface="Wingdings" charset="2"/>
              <a:buChar char="q"/>
            </a:pPr>
            <a:r>
              <a:rPr lang="en-US" b="1" dirty="0" smtClean="0">
                <a:solidFill>
                  <a:srgbClr val="FF0000"/>
                </a:solidFill>
                <a:latin typeface="Times New Roman" charset="0"/>
                <a:ea typeface="Times New Roman" charset="0"/>
                <a:cs typeface="Times New Roman" charset="0"/>
              </a:rPr>
              <a:t>Comets </a:t>
            </a:r>
          </a:p>
          <a:p>
            <a:pPr marL="342900" indent="-342900">
              <a:buFont typeface="Wingdings" charset="2"/>
              <a:buChar char="q"/>
            </a:pPr>
            <a:r>
              <a:rPr lang="en-US" b="1" dirty="0" smtClean="0">
                <a:solidFill>
                  <a:srgbClr val="FF0000"/>
                </a:solidFill>
                <a:latin typeface="Times New Roman" charset="0"/>
                <a:ea typeface="Times New Roman" charset="0"/>
                <a:cs typeface="Times New Roman" charset="0"/>
              </a:rPr>
              <a:t>Solar/Lunar Eclipses</a:t>
            </a:r>
            <a:endParaRPr lang="en-US" b="1" dirty="0">
              <a:solidFill>
                <a:srgbClr val="FF0000"/>
              </a:solidFill>
              <a:latin typeface="Times New Roman" charset="0"/>
              <a:ea typeface="Times New Roman" charset="0"/>
              <a:cs typeface="Times New Roman" charset="0"/>
            </a:endParaRPr>
          </a:p>
          <a:p>
            <a:pPr marL="342900" indent="-342900">
              <a:buFont typeface="Wingdings" charset="2"/>
              <a:buChar char="q"/>
            </a:pPr>
            <a:endParaRPr lang="en-US" b="1" dirty="0">
              <a:solidFill>
                <a:srgbClr val="FF0000"/>
              </a:solidFill>
              <a:latin typeface="Times New Roman" charset="0"/>
              <a:ea typeface="Times New Roman" charset="0"/>
              <a:cs typeface="Times New Roman" charset="0"/>
            </a:endParaRPr>
          </a:p>
        </p:txBody>
      </p:sp>
      <p:sp>
        <p:nvSpPr>
          <p:cNvPr id="14" name="Rectangle 13"/>
          <p:cNvSpPr/>
          <p:nvPr/>
        </p:nvSpPr>
        <p:spPr>
          <a:xfrm>
            <a:off x="8665135" y="4843212"/>
            <a:ext cx="3352694" cy="1477328"/>
          </a:xfrm>
          <a:prstGeom prst="rect">
            <a:avLst/>
          </a:prstGeom>
        </p:spPr>
        <p:txBody>
          <a:bodyPr wrap="square">
            <a:spAutoFit/>
          </a:bodyPr>
          <a:lstStyle/>
          <a:p>
            <a:r>
              <a:rPr lang="en-US" b="1" dirty="0">
                <a:latin typeface="Times New Roman" charset="0"/>
                <a:ea typeface="Times New Roman" charset="0"/>
                <a:cs typeface="Times New Roman" charset="0"/>
              </a:rPr>
              <a:t>Upcoming Campaigns:</a:t>
            </a:r>
          </a:p>
          <a:p>
            <a:pPr marL="342900" indent="-342900">
              <a:buFont typeface="Wingdings" charset="2"/>
              <a:buChar char="v"/>
            </a:pPr>
            <a:r>
              <a:rPr lang="en-US" b="1" dirty="0">
                <a:solidFill>
                  <a:srgbClr val="FF0000"/>
                </a:solidFill>
                <a:latin typeface="Times New Roman" charset="0"/>
                <a:ea typeface="Times New Roman" charset="0"/>
                <a:cs typeface="Times New Roman" charset="0"/>
              </a:rPr>
              <a:t>Specific Comets </a:t>
            </a:r>
            <a:r>
              <a:rPr lang="en-US" b="1" dirty="0" smtClean="0">
                <a:solidFill>
                  <a:srgbClr val="FF0000"/>
                </a:solidFill>
                <a:latin typeface="Times New Roman" charset="0"/>
                <a:ea typeface="Times New Roman" charset="0"/>
                <a:cs typeface="Times New Roman" charset="0"/>
              </a:rPr>
              <a:t>(21P, etc.)</a:t>
            </a:r>
            <a:endParaRPr lang="en-US" b="1" dirty="0">
              <a:solidFill>
                <a:srgbClr val="FF0000"/>
              </a:solidFill>
              <a:latin typeface="Times New Roman" charset="0"/>
              <a:ea typeface="Times New Roman" charset="0"/>
              <a:cs typeface="Times New Roman" charset="0"/>
            </a:endParaRPr>
          </a:p>
          <a:p>
            <a:pPr marL="342900" indent="-342900">
              <a:buFont typeface="Wingdings" charset="2"/>
              <a:buChar char="v"/>
            </a:pPr>
            <a:r>
              <a:rPr lang="en-US" b="1" dirty="0">
                <a:solidFill>
                  <a:srgbClr val="FF0000"/>
                </a:solidFill>
                <a:latin typeface="Times New Roman" charset="0"/>
                <a:ea typeface="Times New Roman" charset="0"/>
                <a:cs typeface="Times New Roman" charset="0"/>
              </a:rPr>
              <a:t>Polarization</a:t>
            </a:r>
          </a:p>
          <a:p>
            <a:pPr marL="342900" indent="-342900">
              <a:buFont typeface="Wingdings" charset="2"/>
              <a:buChar char="v"/>
            </a:pPr>
            <a:r>
              <a:rPr lang="en-US" b="1" dirty="0" smtClean="0">
                <a:solidFill>
                  <a:srgbClr val="FF0000"/>
                </a:solidFill>
                <a:latin typeface="Times New Roman" charset="0"/>
                <a:ea typeface="Times New Roman" charset="0"/>
                <a:cs typeface="Times New Roman" charset="0"/>
              </a:rPr>
              <a:t>Spectroscopy</a:t>
            </a:r>
          </a:p>
          <a:p>
            <a:pPr marL="342900" indent="-342900">
              <a:buFont typeface="Wingdings" charset="2"/>
              <a:buChar char="v"/>
            </a:pPr>
            <a:r>
              <a:rPr lang="en-US" b="1" dirty="0" smtClean="0">
                <a:solidFill>
                  <a:srgbClr val="FF0000"/>
                </a:solidFill>
                <a:latin typeface="Times New Roman" charset="0"/>
                <a:ea typeface="Times New Roman" charset="0"/>
                <a:cs typeface="Times New Roman" charset="0"/>
              </a:rPr>
              <a:t>Geo-mapping</a:t>
            </a:r>
            <a:endParaRPr lang="en-US" b="1"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85978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515597"/>
            <a:ext cx="9144000" cy="757619"/>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Gill Sans MT" panose="020B0502020104020203" pitchFamily="34" charset="0"/>
              </a:rPr>
              <a:t>How do we measure polarization?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9570" y="2025567"/>
            <a:ext cx="2064131" cy="367284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4037" y="3111143"/>
            <a:ext cx="1660184" cy="1624987"/>
          </a:xfrm>
          <a:prstGeom prst="rect">
            <a:avLst/>
          </a:prstGeom>
        </p:spPr>
      </p:pic>
      <p:sp>
        <p:nvSpPr>
          <p:cNvPr id="9" name="TextBox 8"/>
          <p:cNvSpPr txBox="1"/>
          <p:nvPr/>
        </p:nvSpPr>
        <p:spPr>
          <a:xfrm>
            <a:off x="4112254" y="3111143"/>
            <a:ext cx="696024" cy="1323439"/>
          </a:xfrm>
          <a:prstGeom prst="rect">
            <a:avLst/>
          </a:prstGeom>
          <a:noFill/>
        </p:spPr>
        <p:txBody>
          <a:bodyPr wrap="none" rtlCol="0">
            <a:spAutoFit/>
          </a:bodyPr>
          <a:lstStyle/>
          <a:p>
            <a:r>
              <a:rPr lang="en-US" sz="8000" dirty="0"/>
              <a:t>+</a:t>
            </a:r>
          </a:p>
        </p:txBody>
      </p:sp>
      <p:sp>
        <p:nvSpPr>
          <p:cNvPr id="10" name="TextBox 9"/>
          <p:cNvSpPr txBox="1"/>
          <p:nvPr/>
        </p:nvSpPr>
        <p:spPr>
          <a:xfrm>
            <a:off x="6813193" y="3200268"/>
            <a:ext cx="696024" cy="1323439"/>
          </a:xfrm>
          <a:prstGeom prst="rect">
            <a:avLst/>
          </a:prstGeom>
          <a:noFill/>
        </p:spPr>
        <p:txBody>
          <a:bodyPr wrap="none" rtlCol="0">
            <a:spAutoFit/>
          </a:bodyPr>
          <a:lstStyle/>
          <a:p>
            <a:r>
              <a:rPr lang="en-US" sz="8000" dirty="0"/>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8191" y="2270881"/>
            <a:ext cx="2420321" cy="3227095"/>
          </a:xfrm>
          <a:prstGeom prst="rect">
            <a:avLst/>
          </a:prstGeom>
        </p:spPr>
      </p:pic>
      <p:sp>
        <p:nvSpPr>
          <p:cNvPr id="12" name="TextBox 11"/>
          <p:cNvSpPr txBox="1"/>
          <p:nvPr/>
        </p:nvSpPr>
        <p:spPr>
          <a:xfrm>
            <a:off x="1883728" y="5882961"/>
            <a:ext cx="2576539" cy="523220"/>
          </a:xfrm>
          <a:prstGeom prst="rect">
            <a:avLst/>
          </a:prstGeom>
          <a:noFill/>
        </p:spPr>
        <p:txBody>
          <a:bodyPr wrap="none" rtlCol="0">
            <a:spAutoFit/>
          </a:bodyPr>
          <a:lstStyle/>
          <a:p>
            <a:r>
              <a:rPr lang="en-US" sz="2800" dirty="0"/>
              <a:t>CATE Equipment</a:t>
            </a:r>
          </a:p>
        </p:txBody>
      </p:sp>
      <p:sp>
        <p:nvSpPr>
          <p:cNvPr id="13" name="TextBox 12"/>
          <p:cNvSpPr txBox="1"/>
          <p:nvPr/>
        </p:nvSpPr>
        <p:spPr>
          <a:xfrm>
            <a:off x="4836658" y="5882961"/>
            <a:ext cx="1894942" cy="523220"/>
          </a:xfrm>
          <a:prstGeom prst="rect">
            <a:avLst/>
          </a:prstGeom>
          <a:noFill/>
        </p:spPr>
        <p:txBody>
          <a:bodyPr wrap="none" rtlCol="0">
            <a:spAutoFit/>
          </a:bodyPr>
          <a:lstStyle/>
          <a:p>
            <a:r>
              <a:rPr lang="en-US" sz="2800" dirty="0" err="1"/>
              <a:t>Polarimeter</a:t>
            </a:r>
            <a:endParaRPr lang="en-US" sz="2800" dirty="0"/>
          </a:p>
        </p:txBody>
      </p:sp>
      <p:sp>
        <p:nvSpPr>
          <p:cNvPr id="14" name="TextBox 13"/>
          <p:cNvSpPr txBox="1"/>
          <p:nvPr/>
        </p:nvSpPr>
        <p:spPr>
          <a:xfrm>
            <a:off x="8031088" y="5882961"/>
            <a:ext cx="1774525" cy="523220"/>
          </a:xfrm>
          <a:prstGeom prst="rect">
            <a:avLst/>
          </a:prstGeom>
          <a:noFill/>
        </p:spPr>
        <p:txBody>
          <a:bodyPr wrap="none" rtlCol="0">
            <a:spAutoFit/>
          </a:bodyPr>
          <a:lstStyle/>
          <a:p>
            <a:r>
              <a:rPr lang="en-US" sz="2800" dirty="0"/>
              <a:t>Our Setup!</a:t>
            </a:r>
          </a:p>
        </p:txBody>
      </p:sp>
      <p:sp>
        <p:nvSpPr>
          <p:cNvPr id="2" name="Date Placeholder 1"/>
          <p:cNvSpPr>
            <a:spLocks noGrp="1"/>
          </p:cNvSpPr>
          <p:nvPr>
            <p:ph type="dt" sz="half" idx="10"/>
          </p:nvPr>
        </p:nvSpPr>
        <p:spPr/>
        <p:txBody>
          <a:bodyPr/>
          <a:lstStyle/>
          <a:p>
            <a:r>
              <a:rPr lang="en-US" smtClean="0"/>
              <a:t>2019 AAS Winter Meeting, Honolulu</a:t>
            </a:r>
            <a:endParaRPr lang="en-US"/>
          </a:p>
        </p:txBody>
      </p:sp>
      <p:sp>
        <p:nvSpPr>
          <p:cNvPr id="3" name="Footer Placeholder 2"/>
          <p:cNvSpPr>
            <a:spLocks noGrp="1"/>
          </p:cNvSpPr>
          <p:nvPr>
            <p:ph type="ftr" sz="quarter" idx="11"/>
          </p:nvPr>
        </p:nvSpPr>
        <p:spPr/>
        <p:txBody>
          <a:bodyPr/>
          <a:lstStyle/>
          <a:p>
            <a:r>
              <a:rPr lang="en-US" smtClean="0"/>
              <a:t>Padma A. Yanamandra-Fisher</a:t>
            </a:r>
            <a:endParaRPr lang="en-US"/>
          </a:p>
        </p:txBody>
      </p:sp>
      <p:sp>
        <p:nvSpPr>
          <p:cNvPr id="4" name="Slide Number Placeholder 3"/>
          <p:cNvSpPr>
            <a:spLocks noGrp="1"/>
          </p:cNvSpPr>
          <p:nvPr>
            <p:ph type="sldNum" sz="quarter" idx="12"/>
          </p:nvPr>
        </p:nvSpPr>
        <p:spPr/>
        <p:txBody>
          <a:bodyPr/>
          <a:lstStyle/>
          <a:p>
            <a:fld id="{B375FB8B-40C9-2A4D-A8EA-B50C3BA8DE17}" type="slidenum">
              <a:rPr lang="en-US" smtClean="0"/>
              <a:t>35</a:t>
            </a:fld>
            <a:endParaRPr lang="en-US"/>
          </a:p>
        </p:txBody>
      </p:sp>
    </p:spTree>
    <p:extLst>
      <p:ext uri="{BB962C8B-B14F-4D97-AF65-F5344CB8AC3E}">
        <p14:creationId xmlns:p14="http://schemas.microsoft.com/office/powerpoint/2010/main" val="1335127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511301"/>
            <a:ext cx="9144000" cy="3824941"/>
          </a:xfrm>
          <a:prstGeom prst="rect">
            <a:avLst/>
          </a:prstGeom>
        </p:spPr>
      </p:pic>
      <p:sp>
        <p:nvSpPr>
          <p:cNvPr id="4" name="Title 2"/>
          <p:cNvSpPr>
            <a:spLocks noGrp="1"/>
          </p:cNvSpPr>
          <p:nvPr>
            <p:ph type="title"/>
          </p:nvPr>
        </p:nvSpPr>
        <p:spPr>
          <a:xfrm>
            <a:off x="1981200" y="274639"/>
            <a:ext cx="8229600" cy="1143000"/>
          </a:xfrm>
        </p:spPr>
        <p:txBody>
          <a:bodyPr>
            <a:normAutofit fontScale="90000"/>
          </a:bodyPr>
          <a:lstStyle/>
          <a:p>
            <a:pPr algn="ctr"/>
            <a:r>
              <a:rPr lang="en-US" sz="4000" b="1" dirty="0" smtClean="0">
                <a:solidFill>
                  <a:srgbClr val="FF0000"/>
                </a:solidFill>
              </a:rPr>
              <a:t>From 2.5 min to 83 min:</a:t>
            </a:r>
            <a:br>
              <a:rPr lang="en-US" sz="4000" b="1" dirty="0" smtClean="0">
                <a:solidFill>
                  <a:srgbClr val="FF0000"/>
                </a:solidFill>
              </a:rPr>
            </a:br>
            <a:r>
              <a:rPr lang="en-US" sz="4000" b="1" dirty="0" smtClean="0">
                <a:solidFill>
                  <a:srgbClr val="FF0000"/>
                </a:solidFill>
              </a:rPr>
              <a:t>46 Site Quick-Look Animation</a:t>
            </a:r>
            <a:endParaRPr lang="en-US" sz="4000" b="1" dirty="0">
              <a:solidFill>
                <a:srgbClr val="FF0000"/>
              </a:solidFill>
            </a:endParaRPr>
          </a:p>
        </p:txBody>
      </p:sp>
      <p:sp>
        <p:nvSpPr>
          <p:cNvPr id="2" name="Date Placeholder 1"/>
          <p:cNvSpPr>
            <a:spLocks noGrp="1"/>
          </p:cNvSpPr>
          <p:nvPr>
            <p:ph type="dt" sz="half" idx="10"/>
          </p:nvPr>
        </p:nvSpPr>
        <p:spPr/>
        <p:txBody>
          <a:bodyPr/>
          <a:lstStyle/>
          <a:p>
            <a:r>
              <a:rPr lang="en-US" smtClean="0"/>
              <a:t>2019 AAS Winter Meeting, Honolulu</a:t>
            </a:r>
            <a:endParaRPr lang="en-US"/>
          </a:p>
        </p:txBody>
      </p:sp>
      <p:sp>
        <p:nvSpPr>
          <p:cNvPr id="5" name="Footer Placeholder 4"/>
          <p:cNvSpPr>
            <a:spLocks noGrp="1"/>
          </p:cNvSpPr>
          <p:nvPr>
            <p:ph type="ftr" sz="quarter" idx="11"/>
          </p:nvPr>
        </p:nvSpPr>
        <p:spPr/>
        <p:txBody>
          <a:bodyPr/>
          <a:lstStyle/>
          <a:p>
            <a:r>
              <a:rPr lang="en-US" smtClean="0"/>
              <a:t>Padma A. Yanamandra-Fisher</a:t>
            </a:r>
            <a:endParaRPr lang="en-US"/>
          </a:p>
        </p:txBody>
      </p:sp>
      <p:sp>
        <p:nvSpPr>
          <p:cNvPr id="6" name="Slide Number Placeholder 5"/>
          <p:cNvSpPr>
            <a:spLocks noGrp="1"/>
          </p:cNvSpPr>
          <p:nvPr>
            <p:ph type="sldNum" sz="quarter" idx="12"/>
          </p:nvPr>
        </p:nvSpPr>
        <p:spPr/>
        <p:txBody>
          <a:bodyPr/>
          <a:lstStyle/>
          <a:p>
            <a:fld id="{B375FB8B-40C9-2A4D-A8EA-B50C3BA8DE17}" type="slidenum">
              <a:rPr lang="en-US" smtClean="0"/>
              <a:t>36</a:t>
            </a:fld>
            <a:endParaRPr lang="en-US"/>
          </a:p>
        </p:txBody>
      </p:sp>
      <p:sp>
        <p:nvSpPr>
          <p:cNvPr id="7" name="TextBox 6"/>
          <p:cNvSpPr txBox="1"/>
          <p:nvPr/>
        </p:nvSpPr>
        <p:spPr>
          <a:xfrm>
            <a:off x="1524000" y="5486400"/>
            <a:ext cx="9144000" cy="954107"/>
          </a:xfrm>
          <a:prstGeom prst="rect">
            <a:avLst/>
          </a:prstGeom>
          <a:noFill/>
        </p:spPr>
        <p:txBody>
          <a:bodyPr wrap="square" rtlCol="0">
            <a:spAutoFit/>
          </a:bodyPr>
          <a:lstStyle/>
          <a:p>
            <a:r>
              <a:rPr lang="en-US" sz="2800" dirty="0" smtClean="0">
                <a:latin typeface="+mj-lt"/>
              </a:rPr>
              <a:t>Co-adding/registering images; Sobel-filtering for fine structure</a:t>
            </a:r>
          </a:p>
          <a:p>
            <a:r>
              <a:rPr lang="en-US" sz="2800" dirty="0" smtClean="0">
                <a:latin typeface="+mj-lt"/>
              </a:rPr>
              <a:t>(Credit: D. Elmore, AURA)</a:t>
            </a:r>
            <a:endParaRPr lang="en-US" sz="2800" dirty="0">
              <a:latin typeface="+mj-lt"/>
            </a:endParaRPr>
          </a:p>
        </p:txBody>
      </p:sp>
    </p:spTree>
    <p:extLst>
      <p:ext uri="{BB962C8B-B14F-4D97-AF65-F5344CB8AC3E}">
        <p14:creationId xmlns:p14="http://schemas.microsoft.com/office/powerpoint/2010/main" val="2025635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74751" y="1008358"/>
            <a:ext cx="7660037" cy="553998"/>
          </a:xfrm>
          <a:prstGeom prst="rect">
            <a:avLst/>
          </a:prstGeom>
          <a:noFill/>
        </p:spPr>
        <p:txBody>
          <a:bodyPr wrap="square" rtlCol="0">
            <a:spAutoFit/>
          </a:bodyPr>
          <a:lstStyle/>
          <a:p>
            <a:pPr algn="ctr"/>
            <a:r>
              <a:rPr lang="en-US" sz="3000" b="1" dirty="0">
                <a:solidFill>
                  <a:srgbClr val="FF0000"/>
                </a:solidFill>
                <a:latin typeface="Times New Roman" charset="0"/>
                <a:ea typeface="Times New Roman" charset="0"/>
                <a:cs typeface="Times New Roman" charset="0"/>
              </a:rPr>
              <a:t>Polarization: Is it unique?</a:t>
            </a:r>
          </a:p>
        </p:txBody>
      </p:sp>
      <p:pic>
        <p:nvPicPr>
          <p:cNvPr id="7" name="Picture 6"/>
          <p:cNvPicPr>
            <a:picLocks noChangeAspect="1"/>
          </p:cNvPicPr>
          <p:nvPr/>
        </p:nvPicPr>
        <p:blipFill>
          <a:blip r:embed="rId3"/>
          <a:stretch>
            <a:fillRect/>
          </a:stretch>
        </p:blipFill>
        <p:spPr>
          <a:xfrm>
            <a:off x="8370736" y="3954088"/>
            <a:ext cx="1036084" cy="107181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0551" y="3630709"/>
            <a:ext cx="1029511" cy="1623460"/>
          </a:xfrm>
          <a:prstGeom prst="rect">
            <a:avLst/>
          </a:prstGeom>
        </p:spPr>
      </p:pic>
      <p:pic>
        <p:nvPicPr>
          <p:cNvPr id="10" name="Picture 9"/>
          <p:cNvPicPr>
            <a:picLocks noChangeAspect="1"/>
          </p:cNvPicPr>
          <p:nvPr/>
        </p:nvPicPr>
        <p:blipFill>
          <a:blip r:embed="rId5"/>
          <a:stretch>
            <a:fillRect/>
          </a:stretch>
        </p:blipFill>
        <p:spPr>
          <a:xfrm>
            <a:off x="3923514" y="3747271"/>
            <a:ext cx="1455173" cy="1680842"/>
          </a:xfrm>
          <a:prstGeom prst="rect">
            <a:avLst/>
          </a:prstGeom>
        </p:spPr>
      </p:pic>
      <p:pic>
        <p:nvPicPr>
          <p:cNvPr id="11" name="Picture 10"/>
          <p:cNvPicPr>
            <a:picLocks noChangeAspect="1"/>
          </p:cNvPicPr>
          <p:nvPr/>
        </p:nvPicPr>
        <p:blipFill>
          <a:blip r:embed="rId6"/>
          <a:stretch>
            <a:fillRect/>
          </a:stretch>
        </p:blipFill>
        <p:spPr>
          <a:xfrm>
            <a:off x="1677786" y="2406600"/>
            <a:ext cx="1865061" cy="151578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669" y="4199593"/>
            <a:ext cx="2915421" cy="132684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594" y="4442439"/>
            <a:ext cx="2152917" cy="1531810"/>
          </a:xfrm>
          <a:prstGeom prst="rect">
            <a:avLst/>
          </a:prstGeom>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2594" y="1185300"/>
            <a:ext cx="1472192" cy="10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52819" y="2255458"/>
            <a:ext cx="1867243" cy="97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1"/>
          <a:stretch>
            <a:fillRect/>
          </a:stretch>
        </p:blipFill>
        <p:spPr>
          <a:xfrm>
            <a:off x="2646106" y="1216995"/>
            <a:ext cx="1584054" cy="1189606"/>
          </a:xfrm>
          <a:prstGeom prst="rect">
            <a:avLst/>
          </a:prstGeom>
        </p:spPr>
      </p:pic>
      <p:sp>
        <p:nvSpPr>
          <p:cNvPr id="18" name="Rectangle 17"/>
          <p:cNvSpPr/>
          <p:nvPr/>
        </p:nvSpPr>
        <p:spPr>
          <a:xfrm>
            <a:off x="4390759" y="1485970"/>
            <a:ext cx="4122308" cy="784830"/>
          </a:xfrm>
          <a:prstGeom prst="rect">
            <a:avLst/>
          </a:prstGeom>
        </p:spPr>
        <p:txBody>
          <a:bodyPr wrap="square">
            <a:spAutoFit/>
          </a:bodyPr>
          <a:lstStyle/>
          <a:p>
            <a:pPr algn="just"/>
            <a:r>
              <a:rPr lang="en-US" altLang="en-US" sz="1500" b="1" dirty="0">
                <a:solidFill>
                  <a:srgbClr val="FF0000"/>
                </a:solidFill>
                <a:latin typeface="Times New Roman" charset="0"/>
              </a:rPr>
              <a:t>Rainbows</a:t>
            </a:r>
            <a:r>
              <a:rPr lang="en-US" altLang="en-US" sz="1500" dirty="0">
                <a:latin typeface="Times New Roman" charset="0"/>
              </a:rPr>
              <a:t> are caused by reflection of sunlight by water droplets in the atmosphere and are highly polarized.</a:t>
            </a:r>
            <a:endParaRPr lang="en-US" altLang="en-US" sz="1500" b="1" dirty="0">
              <a:latin typeface="Times New Roman" charset="0"/>
            </a:endParaRPr>
          </a:p>
        </p:txBody>
      </p:sp>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6978" y="2406601"/>
            <a:ext cx="1568327" cy="104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3870531" y="2495221"/>
            <a:ext cx="3088805" cy="1246495"/>
          </a:xfrm>
          <a:prstGeom prst="rect">
            <a:avLst/>
          </a:prstGeom>
        </p:spPr>
        <p:txBody>
          <a:bodyPr wrap="square">
            <a:spAutoFit/>
          </a:bodyPr>
          <a:lstStyle/>
          <a:p>
            <a:pPr algn="just"/>
            <a:r>
              <a:rPr lang="en-US" altLang="en-US" sz="1500" b="1" dirty="0">
                <a:solidFill>
                  <a:srgbClr val="FF0000"/>
                </a:solidFill>
                <a:latin typeface="Times New Roman" charset="0"/>
              </a:rPr>
              <a:t>Haloes</a:t>
            </a:r>
            <a:r>
              <a:rPr lang="en-US" altLang="en-US" sz="1500" dirty="0">
                <a:latin typeface="Times New Roman" charset="0"/>
              </a:rPr>
              <a:t> are produced by reflections/refraction by hexagonal ice crystals, as opposed to water droplets, and are mostly formed in colder climes. </a:t>
            </a:r>
            <a:endParaRPr lang="en-US" altLang="en-US" sz="1500" b="1" dirty="0">
              <a:latin typeface="Times New Roman" charset="0"/>
            </a:endParaRPr>
          </a:p>
        </p:txBody>
      </p:sp>
      <p:sp>
        <p:nvSpPr>
          <p:cNvPr id="21" name="TextBox 20"/>
          <p:cNvSpPr txBox="1"/>
          <p:nvPr/>
        </p:nvSpPr>
        <p:spPr>
          <a:xfrm>
            <a:off x="5431669" y="3718633"/>
            <a:ext cx="2649249" cy="323165"/>
          </a:xfrm>
          <a:prstGeom prst="rect">
            <a:avLst/>
          </a:prstGeom>
          <a:noFill/>
        </p:spPr>
        <p:txBody>
          <a:bodyPr wrap="square" rtlCol="0">
            <a:spAutoFit/>
          </a:bodyPr>
          <a:lstStyle/>
          <a:p>
            <a:r>
              <a:rPr lang="en-US" sz="1500" dirty="0" err="1">
                <a:latin typeface="Times New Roman" charset="0"/>
                <a:ea typeface="Times New Roman" charset="0"/>
                <a:cs typeface="Times New Roman" charset="0"/>
              </a:rPr>
              <a:t>Asteroidal</a:t>
            </a:r>
            <a:r>
              <a:rPr lang="en-US" sz="1500" dirty="0">
                <a:latin typeface="Times New Roman" charset="0"/>
                <a:ea typeface="Times New Roman" charset="0"/>
                <a:cs typeface="Times New Roman" charset="0"/>
              </a:rPr>
              <a:t> Taxonomy</a:t>
            </a:r>
          </a:p>
        </p:txBody>
      </p:sp>
      <p:sp>
        <p:nvSpPr>
          <p:cNvPr id="22" name="TextBox 21"/>
          <p:cNvSpPr txBox="1"/>
          <p:nvPr/>
        </p:nvSpPr>
        <p:spPr>
          <a:xfrm>
            <a:off x="8385519" y="5128031"/>
            <a:ext cx="1990235" cy="323165"/>
          </a:xfrm>
          <a:prstGeom prst="rect">
            <a:avLst/>
          </a:prstGeom>
          <a:noFill/>
        </p:spPr>
        <p:txBody>
          <a:bodyPr wrap="square" rtlCol="0">
            <a:spAutoFit/>
          </a:bodyPr>
          <a:lstStyle/>
          <a:p>
            <a:r>
              <a:rPr lang="en-US" sz="1500" dirty="0">
                <a:latin typeface="Times New Roman" charset="0"/>
                <a:ea typeface="Times New Roman" charset="0"/>
                <a:cs typeface="Times New Roman" charset="0"/>
              </a:rPr>
              <a:t>Planets </a:t>
            </a:r>
            <a:r>
              <a:rPr lang="en-US" sz="1500">
                <a:latin typeface="Times New Roman" charset="0"/>
                <a:ea typeface="Times New Roman" charset="0"/>
                <a:cs typeface="Times New Roman" charset="0"/>
              </a:rPr>
              <a:t>and satellites</a:t>
            </a:r>
          </a:p>
        </p:txBody>
      </p:sp>
      <p:sp>
        <p:nvSpPr>
          <p:cNvPr id="23" name="TextBox 22"/>
          <p:cNvSpPr txBox="1"/>
          <p:nvPr/>
        </p:nvSpPr>
        <p:spPr>
          <a:xfrm>
            <a:off x="8513066" y="3298947"/>
            <a:ext cx="1821720" cy="323165"/>
          </a:xfrm>
          <a:prstGeom prst="rect">
            <a:avLst/>
          </a:prstGeom>
          <a:noFill/>
        </p:spPr>
        <p:txBody>
          <a:bodyPr wrap="square" rtlCol="0">
            <a:spAutoFit/>
          </a:bodyPr>
          <a:lstStyle/>
          <a:p>
            <a:r>
              <a:rPr lang="en-US" sz="1500">
                <a:latin typeface="Times New Roman" charset="0"/>
                <a:ea typeface="Times New Roman" charset="0"/>
                <a:cs typeface="Times New Roman" charset="0"/>
              </a:rPr>
              <a:t>Comets</a:t>
            </a:r>
          </a:p>
        </p:txBody>
      </p:sp>
      <p:sp>
        <p:nvSpPr>
          <p:cNvPr id="24" name="TextBox 23"/>
          <p:cNvSpPr txBox="1"/>
          <p:nvPr/>
        </p:nvSpPr>
        <p:spPr>
          <a:xfrm>
            <a:off x="1880945" y="4088644"/>
            <a:ext cx="2245728" cy="323165"/>
          </a:xfrm>
          <a:prstGeom prst="rect">
            <a:avLst/>
          </a:prstGeom>
          <a:noFill/>
        </p:spPr>
        <p:txBody>
          <a:bodyPr wrap="square" rtlCol="0">
            <a:spAutoFit/>
          </a:bodyPr>
          <a:lstStyle/>
          <a:p>
            <a:r>
              <a:rPr lang="en-US" sz="1500" dirty="0">
                <a:latin typeface="Times New Roman" charset="0"/>
                <a:ea typeface="Times New Roman" charset="0"/>
                <a:cs typeface="Times New Roman" charset="0"/>
              </a:rPr>
              <a:t>Moon - </a:t>
            </a:r>
            <a:r>
              <a:rPr lang="en-US" sz="1500" dirty="0" err="1">
                <a:latin typeface="Times New Roman" charset="0"/>
                <a:ea typeface="Times New Roman" charset="0"/>
                <a:cs typeface="Times New Roman" charset="0"/>
              </a:rPr>
              <a:t>minearlogy</a:t>
            </a:r>
            <a:endParaRPr lang="en-US" sz="1500" dirty="0">
              <a:latin typeface="Times New Roman" charset="0"/>
              <a:ea typeface="Times New Roman" charset="0"/>
              <a:cs typeface="Times New Roman" charset="0"/>
            </a:endParaRPr>
          </a:p>
        </p:txBody>
      </p:sp>
      <p:sp>
        <p:nvSpPr>
          <p:cNvPr id="3" name="Date Placeholder 2"/>
          <p:cNvSpPr>
            <a:spLocks noGrp="1"/>
          </p:cNvSpPr>
          <p:nvPr>
            <p:ph type="dt" sz="half" idx="10"/>
          </p:nvPr>
        </p:nvSpPr>
        <p:spPr/>
        <p:txBody>
          <a:bodyPr/>
          <a:lstStyle/>
          <a:p>
            <a:r>
              <a:rPr lang="en-US" smtClean="0"/>
              <a:t>2019 AAS Winter Meeting, Honolulu</a:t>
            </a:r>
            <a:endParaRPr lang="en-US" dirty="0"/>
          </a:p>
        </p:txBody>
      </p:sp>
      <p:sp>
        <p:nvSpPr>
          <p:cNvPr id="4" name="Footer Placeholder 3"/>
          <p:cNvSpPr>
            <a:spLocks noGrp="1"/>
          </p:cNvSpPr>
          <p:nvPr>
            <p:ph type="ftr" sz="quarter" idx="11"/>
          </p:nvPr>
        </p:nvSpPr>
        <p:spPr/>
        <p:txBody>
          <a:bodyPr/>
          <a:lstStyle/>
          <a:p>
            <a:r>
              <a:rPr lang="en-US" smtClean="0"/>
              <a:t>Padma A. Yanamandra-Fisher</a:t>
            </a:r>
            <a:endParaRPr lang="en-US" dirty="0"/>
          </a:p>
        </p:txBody>
      </p:sp>
      <p:sp>
        <p:nvSpPr>
          <p:cNvPr id="8" name="Slide Number Placeholder 7"/>
          <p:cNvSpPr>
            <a:spLocks noGrp="1"/>
          </p:cNvSpPr>
          <p:nvPr>
            <p:ph type="sldNum" sz="quarter" idx="12"/>
          </p:nvPr>
        </p:nvSpPr>
        <p:spPr/>
        <p:txBody>
          <a:bodyPr/>
          <a:lstStyle/>
          <a:p>
            <a:fld id="{B375FB8B-40C9-2A4D-A8EA-B50C3BA8DE17}" type="slidenum">
              <a:rPr lang="en-US" smtClean="0"/>
              <a:t>37</a:t>
            </a:fld>
            <a:endParaRPr lang="en-US"/>
          </a:p>
        </p:txBody>
      </p:sp>
    </p:spTree>
    <p:extLst>
      <p:ext uri="{BB962C8B-B14F-4D97-AF65-F5344CB8AC3E}">
        <p14:creationId xmlns:p14="http://schemas.microsoft.com/office/powerpoint/2010/main" val="488042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30323" y="50234"/>
            <a:ext cx="1409700" cy="1016000"/>
          </a:xfrm>
          <a:prstGeom prst="rect">
            <a:avLst/>
          </a:prstGeom>
        </p:spPr>
      </p:pic>
      <p:sp>
        <p:nvSpPr>
          <p:cNvPr id="2" name="Title 1"/>
          <p:cNvSpPr>
            <a:spLocks noGrp="1"/>
          </p:cNvSpPr>
          <p:nvPr>
            <p:ph type="title"/>
          </p:nvPr>
        </p:nvSpPr>
        <p:spPr>
          <a:xfrm>
            <a:off x="1880142" y="79953"/>
            <a:ext cx="8228853" cy="1143000"/>
          </a:xfrm>
        </p:spPr>
        <p:txBody>
          <a:bodyPr/>
          <a:lstStyle/>
          <a:p>
            <a:r>
              <a:rPr lang="en-US" sz="4800" b="1" dirty="0">
                <a:latin typeface="Times New Roman" charset="0"/>
                <a:ea typeface="Times New Roman" charset="0"/>
                <a:cs typeface="Times New Roman" charset="0"/>
              </a:rPr>
              <a:t>Ongoing Campaigns</a:t>
            </a:r>
          </a:p>
        </p:txBody>
      </p:sp>
      <p:pic>
        <p:nvPicPr>
          <p:cNvPr id="4" name="Picture 3"/>
          <p:cNvPicPr>
            <a:picLocks noChangeAspect="1"/>
          </p:cNvPicPr>
          <p:nvPr/>
        </p:nvPicPr>
        <p:blipFill>
          <a:blip r:embed="rId3"/>
          <a:stretch>
            <a:fillRect/>
          </a:stretch>
        </p:blipFill>
        <p:spPr>
          <a:xfrm>
            <a:off x="1693496" y="50234"/>
            <a:ext cx="927100" cy="927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576" y="1021278"/>
            <a:ext cx="1757784" cy="1341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497" y="921088"/>
            <a:ext cx="1441965" cy="14419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0323" y="1347643"/>
            <a:ext cx="1409700" cy="136942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39" y="1144593"/>
            <a:ext cx="1685465" cy="1066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3140" y="2398976"/>
            <a:ext cx="4730262" cy="169848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7830" y="3588272"/>
            <a:ext cx="3536989" cy="291904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5436" y="4411959"/>
            <a:ext cx="2252835" cy="172304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2595" y="1066234"/>
            <a:ext cx="1634272" cy="211494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6292" y="4247973"/>
            <a:ext cx="2433514" cy="1837303"/>
          </a:xfrm>
          <a:prstGeom prst="rect">
            <a:avLst/>
          </a:prstGeom>
        </p:spPr>
      </p:pic>
      <p:sp>
        <p:nvSpPr>
          <p:cNvPr id="14" name="Date Placeholder 13"/>
          <p:cNvSpPr>
            <a:spLocks noGrp="1"/>
          </p:cNvSpPr>
          <p:nvPr>
            <p:ph type="dt" sz="half" idx="10"/>
          </p:nvPr>
        </p:nvSpPr>
        <p:spPr/>
        <p:txBody>
          <a:bodyPr/>
          <a:lstStyle/>
          <a:p>
            <a:r>
              <a:rPr lang="en-US" smtClean="0"/>
              <a:t>2019 AAS Winter Meeting, Honolulu</a:t>
            </a:r>
            <a:endParaRPr lang="en-US"/>
          </a:p>
        </p:txBody>
      </p:sp>
      <p:sp>
        <p:nvSpPr>
          <p:cNvPr id="15" name="Footer Placeholder 14"/>
          <p:cNvSpPr>
            <a:spLocks noGrp="1"/>
          </p:cNvSpPr>
          <p:nvPr>
            <p:ph type="ftr" sz="quarter" idx="11"/>
          </p:nvPr>
        </p:nvSpPr>
        <p:spPr/>
        <p:txBody>
          <a:bodyPr/>
          <a:lstStyle/>
          <a:p>
            <a:r>
              <a:rPr lang="en-US" smtClean="0"/>
              <a:t>Padma A. Yanamandra-Fisher</a:t>
            </a:r>
            <a:endParaRPr lang="en-US"/>
          </a:p>
        </p:txBody>
      </p:sp>
      <p:sp>
        <p:nvSpPr>
          <p:cNvPr id="16" name="Slide Number Placeholder 15"/>
          <p:cNvSpPr>
            <a:spLocks noGrp="1"/>
          </p:cNvSpPr>
          <p:nvPr>
            <p:ph type="sldNum" sz="quarter" idx="12"/>
          </p:nvPr>
        </p:nvSpPr>
        <p:spPr/>
        <p:txBody>
          <a:bodyPr/>
          <a:lstStyle/>
          <a:p>
            <a:fld id="{B375FB8B-40C9-2A4D-A8EA-B50C3BA8DE17}" type="slidenum">
              <a:rPr lang="en-US" smtClean="0"/>
              <a:t>38</a:t>
            </a:fld>
            <a:endParaRPr lang="en-US"/>
          </a:p>
        </p:txBody>
      </p:sp>
    </p:spTree>
    <p:extLst>
      <p:ext uri="{BB962C8B-B14F-4D97-AF65-F5344CB8AC3E}">
        <p14:creationId xmlns:p14="http://schemas.microsoft.com/office/powerpoint/2010/main" val="360528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616046" y="357148"/>
            <a:ext cx="9099471" cy="846081"/>
          </a:xfrm>
        </p:spPr>
        <p:txBody>
          <a:bodyPr>
            <a:noAutofit/>
          </a:bodyPr>
          <a:lstStyle/>
          <a:p>
            <a:pPr algn="ctr"/>
            <a:r>
              <a:rPr lang="en-US" sz="4000" b="1" dirty="0">
                <a:solidFill>
                  <a:srgbClr val="FF0000"/>
                </a:solidFill>
                <a:latin typeface="Times New Roman" charset="0"/>
                <a:ea typeface="Times New Roman" charset="0"/>
                <a:cs typeface="Times New Roman" charset="0"/>
              </a:rPr>
              <a:t>The PACA Project </a:t>
            </a:r>
            <a:r>
              <a:rPr lang="en-US" sz="4000" b="1" dirty="0" smtClean="0">
                <a:solidFill>
                  <a:srgbClr val="FF0000"/>
                </a:solidFill>
                <a:latin typeface="Times New Roman" charset="0"/>
                <a:ea typeface="Times New Roman" charset="0"/>
                <a:cs typeface="Times New Roman" charset="0"/>
              </a:rPr>
              <a:t>Global Network </a:t>
            </a:r>
            <a:r>
              <a:rPr lang="en-US" sz="3176" b="1" dirty="0">
                <a:latin typeface="Times New Roman" charset="0"/>
                <a:ea typeface="Times New Roman" charset="0"/>
                <a:cs typeface="Times New Roman" charset="0"/>
              </a:rPr>
              <a:t/>
            </a:r>
            <a:br>
              <a:rPr lang="en-US" sz="3176" b="1" dirty="0">
                <a:latin typeface="Times New Roman" charset="0"/>
                <a:ea typeface="Times New Roman" charset="0"/>
                <a:cs typeface="Times New Roman" charset="0"/>
              </a:rPr>
            </a:br>
            <a:r>
              <a:rPr lang="en-US" sz="2118" b="1" dirty="0">
                <a:latin typeface="Times New Roman" charset="0"/>
                <a:ea typeface="Times New Roman" charset="0"/>
                <a:cs typeface="Times New Roman" charset="0"/>
                <a:hlinkClick r:id="rId2"/>
              </a:rPr>
              <a:t>padmayf@gmail.com</a:t>
            </a:r>
            <a:endParaRPr lang="en-US" sz="2118" b="1" dirty="0">
              <a:latin typeface="Times New Roman" charset="0"/>
              <a:ea typeface="Times New Roman" charset="0"/>
              <a:cs typeface="Times New Roman" charset="0"/>
            </a:endParaRPr>
          </a:p>
        </p:txBody>
      </p:sp>
      <p:pic>
        <p:nvPicPr>
          <p:cNvPr id="11" name="Picture 10"/>
          <p:cNvPicPr>
            <a:picLocks noChangeAspect="1"/>
          </p:cNvPicPr>
          <p:nvPr/>
        </p:nvPicPr>
        <p:blipFill>
          <a:blip r:embed="rId3"/>
          <a:stretch>
            <a:fillRect/>
          </a:stretch>
        </p:blipFill>
        <p:spPr>
          <a:xfrm>
            <a:off x="2009226" y="2794199"/>
            <a:ext cx="5625879" cy="3094726"/>
          </a:xfrm>
          <a:prstGeom prst="rect">
            <a:avLst/>
          </a:prstGeom>
        </p:spPr>
      </p:pic>
      <p:pic>
        <p:nvPicPr>
          <p:cNvPr id="8" name="Picture 7"/>
          <p:cNvPicPr>
            <a:picLocks noChangeAspect="1"/>
          </p:cNvPicPr>
          <p:nvPr/>
        </p:nvPicPr>
        <p:blipFill>
          <a:blip r:embed="rId4"/>
          <a:stretch>
            <a:fillRect/>
          </a:stretch>
        </p:blipFill>
        <p:spPr>
          <a:xfrm>
            <a:off x="1666216" y="1424191"/>
            <a:ext cx="4738390" cy="1420420"/>
          </a:xfrm>
          <a:prstGeom prst="rect">
            <a:avLst/>
          </a:prstGeom>
        </p:spPr>
      </p:pic>
      <p:sp>
        <p:nvSpPr>
          <p:cNvPr id="9" name="TextBox 8"/>
          <p:cNvSpPr txBox="1"/>
          <p:nvPr/>
        </p:nvSpPr>
        <p:spPr>
          <a:xfrm>
            <a:off x="0" y="1338944"/>
            <a:ext cx="1825685" cy="2246769"/>
          </a:xfrm>
          <a:prstGeom prst="rect">
            <a:avLst/>
          </a:prstGeom>
          <a:noFill/>
        </p:spPr>
        <p:txBody>
          <a:bodyPr wrap="square" rtlCol="0">
            <a:spAutoFit/>
          </a:bodyPr>
          <a:lstStyle/>
          <a:p>
            <a:r>
              <a:rPr lang="en-US" sz="2000" b="1" dirty="0">
                <a:latin typeface="Times New Roman" charset="0"/>
                <a:ea typeface="Times New Roman" charset="0"/>
                <a:cs typeface="Times New Roman" charset="0"/>
              </a:rPr>
              <a:t>PACA Groups</a:t>
            </a:r>
            <a:endParaRPr lang="en-US" sz="2000" dirty="0">
              <a:latin typeface="Times New Roman" charset="0"/>
              <a:ea typeface="Times New Roman" charset="0"/>
              <a:cs typeface="Times New Roman" charset="0"/>
            </a:endParaRPr>
          </a:p>
          <a:p>
            <a:pPr marL="257160" indent="-257160">
              <a:buFont typeface="Wingdings" charset="2"/>
              <a:buChar char="Ø"/>
            </a:pPr>
            <a:r>
              <a:rPr lang="en-US" sz="2000" dirty="0">
                <a:latin typeface="Times New Roman" charset="0"/>
                <a:ea typeface="Times New Roman" charset="0"/>
                <a:cs typeface="Times New Roman" charset="0"/>
              </a:rPr>
              <a:t>Jupiter</a:t>
            </a:r>
          </a:p>
          <a:p>
            <a:pPr marL="257160" indent="-257160">
              <a:buFont typeface="Wingdings" charset="2"/>
              <a:buChar char="Ø"/>
            </a:pPr>
            <a:r>
              <a:rPr lang="en-US" sz="2000" dirty="0">
                <a:latin typeface="Times New Roman" charset="0"/>
                <a:ea typeface="Times New Roman" charset="0"/>
                <a:cs typeface="Times New Roman" charset="0"/>
              </a:rPr>
              <a:t>Saturn</a:t>
            </a:r>
          </a:p>
          <a:p>
            <a:pPr marL="257160" indent="-257160">
              <a:buFont typeface="Wingdings" charset="2"/>
              <a:buChar char="Ø"/>
            </a:pPr>
            <a:r>
              <a:rPr lang="en-US" sz="2000" dirty="0">
                <a:latin typeface="Times New Roman" charset="0"/>
                <a:ea typeface="Times New Roman" charset="0"/>
                <a:cs typeface="Times New Roman" charset="0"/>
              </a:rPr>
              <a:t>Icy Giants</a:t>
            </a:r>
          </a:p>
          <a:p>
            <a:pPr marL="257160" indent="-257160">
              <a:buFont typeface="Wingdings" charset="2"/>
              <a:buChar char="Ø"/>
            </a:pPr>
            <a:r>
              <a:rPr lang="en-US" sz="2000" dirty="0">
                <a:latin typeface="Times New Roman" charset="0"/>
                <a:ea typeface="Times New Roman" charset="0"/>
                <a:cs typeface="Times New Roman" charset="0"/>
              </a:rPr>
              <a:t>Mars</a:t>
            </a:r>
          </a:p>
          <a:p>
            <a:pPr marL="257160" indent="-257160">
              <a:buFont typeface="Wingdings" charset="2"/>
              <a:buChar char="Ø"/>
            </a:pPr>
            <a:r>
              <a:rPr lang="en-US" sz="2000" dirty="0">
                <a:latin typeface="Times New Roman" charset="0"/>
                <a:ea typeface="Times New Roman" charset="0"/>
                <a:cs typeface="Times New Roman" charset="0"/>
              </a:rPr>
              <a:t>Comets</a:t>
            </a:r>
          </a:p>
          <a:p>
            <a:pPr marL="257160" indent="-257160">
              <a:buFont typeface="Wingdings" charset="2"/>
              <a:buChar char="Ø"/>
            </a:pPr>
            <a:r>
              <a:rPr lang="en-US" sz="2000" dirty="0">
                <a:latin typeface="Times New Roman" charset="0"/>
                <a:ea typeface="Times New Roman" charset="0"/>
                <a:cs typeface="Times New Roman" charset="0"/>
              </a:rPr>
              <a:t>Polarization</a:t>
            </a:r>
          </a:p>
        </p:txBody>
      </p:sp>
      <p:sp>
        <p:nvSpPr>
          <p:cNvPr id="10" name="TextBox 9"/>
          <p:cNvSpPr txBox="1"/>
          <p:nvPr/>
        </p:nvSpPr>
        <p:spPr>
          <a:xfrm>
            <a:off x="224071" y="3494028"/>
            <a:ext cx="2074814" cy="2862322"/>
          </a:xfrm>
          <a:prstGeom prst="rect">
            <a:avLst/>
          </a:prstGeom>
          <a:noFill/>
        </p:spPr>
        <p:txBody>
          <a:bodyPr wrap="square" rtlCol="0">
            <a:spAutoFit/>
          </a:bodyPr>
          <a:lstStyle/>
          <a:p>
            <a:r>
              <a:rPr lang="en-US" sz="2000" b="1" dirty="0" smtClean="0">
                <a:solidFill>
                  <a:srgbClr val="0070C0"/>
                </a:solidFill>
                <a:latin typeface="Times New Roman" charset="0"/>
                <a:ea typeface="Times New Roman" charset="0"/>
                <a:cs typeface="Times New Roman" charset="0"/>
              </a:rPr>
              <a:t>Pro-Am </a:t>
            </a:r>
            <a:r>
              <a:rPr lang="en-US" sz="2000" b="1" dirty="0" err="1" smtClean="0">
                <a:solidFill>
                  <a:srgbClr val="0070C0"/>
                </a:solidFill>
                <a:latin typeface="Times New Roman" charset="0"/>
                <a:ea typeface="Times New Roman" charset="0"/>
                <a:cs typeface="Times New Roman" charset="0"/>
              </a:rPr>
              <a:t>Obs</a:t>
            </a:r>
            <a:r>
              <a:rPr lang="en-US" sz="2000" b="1" dirty="0" smtClean="0">
                <a:solidFill>
                  <a:srgbClr val="0070C0"/>
                </a:solidFill>
                <a:latin typeface="Times New Roman" charset="0"/>
                <a:ea typeface="Times New Roman" charset="0"/>
                <a:cs typeface="Times New Roman" charset="0"/>
              </a:rPr>
              <a:t>:</a:t>
            </a:r>
          </a:p>
          <a:p>
            <a:pPr marL="342900" indent="-342900">
              <a:buFont typeface="Wingdings" charset="2"/>
              <a:buChar char="v"/>
            </a:pPr>
            <a:r>
              <a:rPr lang="en-US" sz="2000" b="1" dirty="0" smtClean="0">
                <a:solidFill>
                  <a:srgbClr val="0070C0"/>
                </a:solidFill>
                <a:latin typeface="Times New Roman" charset="0"/>
                <a:ea typeface="Times New Roman" charset="0"/>
                <a:cs typeface="Times New Roman" charset="0"/>
              </a:rPr>
              <a:t>Imaging </a:t>
            </a:r>
            <a:r>
              <a:rPr lang="en-US" sz="2000" b="1" dirty="0">
                <a:solidFill>
                  <a:srgbClr val="0070C0"/>
                </a:solidFill>
                <a:latin typeface="Times New Roman" charset="0"/>
                <a:ea typeface="Times New Roman" charset="0"/>
                <a:cs typeface="Times New Roman" charset="0"/>
              </a:rPr>
              <a:t>(Vis/</a:t>
            </a:r>
            <a:r>
              <a:rPr lang="en-US" sz="2000" b="1" dirty="0" err="1">
                <a:solidFill>
                  <a:srgbClr val="0070C0"/>
                </a:solidFill>
                <a:latin typeface="Times New Roman" charset="0"/>
                <a:ea typeface="Times New Roman" charset="0"/>
                <a:cs typeface="Times New Roman" charset="0"/>
              </a:rPr>
              <a:t>Nir</a:t>
            </a:r>
            <a:r>
              <a:rPr lang="en-US" sz="2000" b="1" dirty="0">
                <a:solidFill>
                  <a:srgbClr val="0070C0"/>
                </a:solidFill>
                <a:latin typeface="Times New Roman" charset="0"/>
                <a:ea typeface="Times New Roman" charset="0"/>
                <a:cs typeface="Times New Roman" charset="0"/>
              </a:rPr>
              <a:t>)</a:t>
            </a:r>
          </a:p>
          <a:p>
            <a:pPr marL="342900" indent="-342900">
              <a:buFont typeface="Wingdings" charset="2"/>
              <a:buChar char="v"/>
            </a:pPr>
            <a:r>
              <a:rPr lang="en-US" sz="2000" b="1" dirty="0">
                <a:solidFill>
                  <a:srgbClr val="0070C0"/>
                </a:solidFill>
                <a:latin typeface="Times New Roman" charset="0"/>
                <a:ea typeface="Times New Roman" charset="0"/>
                <a:cs typeface="Times New Roman" charset="0"/>
              </a:rPr>
              <a:t>Spectra</a:t>
            </a:r>
          </a:p>
          <a:p>
            <a:pPr marL="342900" indent="-342900">
              <a:buFont typeface="Wingdings" charset="2"/>
              <a:buChar char="v"/>
            </a:pPr>
            <a:r>
              <a:rPr lang="en-US" sz="2000" b="1" dirty="0">
                <a:solidFill>
                  <a:srgbClr val="0070C0"/>
                </a:solidFill>
                <a:latin typeface="Times New Roman" charset="0"/>
                <a:ea typeface="Times New Roman" charset="0"/>
                <a:cs typeface="Times New Roman" charset="0"/>
              </a:rPr>
              <a:t>Polarization</a:t>
            </a:r>
            <a:endParaRPr lang="en-US" sz="2000" b="1" dirty="0">
              <a:latin typeface="Times New Roman" charset="0"/>
              <a:ea typeface="Times New Roman" charset="0"/>
              <a:cs typeface="Times New Roman" charset="0"/>
            </a:endParaRPr>
          </a:p>
          <a:p>
            <a:pPr marL="342900" indent="-342900">
              <a:buFont typeface="Wingdings" charset="2"/>
              <a:buChar char="v"/>
            </a:pPr>
            <a:r>
              <a:rPr lang="en-US" sz="2000" b="1" dirty="0">
                <a:solidFill>
                  <a:srgbClr val="FF0000"/>
                </a:solidFill>
                <a:latin typeface="Times New Roman" charset="0"/>
                <a:ea typeface="Times New Roman" charset="0"/>
                <a:cs typeface="Times New Roman" charset="0"/>
              </a:rPr>
              <a:t>Pros:</a:t>
            </a:r>
          </a:p>
          <a:p>
            <a:pPr marL="342900" indent="-342900">
              <a:buFont typeface="Wingdings" charset="2"/>
              <a:buChar char="v"/>
            </a:pPr>
            <a:r>
              <a:rPr lang="en-US" sz="2000" b="1" dirty="0">
                <a:solidFill>
                  <a:srgbClr val="FF0000"/>
                </a:solidFill>
                <a:latin typeface="Times New Roman" charset="0"/>
                <a:ea typeface="Times New Roman" charset="0"/>
                <a:cs typeface="Times New Roman" charset="0"/>
              </a:rPr>
              <a:t>+ Thermal</a:t>
            </a:r>
          </a:p>
          <a:p>
            <a:pPr marL="342900" indent="-342900">
              <a:buFont typeface="Wingdings" charset="2"/>
              <a:buChar char="v"/>
            </a:pPr>
            <a:r>
              <a:rPr lang="en-US" sz="2000" b="1" dirty="0">
                <a:solidFill>
                  <a:srgbClr val="FF0000"/>
                </a:solidFill>
                <a:latin typeface="Times New Roman" charset="0"/>
                <a:ea typeface="Times New Roman" charset="0"/>
                <a:cs typeface="Times New Roman" charset="0"/>
              </a:rPr>
              <a:t>Retrievals</a:t>
            </a:r>
          </a:p>
          <a:p>
            <a:pPr marL="342900" indent="-342900">
              <a:buFont typeface="Wingdings" charset="2"/>
              <a:buChar char="v"/>
            </a:pPr>
            <a:r>
              <a:rPr lang="en-US" sz="2000" b="1" dirty="0">
                <a:solidFill>
                  <a:srgbClr val="FF0000"/>
                </a:solidFill>
                <a:latin typeface="Times New Roman" charset="0"/>
                <a:ea typeface="Times New Roman" charset="0"/>
                <a:cs typeface="Times New Roman" charset="0"/>
              </a:rPr>
              <a:t>Models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4606" y="1419803"/>
            <a:ext cx="1510189" cy="14248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795" y="1419804"/>
            <a:ext cx="2506744" cy="1416684"/>
          </a:xfrm>
          <a:prstGeom prst="rect">
            <a:avLst/>
          </a:prstGeom>
        </p:spPr>
      </p:pic>
      <p:pic>
        <p:nvPicPr>
          <p:cNvPr id="2" name="Picture 1"/>
          <p:cNvPicPr>
            <a:picLocks noChangeAspect="1"/>
          </p:cNvPicPr>
          <p:nvPr/>
        </p:nvPicPr>
        <p:blipFill>
          <a:blip r:embed="rId7"/>
          <a:stretch>
            <a:fillRect/>
          </a:stretch>
        </p:blipFill>
        <p:spPr>
          <a:xfrm>
            <a:off x="10715517" y="44594"/>
            <a:ext cx="1210047" cy="1210047"/>
          </a:xfrm>
          <a:prstGeom prst="rect">
            <a:avLst/>
          </a:prstGeom>
        </p:spPr>
      </p:pic>
      <p:pic>
        <p:nvPicPr>
          <p:cNvPr id="3" name="Picture 2"/>
          <p:cNvPicPr>
            <a:picLocks noChangeAspect="1"/>
          </p:cNvPicPr>
          <p:nvPr/>
        </p:nvPicPr>
        <p:blipFill>
          <a:blip r:embed="rId8"/>
          <a:stretch>
            <a:fillRect/>
          </a:stretch>
        </p:blipFill>
        <p:spPr>
          <a:xfrm>
            <a:off x="427836" y="221433"/>
            <a:ext cx="1188210" cy="856368"/>
          </a:xfrm>
          <a:prstGeom prst="rect">
            <a:avLst/>
          </a:prstGeom>
        </p:spPr>
      </p:pic>
      <p:sp>
        <p:nvSpPr>
          <p:cNvPr id="4" name="Date Placeholder 3"/>
          <p:cNvSpPr>
            <a:spLocks noGrp="1"/>
          </p:cNvSpPr>
          <p:nvPr>
            <p:ph type="dt" sz="half" idx="10"/>
          </p:nvPr>
        </p:nvSpPr>
        <p:spPr/>
        <p:txBody>
          <a:bodyPr/>
          <a:lstStyle/>
          <a:p>
            <a:r>
              <a:rPr lang="en-US" smtClean="0"/>
              <a:t>2019 AAS Winter Meeting, Honolulu</a:t>
            </a:r>
            <a:endParaRPr lang="en-US"/>
          </a:p>
        </p:txBody>
      </p:sp>
      <p:sp>
        <p:nvSpPr>
          <p:cNvPr id="13" name="Footer Placeholder 12"/>
          <p:cNvSpPr>
            <a:spLocks noGrp="1"/>
          </p:cNvSpPr>
          <p:nvPr>
            <p:ph type="ftr" sz="quarter" idx="11"/>
          </p:nvPr>
        </p:nvSpPr>
        <p:spPr/>
        <p:txBody>
          <a:bodyPr/>
          <a:lstStyle/>
          <a:p>
            <a:r>
              <a:rPr lang="en-US" smtClean="0"/>
              <a:t>Padma A. Yanamandra-Fisher</a:t>
            </a:r>
            <a:endParaRPr lang="en-US"/>
          </a:p>
        </p:txBody>
      </p:sp>
      <p:sp>
        <p:nvSpPr>
          <p:cNvPr id="14" name="Slide Number Placeholder 13"/>
          <p:cNvSpPr>
            <a:spLocks noGrp="1"/>
          </p:cNvSpPr>
          <p:nvPr>
            <p:ph type="sldNum" sz="quarter" idx="12"/>
          </p:nvPr>
        </p:nvSpPr>
        <p:spPr/>
        <p:txBody>
          <a:bodyPr/>
          <a:lstStyle/>
          <a:p>
            <a:fld id="{B375FB8B-40C9-2A4D-A8EA-B50C3BA8DE17}" type="slidenum">
              <a:rPr lang="en-US" smtClean="0"/>
              <a:t>39</a:t>
            </a:fld>
            <a:endParaRPr lang="en-US"/>
          </a:p>
        </p:txBody>
      </p:sp>
      <p:sp>
        <p:nvSpPr>
          <p:cNvPr id="15" name="TextBox 14"/>
          <p:cNvSpPr txBox="1"/>
          <p:nvPr/>
        </p:nvSpPr>
        <p:spPr>
          <a:xfrm>
            <a:off x="2209800" y="5211299"/>
            <a:ext cx="2122098" cy="369332"/>
          </a:xfrm>
          <a:prstGeom prst="rect">
            <a:avLst/>
          </a:prstGeom>
          <a:noFill/>
        </p:spPr>
        <p:txBody>
          <a:bodyPr wrap="square" rtlCol="0">
            <a:spAutoFit/>
          </a:bodyPr>
          <a:lstStyle/>
          <a:p>
            <a:r>
              <a:rPr lang="en-US" dirty="0" smtClean="0">
                <a:latin typeface="+mj-lt"/>
              </a:rPr>
              <a:t>Credit: T. </a:t>
            </a:r>
            <a:r>
              <a:rPr lang="en-US" dirty="0" err="1" smtClean="0">
                <a:latin typeface="+mj-lt"/>
              </a:rPr>
              <a:t>Griener</a:t>
            </a:r>
            <a:endParaRPr lang="en-US" dirty="0">
              <a:latin typeface="+mj-lt"/>
            </a:endParaRP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5889" y="2212930"/>
            <a:ext cx="1679883" cy="207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Screen shot 2013-07-31 at 9.39.43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51275" y="4535127"/>
            <a:ext cx="4290459" cy="168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Screen shot 2013-07-31 at 9.38.42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51275" y="3102282"/>
            <a:ext cx="2528444" cy="96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06788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4</a:t>
            </a:fld>
            <a:endParaRPr lang="en-US"/>
          </a:p>
        </p:txBody>
      </p:sp>
      <p:sp>
        <p:nvSpPr>
          <p:cNvPr id="5" name="TextBox 4"/>
          <p:cNvSpPr txBox="1"/>
          <p:nvPr/>
        </p:nvSpPr>
        <p:spPr>
          <a:xfrm flipH="1">
            <a:off x="1491343" y="112524"/>
            <a:ext cx="8752113" cy="1477328"/>
          </a:xfrm>
          <a:prstGeom prst="rect">
            <a:avLst/>
          </a:prstGeom>
          <a:noFill/>
        </p:spPr>
        <p:txBody>
          <a:bodyPr wrap="square" rtlCol="0">
            <a:spAutoFit/>
          </a:bodyPr>
          <a:lstStyle/>
          <a:p>
            <a:pPr algn="ctr"/>
            <a:r>
              <a:rPr lang="en-US" sz="3600" b="1" dirty="0" smtClean="0">
                <a:solidFill>
                  <a:srgbClr val="FF0000"/>
                </a:solidFill>
                <a:latin typeface="Times New Roman" charset="0"/>
                <a:ea typeface="Times New Roman" charset="0"/>
                <a:cs typeface="Times New Roman" charset="0"/>
              </a:rPr>
              <a:t>Cyclical Nature of PACA* Citizen Science:</a:t>
            </a:r>
          </a:p>
          <a:p>
            <a:pPr algn="ctr"/>
            <a:r>
              <a:rPr lang="en-US" sz="3600" b="1" dirty="0" smtClean="0">
                <a:solidFill>
                  <a:srgbClr val="FF0000"/>
                </a:solidFill>
                <a:latin typeface="Times New Roman" charset="0"/>
                <a:ea typeface="Times New Roman" charset="0"/>
                <a:cs typeface="Times New Roman" charset="0"/>
              </a:rPr>
              <a:t>Generation of Data</a:t>
            </a:r>
          </a:p>
          <a:p>
            <a:pPr algn="ctr"/>
            <a:r>
              <a:rPr lang="en-US" b="1" dirty="0" smtClean="0">
                <a:latin typeface="Times New Roman" charset="0"/>
                <a:ea typeface="Times New Roman" charset="0"/>
                <a:cs typeface="Times New Roman" charset="0"/>
              </a:rPr>
              <a:t>(PACA = Pro-Am Collaborative Astronomy)</a:t>
            </a:r>
            <a:endParaRPr lang="en-US" b="1" dirty="0">
              <a:latin typeface="Times New Roman" charset="0"/>
              <a:ea typeface="Times New Roman" charset="0"/>
              <a:cs typeface="Times New Roman"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14" y="1571368"/>
            <a:ext cx="5356794" cy="4511932"/>
          </a:xfrm>
          <a:prstGeom prst="rect">
            <a:avLst/>
          </a:prstGeom>
        </p:spPr>
      </p:pic>
      <p:pic>
        <p:nvPicPr>
          <p:cNvPr id="21" name="Picture 20"/>
          <p:cNvPicPr>
            <a:picLocks noChangeAspect="1"/>
          </p:cNvPicPr>
          <p:nvPr/>
        </p:nvPicPr>
        <p:blipFill>
          <a:blip r:embed="rId4"/>
          <a:stretch>
            <a:fillRect/>
          </a:stretch>
        </p:blipFill>
        <p:spPr>
          <a:xfrm>
            <a:off x="5981700" y="1589852"/>
            <a:ext cx="5778500" cy="2902034"/>
          </a:xfrm>
          <a:prstGeom prst="rect">
            <a:avLst/>
          </a:prstGeom>
        </p:spPr>
      </p:pic>
      <p:sp>
        <p:nvSpPr>
          <p:cNvPr id="10" name="Rectangle 9"/>
          <p:cNvSpPr/>
          <p:nvPr/>
        </p:nvSpPr>
        <p:spPr>
          <a:xfrm>
            <a:off x="5867399" y="4492428"/>
            <a:ext cx="4674418" cy="1477328"/>
          </a:xfrm>
          <a:prstGeom prst="rect">
            <a:avLst/>
          </a:prstGeom>
        </p:spPr>
        <p:txBody>
          <a:bodyPr wrap="square" numCol="2">
            <a:spAutoFit/>
          </a:bodyPr>
          <a:lstStyle/>
          <a:p>
            <a:r>
              <a:rPr lang="en-US" b="1" dirty="0" smtClean="0">
                <a:latin typeface="Times New Roman" charset="0"/>
                <a:ea typeface="Times New Roman" charset="0"/>
                <a:cs typeface="Times New Roman" charset="0"/>
              </a:rPr>
              <a:t>Ongoing Campaigns:</a:t>
            </a:r>
          </a:p>
          <a:p>
            <a:pPr marL="285750" indent="-285750">
              <a:buFont typeface="Wingdings" charset="2"/>
              <a:buChar char="q"/>
            </a:pPr>
            <a:r>
              <a:rPr lang="en-US" b="1" dirty="0" smtClean="0">
                <a:solidFill>
                  <a:srgbClr val="FF0000"/>
                </a:solidFill>
                <a:latin typeface="Times New Roman" charset="0"/>
                <a:ea typeface="Times New Roman" charset="0"/>
                <a:cs typeface="Times New Roman" charset="0"/>
              </a:rPr>
              <a:t>Planets </a:t>
            </a:r>
            <a:r>
              <a:rPr lang="en-US" b="1" dirty="0">
                <a:solidFill>
                  <a:srgbClr val="FF0000"/>
                </a:solidFill>
                <a:latin typeface="Times New Roman" charset="0"/>
                <a:ea typeface="Times New Roman" charset="0"/>
                <a:cs typeface="Times New Roman" charset="0"/>
              </a:rPr>
              <a:t>(JSUN); </a:t>
            </a:r>
            <a:endParaRPr lang="en-US" b="1" dirty="0" smtClean="0">
              <a:solidFill>
                <a:srgbClr val="FF0000"/>
              </a:solidFill>
              <a:latin typeface="Times New Roman" charset="0"/>
              <a:ea typeface="Times New Roman" charset="0"/>
              <a:cs typeface="Times New Roman" charset="0"/>
            </a:endParaRPr>
          </a:p>
          <a:p>
            <a:pPr marL="342900" indent="-342900">
              <a:buFont typeface="Wingdings" charset="2"/>
              <a:buChar char="q"/>
            </a:pPr>
            <a:r>
              <a:rPr lang="en-US" b="1" dirty="0" smtClean="0">
                <a:solidFill>
                  <a:srgbClr val="FF0000"/>
                </a:solidFill>
                <a:latin typeface="Times New Roman" charset="0"/>
                <a:ea typeface="Times New Roman" charset="0"/>
                <a:cs typeface="Times New Roman" charset="0"/>
              </a:rPr>
              <a:t>Comets </a:t>
            </a:r>
          </a:p>
          <a:p>
            <a:pPr marL="342900" indent="-342900">
              <a:buFont typeface="Wingdings" charset="2"/>
              <a:buChar char="q"/>
            </a:pPr>
            <a:r>
              <a:rPr lang="en-US" b="1" dirty="0" smtClean="0">
                <a:solidFill>
                  <a:srgbClr val="FF0000"/>
                </a:solidFill>
                <a:latin typeface="Times New Roman" charset="0"/>
                <a:ea typeface="Times New Roman" charset="0"/>
                <a:cs typeface="Times New Roman" charset="0"/>
              </a:rPr>
              <a:t>Solar/Lunar Eclipses</a:t>
            </a:r>
            <a:endParaRPr lang="en-US" b="1" dirty="0">
              <a:solidFill>
                <a:srgbClr val="FF0000"/>
              </a:solidFill>
              <a:latin typeface="Times New Roman" charset="0"/>
              <a:ea typeface="Times New Roman" charset="0"/>
              <a:cs typeface="Times New Roman" charset="0"/>
            </a:endParaRPr>
          </a:p>
          <a:p>
            <a:pPr marL="342900" indent="-342900">
              <a:buFont typeface="Wingdings" charset="2"/>
              <a:buChar char="q"/>
            </a:pPr>
            <a:endParaRPr lang="en-US" b="1" dirty="0">
              <a:solidFill>
                <a:srgbClr val="FF0000"/>
              </a:solidFill>
              <a:latin typeface="Times New Roman" charset="0"/>
              <a:ea typeface="Times New Roman" charset="0"/>
              <a:cs typeface="Times New Roman" charset="0"/>
            </a:endParaRPr>
          </a:p>
        </p:txBody>
      </p:sp>
      <p:sp>
        <p:nvSpPr>
          <p:cNvPr id="11" name="Rectangle 10"/>
          <p:cNvSpPr/>
          <p:nvPr/>
        </p:nvSpPr>
        <p:spPr>
          <a:xfrm>
            <a:off x="8661454" y="4492428"/>
            <a:ext cx="3352694" cy="1477328"/>
          </a:xfrm>
          <a:prstGeom prst="rect">
            <a:avLst/>
          </a:prstGeom>
        </p:spPr>
        <p:txBody>
          <a:bodyPr wrap="square">
            <a:spAutoFit/>
          </a:bodyPr>
          <a:lstStyle/>
          <a:p>
            <a:r>
              <a:rPr lang="en-US" b="1" dirty="0">
                <a:latin typeface="Times New Roman" charset="0"/>
                <a:ea typeface="Times New Roman" charset="0"/>
                <a:cs typeface="Times New Roman" charset="0"/>
              </a:rPr>
              <a:t>Upcoming Campaigns:</a:t>
            </a:r>
          </a:p>
          <a:p>
            <a:pPr marL="342900" indent="-342900">
              <a:buFont typeface="Wingdings" charset="2"/>
              <a:buChar char="v"/>
            </a:pPr>
            <a:r>
              <a:rPr lang="en-US" b="1" dirty="0">
                <a:solidFill>
                  <a:srgbClr val="FF0000"/>
                </a:solidFill>
                <a:latin typeface="Times New Roman" charset="0"/>
                <a:ea typeface="Times New Roman" charset="0"/>
                <a:cs typeface="Times New Roman" charset="0"/>
              </a:rPr>
              <a:t>Specific Comets </a:t>
            </a:r>
            <a:r>
              <a:rPr lang="en-US" b="1" dirty="0" smtClean="0">
                <a:solidFill>
                  <a:srgbClr val="FF0000"/>
                </a:solidFill>
                <a:latin typeface="Times New Roman" charset="0"/>
                <a:ea typeface="Times New Roman" charset="0"/>
                <a:cs typeface="Times New Roman" charset="0"/>
              </a:rPr>
              <a:t>(21P, etc.)</a:t>
            </a:r>
            <a:endParaRPr lang="en-US" b="1" dirty="0">
              <a:solidFill>
                <a:srgbClr val="FF0000"/>
              </a:solidFill>
              <a:latin typeface="Times New Roman" charset="0"/>
              <a:ea typeface="Times New Roman" charset="0"/>
              <a:cs typeface="Times New Roman" charset="0"/>
            </a:endParaRPr>
          </a:p>
          <a:p>
            <a:pPr marL="342900" indent="-342900">
              <a:buFont typeface="Wingdings" charset="2"/>
              <a:buChar char="v"/>
            </a:pPr>
            <a:r>
              <a:rPr lang="en-US" b="1" dirty="0">
                <a:solidFill>
                  <a:srgbClr val="FF0000"/>
                </a:solidFill>
                <a:latin typeface="Times New Roman" charset="0"/>
                <a:ea typeface="Times New Roman" charset="0"/>
                <a:cs typeface="Times New Roman" charset="0"/>
              </a:rPr>
              <a:t>Polarization</a:t>
            </a:r>
          </a:p>
          <a:p>
            <a:pPr marL="342900" indent="-342900">
              <a:buFont typeface="Wingdings" charset="2"/>
              <a:buChar char="v"/>
            </a:pPr>
            <a:r>
              <a:rPr lang="en-US" b="1" dirty="0" smtClean="0">
                <a:solidFill>
                  <a:srgbClr val="FF0000"/>
                </a:solidFill>
                <a:latin typeface="Times New Roman" charset="0"/>
                <a:ea typeface="Times New Roman" charset="0"/>
                <a:cs typeface="Times New Roman" charset="0"/>
              </a:rPr>
              <a:t>Spectroscopy</a:t>
            </a:r>
          </a:p>
          <a:p>
            <a:pPr marL="342900" indent="-342900">
              <a:buFont typeface="Wingdings" charset="2"/>
              <a:buChar char="v"/>
            </a:pPr>
            <a:r>
              <a:rPr lang="en-US" b="1" dirty="0" smtClean="0">
                <a:solidFill>
                  <a:srgbClr val="FF0000"/>
                </a:solidFill>
                <a:latin typeface="Times New Roman" charset="0"/>
                <a:ea typeface="Times New Roman" charset="0"/>
                <a:cs typeface="Times New Roman" charset="0"/>
              </a:rPr>
              <a:t>Geo-mapping</a:t>
            </a:r>
            <a:endParaRPr lang="en-US" b="1" dirty="0">
              <a:solidFill>
                <a:srgbClr val="FF0000"/>
              </a:solidFill>
              <a:latin typeface="Times New Roman" charset="0"/>
              <a:ea typeface="Times New Roman" charset="0"/>
              <a:cs typeface="Times New Roman" charset="0"/>
            </a:endParaRPr>
          </a:p>
        </p:txBody>
      </p:sp>
      <p:sp>
        <p:nvSpPr>
          <p:cNvPr id="7" name="TextBox 6"/>
          <p:cNvSpPr txBox="1"/>
          <p:nvPr/>
        </p:nvSpPr>
        <p:spPr>
          <a:xfrm>
            <a:off x="6083300" y="5969214"/>
            <a:ext cx="5918148" cy="430887"/>
          </a:xfrm>
          <a:prstGeom prst="rect">
            <a:avLst/>
          </a:prstGeom>
          <a:noFill/>
        </p:spPr>
        <p:txBody>
          <a:bodyPr wrap="square" rtlCol="0">
            <a:spAutoFit/>
          </a:bodyPr>
          <a:lstStyle/>
          <a:p>
            <a:r>
              <a:rPr lang="en-US" sz="2200" b="1" dirty="0" smtClean="0">
                <a:latin typeface="+mj-lt"/>
              </a:rPr>
              <a:t>“Large” data sets generated – how to explore?</a:t>
            </a:r>
            <a:endParaRPr lang="en-US" sz="2200" b="1" dirty="0">
              <a:latin typeface="+mj-lt"/>
            </a:endParaRPr>
          </a:p>
        </p:txBody>
      </p:sp>
    </p:spTree>
    <p:extLst>
      <p:ext uri="{BB962C8B-B14F-4D97-AF65-F5344CB8AC3E}">
        <p14:creationId xmlns:p14="http://schemas.microsoft.com/office/powerpoint/2010/main" val="1893346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8504" y="4256980"/>
            <a:ext cx="229443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2938" y="2173387"/>
            <a:ext cx="2902645" cy="290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p:cNvSpPr txBox="1">
            <a:spLocks noChangeArrowheads="1"/>
          </p:cNvSpPr>
          <p:nvPr/>
        </p:nvSpPr>
        <p:spPr bwMode="auto">
          <a:xfrm>
            <a:off x="1238966" y="121681"/>
            <a:ext cx="8135442"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575" rIns="28575">
            <a:spAutoFit/>
          </a:bodyPr>
          <a:lstStyle>
            <a:lvl1pPr eaLnBrk="0" hangingPunct="0">
              <a:defRPr sz="6200">
                <a:solidFill>
                  <a:schemeClr val="tx1"/>
                </a:solidFill>
                <a:latin typeface="Arial" charset="0"/>
                <a:ea typeface="ＭＳ Ｐゴシック" charset="-128"/>
              </a:defRPr>
            </a:lvl1pPr>
            <a:lvl2pPr marL="37931725" indent="-37474525" eaLnBrk="0" hangingPunct="0">
              <a:defRPr sz="6200">
                <a:solidFill>
                  <a:schemeClr val="tx1"/>
                </a:solidFill>
                <a:latin typeface="Arial" charset="0"/>
                <a:ea typeface="ＭＳ Ｐゴシック" charset="-128"/>
              </a:defRPr>
            </a:lvl2pPr>
            <a:lvl3pPr eaLnBrk="0" hangingPunct="0">
              <a:defRPr sz="6200">
                <a:solidFill>
                  <a:schemeClr val="tx1"/>
                </a:solidFill>
                <a:latin typeface="Arial" charset="0"/>
                <a:ea typeface="ＭＳ Ｐゴシック" charset="-128"/>
              </a:defRPr>
            </a:lvl3pPr>
            <a:lvl4pPr eaLnBrk="0" hangingPunct="0">
              <a:defRPr sz="6200">
                <a:solidFill>
                  <a:schemeClr val="tx1"/>
                </a:solidFill>
                <a:latin typeface="Arial" charset="0"/>
                <a:ea typeface="ＭＳ Ｐゴシック" charset="-128"/>
              </a:defRPr>
            </a:lvl4pPr>
            <a:lvl5pPr eaLnBrk="0" hangingPunct="0">
              <a:defRPr sz="6200">
                <a:solidFill>
                  <a:schemeClr val="tx1"/>
                </a:solidFill>
                <a:latin typeface="Arial" charset="0"/>
                <a:ea typeface="ＭＳ Ｐゴシック" charset="-128"/>
              </a:defRPr>
            </a:lvl5pPr>
            <a:lvl6pPr marL="457200" eaLnBrk="0" fontAlgn="base" hangingPunct="0">
              <a:spcBef>
                <a:spcPct val="0"/>
              </a:spcBef>
              <a:spcAft>
                <a:spcPct val="0"/>
              </a:spcAft>
              <a:defRPr sz="6200">
                <a:solidFill>
                  <a:schemeClr val="tx1"/>
                </a:solidFill>
                <a:latin typeface="Arial" charset="0"/>
                <a:ea typeface="ＭＳ Ｐゴシック" charset="-128"/>
              </a:defRPr>
            </a:lvl6pPr>
            <a:lvl7pPr marL="914400" eaLnBrk="0" fontAlgn="base" hangingPunct="0">
              <a:spcBef>
                <a:spcPct val="0"/>
              </a:spcBef>
              <a:spcAft>
                <a:spcPct val="0"/>
              </a:spcAft>
              <a:defRPr sz="6200">
                <a:solidFill>
                  <a:schemeClr val="tx1"/>
                </a:solidFill>
                <a:latin typeface="Arial" charset="0"/>
                <a:ea typeface="ＭＳ Ｐゴシック" charset="-128"/>
              </a:defRPr>
            </a:lvl7pPr>
            <a:lvl8pPr marL="1371600" eaLnBrk="0" fontAlgn="base" hangingPunct="0">
              <a:spcBef>
                <a:spcPct val="0"/>
              </a:spcBef>
              <a:spcAft>
                <a:spcPct val="0"/>
              </a:spcAft>
              <a:defRPr sz="6200">
                <a:solidFill>
                  <a:schemeClr val="tx1"/>
                </a:solidFill>
                <a:latin typeface="Arial" charset="0"/>
                <a:ea typeface="ＭＳ Ｐゴシック" charset="-128"/>
              </a:defRPr>
            </a:lvl8pPr>
            <a:lvl9pPr marL="1828800" eaLnBrk="0" fontAlgn="base" hangingPunct="0">
              <a:spcBef>
                <a:spcPct val="0"/>
              </a:spcBef>
              <a:spcAft>
                <a:spcPct val="0"/>
              </a:spcAft>
              <a:defRPr sz="6200">
                <a:solidFill>
                  <a:schemeClr val="tx1"/>
                </a:solidFill>
                <a:latin typeface="Arial" charset="0"/>
                <a:ea typeface="ＭＳ Ｐゴシック" charset="-128"/>
              </a:defRPr>
            </a:lvl9pPr>
          </a:lstStyle>
          <a:p>
            <a:pPr algn="just" eaLnBrk="1" hangingPunct="1"/>
            <a:r>
              <a:rPr lang="en-US" altLang="en-US" sz="1250" b="1" dirty="0">
                <a:solidFill>
                  <a:srgbClr val="FF0000"/>
                </a:solidFill>
                <a:latin typeface="Gill Sans" charset="0"/>
              </a:rPr>
              <a:t>Partnerships between Professional and Amateur Astronomers:  A Shift in Research Paradigm</a:t>
            </a:r>
          </a:p>
          <a:p>
            <a:pPr eaLnBrk="1" hangingPunct="1"/>
            <a:r>
              <a:rPr lang="en-US" altLang="en-US" sz="1250" b="1" dirty="0">
                <a:latin typeface="Gill Sans" charset="0"/>
              </a:rPr>
              <a:t>Padma A. Yanamandra-Fisher</a:t>
            </a:r>
            <a:r>
              <a:rPr lang="en-US" altLang="en-US" sz="1250" b="1" baseline="30000" dirty="0">
                <a:latin typeface="Gill Sans" charset="0"/>
              </a:rPr>
              <a:t>1</a:t>
            </a:r>
            <a:r>
              <a:rPr lang="en-US" altLang="en-US" sz="1250" b="1" dirty="0">
                <a:latin typeface="Gill Sans" charset="0"/>
              </a:rPr>
              <a:t>,</a:t>
            </a:r>
            <a:r>
              <a:rPr lang="en-US" altLang="en-US" sz="1250" dirty="0">
                <a:latin typeface="Gill Sans" charset="0"/>
              </a:rPr>
              <a:t>G. S. Orton</a:t>
            </a:r>
            <a:r>
              <a:rPr lang="en-US" altLang="en-US" sz="1250" baseline="30000" dirty="0">
                <a:latin typeface="Gill Sans" charset="0"/>
              </a:rPr>
              <a:t>2</a:t>
            </a:r>
            <a:r>
              <a:rPr lang="en-US" altLang="en-US" sz="1250" dirty="0">
                <a:latin typeface="Gill Sans" charset="0"/>
              </a:rPr>
              <a:t>, R. H. Alonso</a:t>
            </a:r>
            <a:r>
              <a:rPr lang="en-US" altLang="en-US" sz="1250" baseline="30000" dirty="0">
                <a:latin typeface="Gill Sans" charset="0"/>
              </a:rPr>
              <a:t>3</a:t>
            </a:r>
            <a:r>
              <a:rPr lang="en-US" altLang="en-US" sz="1250" dirty="0">
                <a:latin typeface="Gill Sans" charset="0"/>
              </a:rPr>
              <a:t>, P. Casquinha</a:t>
            </a:r>
            <a:r>
              <a:rPr lang="en-US" altLang="en-US" sz="1250" baseline="30000" dirty="0">
                <a:latin typeface="Gill Sans" charset="0"/>
              </a:rPr>
              <a:t>4</a:t>
            </a:r>
            <a:r>
              <a:rPr lang="en-US" altLang="en-US" sz="1250" dirty="0">
                <a:latin typeface="Gill Sans" charset="0"/>
              </a:rPr>
              <a:t>, A. Coffelt</a:t>
            </a:r>
            <a:r>
              <a:rPr lang="en-US" altLang="en-US" sz="1250" baseline="30000" dirty="0">
                <a:latin typeface="Gill Sans" charset="0"/>
              </a:rPr>
              <a:t>5</a:t>
            </a:r>
            <a:r>
              <a:rPr lang="en-US" altLang="en-US" sz="1250" dirty="0">
                <a:latin typeface="Gill Sans" charset="0"/>
              </a:rPr>
              <a:t>, M. Delcroix</a:t>
            </a:r>
            <a:r>
              <a:rPr lang="en-US" altLang="en-US" sz="1250" baseline="30000" dirty="0">
                <a:latin typeface="Gill Sans" charset="0"/>
              </a:rPr>
              <a:t>6</a:t>
            </a:r>
            <a:r>
              <a:rPr lang="en-US" altLang="en-US" sz="1250" dirty="0">
                <a:latin typeface="Gill Sans" charset="0"/>
              </a:rPr>
              <a:t>, C. Go</a:t>
            </a:r>
            <a:r>
              <a:rPr lang="en-US" altLang="en-US" sz="1250" baseline="30000" dirty="0">
                <a:latin typeface="Gill Sans" charset="0"/>
              </a:rPr>
              <a:t>7</a:t>
            </a:r>
            <a:r>
              <a:rPr lang="en-US" altLang="en-US" sz="1250" dirty="0">
                <a:latin typeface="Gill Sans" charset="0"/>
              </a:rPr>
              <a:t>, W.</a:t>
            </a:r>
          </a:p>
          <a:p>
            <a:pPr eaLnBrk="1" hangingPunct="1"/>
            <a:r>
              <a:rPr lang="en-US" altLang="en-US" sz="1250" dirty="0">
                <a:latin typeface="Gill Sans" charset="0"/>
              </a:rPr>
              <a:t>Jaeschke</a:t>
            </a:r>
            <a:r>
              <a:rPr lang="en-US" altLang="en-US" sz="1250" baseline="30000" dirty="0">
                <a:latin typeface="Gill Sans" charset="0"/>
              </a:rPr>
              <a:t>8</a:t>
            </a:r>
            <a:r>
              <a:rPr lang="en-US" altLang="en-US" sz="1250" dirty="0">
                <a:latin typeface="Gill Sans" charset="0"/>
              </a:rPr>
              <a:t>, M. Kardasis</a:t>
            </a:r>
            <a:r>
              <a:rPr lang="en-US" altLang="en-US" sz="1250" baseline="30000" dirty="0">
                <a:latin typeface="Gill Sans" charset="0"/>
              </a:rPr>
              <a:t>9</a:t>
            </a:r>
            <a:r>
              <a:rPr lang="en-US" altLang="en-US" sz="1250" dirty="0">
                <a:latin typeface="Gill Sans" charset="0"/>
              </a:rPr>
              <a:t>, E. Kraaikamp</a:t>
            </a:r>
            <a:r>
              <a:rPr lang="en-US" altLang="en-US" sz="1250" baseline="30000" dirty="0">
                <a:latin typeface="Gill Sans" charset="0"/>
              </a:rPr>
              <a:t>10</a:t>
            </a:r>
            <a:r>
              <a:rPr lang="en-US" altLang="en-US" sz="1250" dirty="0">
                <a:latin typeface="Gill Sans" charset="0"/>
              </a:rPr>
              <a:t>, E. Morales</a:t>
            </a:r>
            <a:r>
              <a:rPr lang="en-US" altLang="en-US" sz="1250" baseline="30000" dirty="0">
                <a:latin typeface="Gill Sans" charset="0"/>
              </a:rPr>
              <a:t>11</a:t>
            </a:r>
            <a:r>
              <a:rPr lang="en-US" altLang="en-US" sz="1250" dirty="0">
                <a:latin typeface="Gill Sans" charset="0"/>
              </a:rPr>
              <a:t>, D. Peach</a:t>
            </a:r>
            <a:r>
              <a:rPr lang="en-US" altLang="en-US" sz="1250" baseline="30000" dirty="0">
                <a:latin typeface="Gill Sans" charset="0"/>
              </a:rPr>
              <a:t>12</a:t>
            </a:r>
            <a:r>
              <a:rPr lang="en-US" altLang="en-US" sz="1250" dirty="0">
                <a:latin typeface="Gill Sans" charset="0"/>
              </a:rPr>
              <a:t>, J. Rogers</a:t>
            </a:r>
            <a:r>
              <a:rPr lang="en-US" altLang="en-US" sz="1250" baseline="30000" dirty="0">
                <a:latin typeface="Gill Sans" charset="0"/>
              </a:rPr>
              <a:t>12</a:t>
            </a:r>
            <a:r>
              <a:rPr lang="en-US" altLang="en-US" sz="1250" dirty="0">
                <a:latin typeface="Gill Sans" charset="0"/>
              </a:rPr>
              <a:t>, A. Wesley</a:t>
            </a:r>
            <a:r>
              <a:rPr lang="en-US" altLang="en-US" sz="1250" baseline="30000" dirty="0">
                <a:latin typeface="Gill Sans" charset="0"/>
              </a:rPr>
              <a:t>13</a:t>
            </a:r>
            <a:r>
              <a:rPr lang="en-US" altLang="en-US" sz="1250" dirty="0">
                <a:latin typeface="Gill Sans" charset="0"/>
              </a:rPr>
              <a:t>, F. Willems</a:t>
            </a:r>
            <a:r>
              <a:rPr lang="en-US" altLang="en-US" sz="1250" baseline="30000" dirty="0">
                <a:latin typeface="Gill Sans" charset="0"/>
              </a:rPr>
              <a:t>14</a:t>
            </a:r>
            <a:r>
              <a:rPr lang="en-US" altLang="en-US" sz="1250" dirty="0">
                <a:latin typeface="Gill Sans" charset="0"/>
              </a:rPr>
              <a:t>, T.  Wilson</a:t>
            </a:r>
            <a:r>
              <a:rPr lang="en-US" altLang="en-US" sz="1250" baseline="30000" dirty="0">
                <a:latin typeface="Gill Sans" charset="0"/>
              </a:rPr>
              <a:t>15</a:t>
            </a:r>
          </a:p>
          <a:p>
            <a:pPr eaLnBrk="1" hangingPunct="1"/>
            <a:r>
              <a:rPr lang="en-US" altLang="en-US" sz="1250" i="1" baseline="30000" dirty="0">
                <a:latin typeface="Gill Sans" charset="0"/>
              </a:rPr>
              <a:t>1</a:t>
            </a:r>
            <a:r>
              <a:rPr lang="en-US" altLang="en-US" sz="1250" i="1" dirty="0">
                <a:latin typeface="Gill Sans" charset="0"/>
              </a:rPr>
              <a:t>Space Science Institute, </a:t>
            </a:r>
            <a:r>
              <a:rPr lang="en-US" altLang="en-US" sz="1250" i="1" baseline="30000" dirty="0">
                <a:latin typeface="Gill Sans" charset="0"/>
              </a:rPr>
              <a:t>2</a:t>
            </a:r>
            <a:r>
              <a:rPr lang="en-US" altLang="en-US" sz="1250" i="1" dirty="0">
                <a:latin typeface="Gill Sans" charset="0"/>
              </a:rPr>
              <a:t>CIT/JPL, </a:t>
            </a:r>
            <a:r>
              <a:rPr lang="en-US" altLang="en-US" sz="1250" i="1" baseline="30000" dirty="0">
                <a:latin typeface="Gill Sans" charset="0"/>
              </a:rPr>
              <a:t>3</a:t>
            </a:r>
            <a:r>
              <a:rPr lang="en-US" altLang="en-US" sz="1250" i="1" dirty="0">
                <a:latin typeface="Gill Sans" charset="0"/>
              </a:rPr>
              <a:t>ESTI, Spain, </a:t>
            </a:r>
            <a:r>
              <a:rPr lang="en-US" altLang="en-US" sz="1250" i="1" baseline="30000" dirty="0">
                <a:latin typeface="Gill Sans" charset="0"/>
              </a:rPr>
              <a:t>4</a:t>
            </a:r>
            <a:r>
              <a:rPr lang="en-US" altLang="en-US" sz="1250" i="1" dirty="0">
                <a:latin typeface="Gill Sans" charset="0"/>
              </a:rPr>
              <a:t>APAA, Portugal, </a:t>
            </a:r>
            <a:r>
              <a:rPr lang="en-US" altLang="en-US" sz="1250" i="1" baseline="30000" dirty="0">
                <a:latin typeface="Gill Sans" charset="0"/>
              </a:rPr>
              <a:t>5</a:t>
            </a:r>
            <a:r>
              <a:rPr lang="en-US" altLang="en-US" sz="1250" i="1" dirty="0">
                <a:latin typeface="Gill Sans" charset="0"/>
              </a:rPr>
              <a:t>Atlanta Astronomy Club, </a:t>
            </a:r>
            <a:r>
              <a:rPr lang="en-US" altLang="en-US" sz="1250" i="1" baseline="30000" dirty="0">
                <a:latin typeface="Gill Sans" charset="0"/>
              </a:rPr>
              <a:t>6</a:t>
            </a:r>
            <a:r>
              <a:rPr lang="en-US" altLang="en-US" sz="1250" i="1" dirty="0">
                <a:latin typeface="Gill Sans" charset="0"/>
              </a:rPr>
              <a:t>French</a:t>
            </a:r>
          </a:p>
          <a:p>
            <a:pPr eaLnBrk="1" hangingPunct="1"/>
            <a:r>
              <a:rPr lang="en-US" altLang="en-US" sz="1250" i="1" dirty="0">
                <a:latin typeface="Gill Sans" charset="0"/>
              </a:rPr>
              <a:t>Astronomical Society (SAF), France, </a:t>
            </a:r>
            <a:r>
              <a:rPr lang="en-US" altLang="en-US" sz="1250" i="1" baseline="30000" dirty="0">
                <a:latin typeface="Gill Sans" charset="0"/>
              </a:rPr>
              <a:t>7</a:t>
            </a:r>
            <a:r>
              <a:rPr lang="en-US" altLang="en-US" sz="1250" i="1" dirty="0">
                <a:latin typeface="Gill Sans" charset="0"/>
              </a:rPr>
              <a:t>University of San Carlos, Philippines, </a:t>
            </a:r>
            <a:r>
              <a:rPr lang="en-US" altLang="en-US" sz="1250" i="1" baseline="30000" dirty="0">
                <a:latin typeface="Gill Sans" charset="0"/>
              </a:rPr>
              <a:t>8</a:t>
            </a:r>
            <a:r>
              <a:rPr lang="en-US" altLang="en-US" sz="1250" i="1" dirty="0">
                <a:latin typeface="Gill Sans" charset="0"/>
              </a:rPr>
              <a:t>Johnson and Johnson, </a:t>
            </a:r>
            <a:r>
              <a:rPr lang="en-US" altLang="en-US" sz="1250" i="1" baseline="30000" dirty="0">
                <a:latin typeface="Gill Sans" charset="0"/>
              </a:rPr>
              <a:t>9</a:t>
            </a:r>
            <a:r>
              <a:rPr lang="en-US" altLang="en-US" sz="1250" i="1" dirty="0">
                <a:latin typeface="Gill Sans" charset="0"/>
              </a:rPr>
              <a:t>Hellenic</a:t>
            </a:r>
          </a:p>
          <a:p>
            <a:pPr eaLnBrk="1" hangingPunct="1"/>
            <a:r>
              <a:rPr lang="en-US" altLang="en-US" sz="1250" i="1" dirty="0">
                <a:latin typeface="Gill Sans" charset="0"/>
              </a:rPr>
              <a:t>Amateur Astronomy Association, Greece, </a:t>
            </a:r>
            <a:r>
              <a:rPr lang="en-US" altLang="en-US" sz="1250" i="1" baseline="30000" dirty="0">
                <a:latin typeface="Gill Sans" charset="0"/>
              </a:rPr>
              <a:t>10</a:t>
            </a:r>
            <a:r>
              <a:rPr lang="en-US" altLang="en-US" sz="1250" i="1" dirty="0">
                <a:latin typeface="Gill Sans" charset="0"/>
              </a:rPr>
              <a:t>Workgroup Astrophotography, The Netherlands, </a:t>
            </a:r>
            <a:r>
              <a:rPr lang="en-US" altLang="en-US" sz="1250" i="1" baseline="30000" dirty="0">
                <a:latin typeface="Gill Sans" charset="0"/>
              </a:rPr>
              <a:t>11</a:t>
            </a:r>
            <a:r>
              <a:rPr lang="en-US" altLang="en-US" sz="1250" i="1" dirty="0">
                <a:latin typeface="Gill Sans" charset="0"/>
              </a:rPr>
              <a:t>Sensormatic, </a:t>
            </a:r>
            <a:r>
              <a:rPr lang="en-US" altLang="en-US" sz="1250" i="1" baseline="30000" dirty="0">
                <a:latin typeface="Gill Sans" charset="0"/>
              </a:rPr>
              <a:t>12</a:t>
            </a:r>
            <a:r>
              <a:rPr lang="en-US" altLang="en-US" sz="1250" i="1" dirty="0">
                <a:latin typeface="Gill Sans" charset="0"/>
              </a:rPr>
              <a:t>BAA, United Kingdom, </a:t>
            </a:r>
            <a:r>
              <a:rPr lang="en-US" altLang="en-US" sz="1250" i="1" baseline="30000" dirty="0">
                <a:latin typeface="Gill Sans" charset="0"/>
              </a:rPr>
              <a:t>13</a:t>
            </a:r>
            <a:r>
              <a:rPr lang="en-US" altLang="en-US" sz="1250" i="1" dirty="0">
                <a:latin typeface="Gill Sans" charset="0"/>
              </a:rPr>
              <a:t>Canberra Astronomical Society, Australia, </a:t>
            </a:r>
            <a:r>
              <a:rPr lang="en-US" altLang="en-US" sz="1250" i="1" baseline="30000" dirty="0">
                <a:latin typeface="Gill Sans" charset="0"/>
              </a:rPr>
              <a:t>14</a:t>
            </a:r>
            <a:r>
              <a:rPr lang="en-US" altLang="en-US" sz="1250" i="1" dirty="0">
                <a:latin typeface="Gill Sans" charset="0"/>
              </a:rPr>
              <a:t>Hawaiian Astronomy Society, </a:t>
            </a:r>
            <a:r>
              <a:rPr lang="en-US" altLang="en-US" sz="1250" i="1" baseline="30000" dirty="0">
                <a:latin typeface="Gill Sans" charset="0"/>
              </a:rPr>
              <a:t>15</a:t>
            </a:r>
            <a:r>
              <a:rPr lang="en-US" altLang="en-US" sz="1250" i="1" dirty="0">
                <a:latin typeface="Gill Sans" charset="0"/>
              </a:rPr>
              <a:t>Boy Scouts of America.</a:t>
            </a:r>
            <a:endParaRPr lang="en-US" altLang="en-US" sz="1250" dirty="0">
              <a:latin typeface="Gill Sans" charset="0"/>
            </a:endParaRPr>
          </a:p>
        </p:txBody>
      </p:sp>
      <p:pic>
        <p:nvPicPr>
          <p:cNvPr id="143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1708547"/>
            <a:ext cx="2766715" cy="276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p:cNvSpPr txBox="1">
            <a:spLocks noChangeArrowheads="1"/>
          </p:cNvSpPr>
          <p:nvPr/>
        </p:nvSpPr>
        <p:spPr bwMode="auto">
          <a:xfrm>
            <a:off x="6077148" y="2173387"/>
            <a:ext cx="2040930" cy="213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575" rIns="28575">
            <a:spAutoFit/>
          </a:bodyPr>
          <a:lstStyle>
            <a:lvl1pPr eaLnBrk="0" hangingPunct="0">
              <a:defRPr sz="6200">
                <a:solidFill>
                  <a:schemeClr val="tx1"/>
                </a:solidFill>
                <a:latin typeface="Arial" charset="0"/>
                <a:ea typeface="ＭＳ Ｐゴシック" charset="-128"/>
              </a:defRPr>
            </a:lvl1pPr>
            <a:lvl2pPr marL="37931725" indent="-37474525" eaLnBrk="0" hangingPunct="0">
              <a:defRPr sz="6200">
                <a:solidFill>
                  <a:schemeClr val="tx1"/>
                </a:solidFill>
                <a:latin typeface="Arial" charset="0"/>
                <a:ea typeface="ＭＳ Ｐゴシック" charset="-128"/>
              </a:defRPr>
            </a:lvl2pPr>
            <a:lvl3pPr eaLnBrk="0" hangingPunct="0">
              <a:defRPr sz="6200">
                <a:solidFill>
                  <a:schemeClr val="tx1"/>
                </a:solidFill>
                <a:latin typeface="Arial" charset="0"/>
                <a:ea typeface="ＭＳ Ｐゴシック" charset="-128"/>
              </a:defRPr>
            </a:lvl3pPr>
            <a:lvl4pPr eaLnBrk="0" hangingPunct="0">
              <a:defRPr sz="6200">
                <a:solidFill>
                  <a:schemeClr val="tx1"/>
                </a:solidFill>
                <a:latin typeface="Arial" charset="0"/>
                <a:ea typeface="ＭＳ Ｐゴシック" charset="-128"/>
              </a:defRPr>
            </a:lvl4pPr>
            <a:lvl5pPr eaLnBrk="0" hangingPunct="0">
              <a:defRPr sz="6200">
                <a:solidFill>
                  <a:schemeClr val="tx1"/>
                </a:solidFill>
                <a:latin typeface="Arial" charset="0"/>
                <a:ea typeface="ＭＳ Ｐゴシック" charset="-128"/>
              </a:defRPr>
            </a:lvl5pPr>
            <a:lvl6pPr marL="457200" eaLnBrk="0" fontAlgn="base" hangingPunct="0">
              <a:spcBef>
                <a:spcPct val="0"/>
              </a:spcBef>
              <a:spcAft>
                <a:spcPct val="0"/>
              </a:spcAft>
              <a:defRPr sz="6200">
                <a:solidFill>
                  <a:schemeClr val="tx1"/>
                </a:solidFill>
                <a:latin typeface="Arial" charset="0"/>
                <a:ea typeface="ＭＳ Ｐゴシック" charset="-128"/>
              </a:defRPr>
            </a:lvl6pPr>
            <a:lvl7pPr marL="914400" eaLnBrk="0" fontAlgn="base" hangingPunct="0">
              <a:spcBef>
                <a:spcPct val="0"/>
              </a:spcBef>
              <a:spcAft>
                <a:spcPct val="0"/>
              </a:spcAft>
              <a:defRPr sz="6200">
                <a:solidFill>
                  <a:schemeClr val="tx1"/>
                </a:solidFill>
                <a:latin typeface="Arial" charset="0"/>
                <a:ea typeface="ＭＳ Ｐゴシック" charset="-128"/>
              </a:defRPr>
            </a:lvl7pPr>
            <a:lvl8pPr marL="1371600" eaLnBrk="0" fontAlgn="base" hangingPunct="0">
              <a:spcBef>
                <a:spcPct val="0"/>
              </a:spcBef>
              <a:spcAft>
                <a:spcPct val="0"/>
              </a:spcAft>
              <a:defRPr sz="6200">
                <a:solidFill>
                  <a:schemeClr val="tx1"/>
                </a:solidFill>
                <a:latin typeface="Arial" charset="0"/>
                <a:ea typeface="ＭＳ Ｐゴシック" charset="-128"/>
              </a:defRPr>
            </a:lvl8pPr>
            <a:lvl9pPr marL="1828800" eaLnBrk="0" fontAlgn="base" hangingPunct="0">
              <a:spcBef>
                <a:spcPct val="0"/>
              </a:spcBef>
              <a:spcAft>
                <a:spcPct val="0"/>
              </a:spcAft>
              <a:defRPr sz="6200">
                <a:solidFill>
                  <a:schemeClr val="tx1"/>
                </a:solidFill>
                <a:latin typeface="Arial" charset="0"/>
                <a:ea typeface="ＭＳ Ｐゴシック" charset="-128"/>
              </a:defRPr>
            </a:lvl9pPr>
          </a:lstStyle>
          <a:p>
            <a:pPr algn="just" eaLnBrk="1" hangingPunct="1"/>
            <a:endParaRPr lang="en-US" altLang="en-US" sz="781">
              <a:latin typeface="Gill Sans" charset="0"/>
            </a:endParaRPr>
          </a:p>
          <a:p>
            <a:pPr algn="just" eaLnBrk="1" hangingPunct="1"/>
            <a:r>
              <a:rPr lang="en-US" altLang="en-US" sz="781">
                <a:latin typeface="Gill Sans" charset="0"/>
              </a:rPr>
              <a:t>However, what is sorely lacking in this paradigm is a bridge between the Amateur Astronomer Networks and the secondary and tertiary classrooms. Various STEM programs need to recognize these networks as local resources to integrate into their curricula, after-school programs, and guest speakers.. Similarly, community colleges should consider including them as Adjunct Faculty to collaborate lessons in various science and math fields. Finally, inclusion of the amateur astronomers in various observing programs, recognition of their efforts at scientific conferences are new bridges that need will provide high quality results for low cost investment of funds and time.</a:t>
            </a:r>
          </a:p>
          <a:p>
            <a:pPr eaLnBrk="1" hangingPunct="1"/>
            <a:endParaRPr lang="en-US" altLang="en-US" sz="781">
              <a:solidFill>
                <a:srgbClr val="FFFF00"/>
              </a:solidFill>
              <a:latin typeface="Calibri" charset="0"/>
            </a:endParaRPr>
          </a:p>
        </p:txBody>
      </p:sp>
      <p:sp>
        <p:nvSpPr>
          <p:cNvPr id="14343" name="TextBox 8"/>
          <p:cNvSpPr txBox="1">
            <a:spLocks noChangeArrowheads="1"/>
          </p:cNvSpPr>
          <p:nvPr/>
        </p:nvSpPr>
        <p:spPr bwMode="auto">
          <a:xfrm>
            <a:off x="3719215" y="2030512"/>
            <a:ext cx="2249289" cy="321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575" rIns="28575">
            <a:spAutoFit/>
          </a:bodyPr>
          <a:lstStyle>
            <a:lvl1pPr eaLnBrk="0" hangingPunct="0">
              <a:defRPr sz="6200">
                <a:solidFill>
                  <a:schemeClr val="tx1"/>
                </a:solidFill>
                <a:latin typeface="Arial" charset="0"/>
                <a:ea typeface="ＭＳ Ｐゴシック" charset="-128"/>
              </a:defRPr>
            </a:lvl1pPr>
            <a:lvl2pPr marL="37931725" indent="-37474525" eaLnBrk="0" hangingPunct="0">
              <a:defRPr sz="6200">
                <a:solidFill>
                  <a:schemeClr val="tx1"/>
                </a:solidFill>
                <a:latin typeface="Arial" charset="0"/>
                <a:ea typeface="ＭＳ Ｐゴシック" charset="-128"/>
              </a:defRPr>
            </a:lvl2pPr>
            <a:lvl3pPr eaLnBrk="0" hangingPunct="0">
              <a:defRPr sz="6200">
                <a:solidFill>
                  <a:schemeClr val="tx1"/>
                </a:solidFill>
                <a:latin typeface="Arial" charset="0"/>
                <a:ea typeface="ＭＳ Ｐゴシック" charset="-128"/>
              </a:defRPr>
            </a:lvl3pPr>
            <a:lvl4pPr eaLnBrk="0" hangingPunct="0">
              <a:defRPr sz="6200">
                <a:solidFill>
                  <a:schemeClr val="tx1"/>
                </a:solidFill>
                <a:latin typeface="Arial" charset="0"/>
                <a:ea typeface="ＭＳ Ｐゴシック" charset="-128"/>
              </a:defRPr>
            </a:lvl4pPr>
            <a:lvl5pPr eaLnBrk="0" hangingPunct="0">
              <a:defRPr sz="6200">
                <a:solidFill>
                  <a:schemeClr val="tx1"/>
                </a:solidFill>
                <a:latin typeface="Arial" charset="0"/>
                <a:ea typeface="ＭＳ Ｐゴシック" charset="-128"/>
              </a:defRPr>
            </a:lvl5pPr>
            <a:lvl6pPr marL="457200" eaLnBrk="0" fontAlgn="base" hangingPunct="0">
              <a:spcBef>
                <a:spcPct val="0"/>
              </a:spcBef>
              <a:spcAft>
                <a:spcPct val="0"/>
              </a:spcAft>
              <a:defRPr sz="6200">
                <a:solidFill>
                  <a:schemeClr val="tx1"/>
                </a:solidFill>
                <a:latin typeface="Arial" charset="0"/>
                <a:ea typeface="ＭＳ Ｐゴシック" charset="-128"/>
              </a:defRPr>
            </a:lvl6pPr>
            <a:lvl7pPr marL="914400" eaLnBrk="0" fontAlgn="base" hangingPunct="0">
              <a:spcBef>
                <a:spcPct val="0"/>
              </a:spcBef>
              <a:spcAft>
                <a:spcPct val="0"/>
              </a:spcAft>
              <a:defRPr sz="6200">
                <a:solidFill>
                  <a:schemeClr val="tx1"/>
                </a:solidFill>
                <a:latin typeface="Arial" charset="0"/>
                <a:ea typeface="ＭＳ Ｐゴシック" charset="-128"/>
              </a:defRPr>
            </a:lvl7pPr>
            <a:lvl8pPr marL="1371600" eaLnBrk="0" fontAlgn="base" hangingPunct="0">
              <a:spcBef>
                <a:spcPct val="0"/>
              </a:spcBef>
              <a:spcAft>
                <a:spcPct val="0"/>
              </a:spcAft>
              <a:defRPr sz="6200">
                <a:solidFill>
                  <a:schemeClr val="tx1"/>
                </a:solidFill>
                <a:latin typeface="Arial" charset="0"/>
                <a:ea typeface="ＭＳ Ｐゴシック" charset="-128"/>
              </a:defRPr>
            </a:lvl8pPr>
            <a:lvl9pPr marL="1828800" eaLnBrk="0" fontAlgn="base" hangingPunct="0">
              <a:spcBef>
                <a:spcPct val="0"/>
              </a:spcBef>
              <a:spcAft>
                <a:spcPct val="0"/>
              </a:spcAft>
              <a:defRPr sz="6200">
                <a:solidFill>
                  <a:schemeClr val="tx1"/>
                </a:solidFill>
                <a:latin typeface="Arial" charset="0"/>
                <a:ea typeface="ＭＳ Ｐゴシック" charset="-128"/>
              </a:defRPr>
            </a:lvl9pPr>
          </a:lstStyle>
          <a:p>
            <a:pPr algn="just" eaLnBrk="1" hangingPunct="1"/>
            <a:endParaRPr lang="en-US" altLang="en-US" sz="781">
              <a:latin typeface="Gill Sans" charset="0"/>
            </a:endParaRPr>
          </a:p>
          <a:p>
            <a:pPr algn="just" eaLnBrk="1" hangingPunct="1"/>
            <a:r>
              <a:rPr lang="en-US" altLang="en-US" sz="781">
                <a:latin typeface="Gill Sans" charset="0"/>
              </a:rPr>
              <a:t>“Citizen Astronomy" can be thought of as the paradigm shift transforming the nature of observational astronomy. The emerging partnerships between professional and dedicated amateur astronomers rely on creating a niche for long timeline of multispectral remote sensing. The strong synergy between the two groups has produced scientific results, published in peer-reviewed journals. With the active inclusion and use of emerging social media (Facebook, Twitter, etc.), the near daily communication and updates, the partnerships between the  two groups are becoming  powerful tool for ground-based remote sensing. Most of the amateur astronomers are sophisticated tech-savvy, knowledgeable dedicated group of observers that provide a much-needed resource for professional observers: near-continuous, rapid response global observing network. Recent applications of Citizen Science are The Planet Hunters, Zoo Universe, which allows visual inspection of various astronomical data. Our Amateur Astronomers Network spans the globe; archives their data; develop and maintain software; assist with data comparison and visualization.  How then do we characterize them –are they are self-taught astronomers or natural teachers or both?</a:t>
            </a:r>
          </a:p>
        </p:txBody>
      </p:sp>
      <p:pic>
        <p:nvPicPr>
          <p:cNvPr id="14344" name="Picture 11" descr="Picture 3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3304" y="5846961"/>
            <a:ext cx="10239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2"/>
          <p:cNvSpPr txBox="1">
            <a:spLocks noChangeArrowheads="1"/>
          </p:cNvSpPr>
          <p:nvPr/>
        </p:nvSpPr>
        <p:spPr bwMode="auto">
          <a:xfrm>
            <a:off x="952500" y="4584898"/>
            <a:ext cx="2942828" cy="39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575" rIns="28575">
            <a:spAutoFit/>
          </a:bodyPr>
          <a:lstStyle>
            <a:lvl1pPr eaLnBrk="0" hangingPunct="0">
              <a:defRPr sz="6200">
                <a:solidFill>
                  <a:schemeClr val="tx1"/>
                </a:solidFill>
                <a:latin typeface="Arial" charset="0"/>
                <a:ea typeface="ＭＳ Ｐゴシック" charset="-128"/>
              </a:defRPr>
            </a:lvl1pPr>
            <a:lvl2pPr marL="37931725" indent="-37474525" eaLnBrk="0" hangingPunct="0">
              <a:defRPr sz="6200">
                <a:solidFill>
                  <a:schemeClr val="tx1"/>
                </a:solidFill>
                <a:latin typeface="Arial" charset="0"/>
                <a:ea typeface="ＭＳ Ｐゴシック" charset="-128"/>
              </a:defRPr>
            </a:lvl2pPr>
            <a:lvl3pPr eaLnBrk="0" hangingPunct="0">
              <a:defRPr sz="6200">
                <a:solidFill>
                  <a:schemeClr val="tx1"/>
                </a:solidFill>
                <a:latin typeface="Arial" charset="0"/>
                <a:ea typeface="ＭＳ Ｐゴシック" charset="-128"/>
              </a:defRPr>
            </a:lvl3pPr>
            <a:lvl4pPr eaLnBrk="0" hangingPunct="0">
              <a:defRPr sz="6200">
                <a:solidFill>
                  <a:schemeClr val="tx1"/>
                </a:solidFill>
                <a:latin typeface="Arial" charset="0"/>
                <a:ea typeface="ＭＳ Ｐゴシック" charset="-128"/>
              </a:defRPr>
            </a:lvl4pPr>
            <a:lvl5pPr eaLnBrk="0" hangingPunct="0">
              <a:defRPr sz="6200">
                <a:solidFill>
                  <a:schemeClr val="tx1"/>
                </a:solidFill>
                <a:latin typeface="Arial" charset="0"/>
                <a:ea typeface="ＭＳ Ｐゴシック" charset="-128"/>
              </a:defRPr>
            </a:lvl5pPr>
            <a:lvl6pPr marL="457200" eaLnBrk="0" fontAlgn="base" hangingPunct="0">
              <a:spcBef>
                <a:spcPct val="0"/>
              </a:spcBef>
              <a:spcAft>
                <a:spcPct val="0"/>
              </a:spcAft>
              <a:defRPr sz="6200">
                <a:solidFill>
                  <a:schemeClr val="tx1"/>
                </a:solidFill>
                <a:latin typeface="Arial" charset="0"/>
                <a:ea typeface="ＭＳ Ｐゴシック" charset="-128"/>
              </a:defRPr>
            </a:lvl6pPr>
            <a:lvl7pPr marL="914400" eaLnBrk="0" fontAlgn="base" hangingPunct="0">
              <a:spcBef>
                <a:spcPct val="0"/>
              </a:spcBef>
              <a:spcAft>
                <a:spcPct val="0"/>
              </a:spcAft>
              <a:defRPr sz="6200">
                <a:solidFill>
                  <a:schemeClr val="tx1"/>
                </a:solidFill>
                <a:latin typeface="Arial" charset="0"/>
                <a:ea typeface="ＭＳ Ｐゴシック" charset="-128"/>
              </a:defRPr>
            </a:lvl7pPr>
            <a:lvl8pPr marL="1371600" eaLnBrk="0" fontAlgn="base" hangingPunct="0">
              <a:spcBef>
                <a:spcPct val="0"/>
              </a:spcBef>
              <a:spcAft>
                <a:spcPct val="0"/>
              </a:spcAft>
              <a:defRPr sz="6200">
                <a:solidFill>
                  <a:schemeClr val="tx1"/>
                </a:solidFill>
                <a:latin typeface="Arial" charset="0"/>
                <a:ea typeface="ＭＳ Ｐゴシック" charset="-128"/>
              </a:defRPr>
            </a:lvl8pPr>
            <a:lvl9pPr marL="1828800" eaLnBrk="0" fontAlgn="base" hangingPunct="0">
              <a:spcBef>
                <a:spcPct val="0"/>
              </a:spcBef>
              <a:spcAft>
                <a:spcPct val="0"/>
              </a:spcAft>
              <a:defRPr sz="6200">
                <a:solidFill>
                  <a:schemeClr val="tx1"/>
                </a:solidFill>
                <a:latin typeface="Arial" charset="0"/>
                <a:ea typeface="ＭＳ Ｐゴシック" charset="-128"/>
              </a:defRPr>
            </a:lvl9pPr>
          </a:lstStyle>
          <a:p>
            <a:pPr eaLnBrk="1" hangingPunct="1"/>
            <a:r>
              <a:rPr lang="en-US" altLang="en-US" sz="1938" b="1">
                <a:solidFill>
                  <a:srgbClr val="FF0000"/>
                </a:solidFill>
                <a:latin typeface="Gill Sans" charset="0"/>
              </a:rPr>
              <a:t>SOME RECENT DATA</a:t>
            </a:r>
          </a:p>
        </p:txBody>
      </p:sp>
      <p:pic>
        <p:nvPicPr>
          <p:cNvPr id="14346" name="Picture 13" descr="Picture 3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00" y="5899051"/>
            <a:ext cx="2476500" cy="101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92195" y="0"/>
            <a:ext cx="2173387" cy="21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Box 12"/>
          <p:cNvSpPr txBox="1">
            <a:spLocks noChangeArrowheads="1"/>
          </p:cNvSpPr>
          <p:nvPr/>
        </p:nvSpPr>
        <p:spPr bwMode="auto">
          <a:xfrm>
            <a:off x="4012903" y="1357312"/>
            <a:ext cx="391120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575" rIns="28575">
            <a:spAutoFit/>
          </a:bodyPr>
          <a:lstStyle>
            <a:lvl1pPr eaLnBrk="0" hangingPunct="0">
              <a:defRPr sz="6200">
                <a:solidFill>
                  <a:schemeClr val="tx1"/>
                </a:solidFill>
                <a:latin typeface="Arial" charset="0"/>
                <a:ea typeface="ＭＳ Ｐゴシック" charset="-128"/>
              </a:defRPr>
            </a:lvl1pPr>
            <a:lvl2pPr marL="37931725" indent="-37474525" eaLnBrk="0" hangingPunct="0">
              <a:defRPr sz="6200">
                <a:solidFill>
                  <a:schemeClr val="tx1"/>
                </a:solidFill>
                <a:latin typeface="Arial" charset="0"/>
                <a:ea typeface="ＭＳ Ｐゴシック" charset="-128"/>
              </a:defRPr>
            </a:lvl2pPr>
            <a:lvl3pPr eaLnBrk="0" hangingPunct="0">
              <a:defRPr sz="6200">
                <a:solidFill>
                  <a:schemeClr val="tx1"/>
                </a:solidFill>
                <a:latin typeface="Arial" charset="0"/>
                <a:ea typeface="ＭＳ Ｐゴシック" charset="-128"/>
              </a:defRPr>
            </a:lvl3pPr>
            <a:lvl4pPr eaLnBrk="0" hangingPunct="0">
              <a:defRPr sz="6200">
                <a:solidFill>
                  <a:schemeClr val="tx1"/>
                </a:solidFill>
                <a:latin typeface="Arial" charset="0"/>
                <a:ea typeface="ＭＳ Ｐゴシック" charset="-128"/>
              </a:defRPr>
            </a:lvl4pPr>
            <a:lvl5pPr eaLnBrk="0" hangingPunct="0">
              <a:defRPr sz="6200">
                <a:solidFill>
                  <a:schemeClr val="tx1"/>
                </a:solidFill>
                <a:latin typeface="Arial" charset="0"/>
                <a:ea typeface="ＭＳ Ｐゴシック" charset="-128"/>
              </a:defRPr>
            </a:lvl5pPr>
            <a:lvl6pPr marL="457200" eaLnBrk="0" fontAlgn="base" hangingPunct="0">
              <a:spcBef>
                <a:spcPct val="0"/>
              </a:spcBef>
              <a:spcAft>
                <a:spcPct val="0"/>
              </a:spcAft>
              <a:defRPr sz="6200">
                <a:solidFill>
                  <a:schemeClr val="tx1"/>
                </a:solidFill>
                <a:latin typeface="Arial" charset="0"/>
                <a:ea typeface="ＭＳ Ｐゴシック" charset="-128"/>
              </a:defRPr>
            </a:lvl6pPr>
            <a:lvl7pPr marL="914400" eaLnBrk="0" fontAlgn="base" hangingPunct="0">
              <a:spcBef>
                <a:spcPct val="0"/>
              </a:spcBef>
              <a:spcAft>
                <a:spcPct val="0"/>
              </a:spcAft>
              <a:defRPr sz="6200">
                <a:solidFill>
                  <a:schemeClr val="tx1"/>
                </a:solidFill>
                <a:latin typeface="Arial" charset="0"/>
                <a:ea typeface="ＭＳ Ｐゴシック" charset="-128"/>
              </a:defRPr>
            </a:lvl7pPr>
            <a:lvl8pPr marL="1371600" eaLnBrk="0" fontAlgn="base" hangingPunct="0">
              <a:spcBef>
                <a:spcPct val="0"/>
              </a:spcBef>
              <a:spcAft>
                <a:spcPct val="0"/>
              </a:spcAft>
              <a:defRPr sz="6200">
                <a:solidFill>
                  <a:schemeClr val="tx1"/>
                </a:solidFill>
                <a:latin typeface="Arial" charset="0"/>
                <a:ea typeface="ＭＳ Ｐゴシック" charset="-128"/>
              </a:defRPr>
            </a:lvl8pPr>
            <a:lvl9pPr marL="1828800" eaLnBrk="0" fontAlgn="base" hangingPunct="0">
              <a:spcBef>
                <a:spcPct val="0"/>
              </a:spcBef>
              <a:spcAft>
                <a:spcPct val="0"/>
              </a:spcAft>
              <a:defRPr sz="6200">
                <a:solidFill>
                  <a:schemeClr val="tx1"/>
                </a:solidFill>
                <a:latin typeface="Arial" charset="0"/>
                <a:ea typeface="ＭＳ Ｐゴシック" charset="-128"/>
              </a:defRPr>
            </a:lvl9pPr>
          </a:lstStyle>
          <a:p>
            <a:pPr algn="ctr" eaLnBrk="1" hangingPunct="1"/>
            <a:endParaRPr lang="en-US" altLang="en-US" sz="969" b="1">
              <a:solidFill>
                <a:srgbClr val="FF0000"/>
              </a:solidFill>
              <a:latin typeface="Gill Sans" charset="0"/>
            </a:endParaRPr>
          </a:p>
          <a:p>
            <a:pPr algn="ctr" eaLnBrk="1" hangingPunct="1"/>
            <a:r>
              <a:rPr lang="en-US" altLang="en-US" sz="1156" b="1">
                <a:solidFill>
                  <a:srgbClr val="FF0000"/>
                </a:solidFill>
                <a:latin typeface="Gill Sans" charset="0"/>
              </a:rPr>
              <a:t>When Amateur Astronomers Cross the Line:</a:t>
            </a:r>
          </a:p>
          <a:p>
            <a:pPr algn="ctr" eaLnBrk="1" hangingPunct="1"/>
            <a:r>
              <a:rPr lang="en-US" altLang="en-US" sz="1156" b="1">
                <a:solidFill>
                  <a:srgbClr val="FF0000"/>
                </a:solidFill>
                <a:latin typeface="Gill Sans" charset="0"/>
              </a:rPr>
              <a:t>Researchers or Teachers?</a:t>
            </a:r>
          </a:p>
          <a:p>
            <a:pPr eaLnBrk="1" hangingPunct="1"/>
            <a:endParaRPr lang="en-US" altLang="en-US" sz="969" b="1">
              <a:solidFill>
                <a:srgbClr val="FF0000"/>
              </a:solidFill>
              <a:latin typeface="Gill Sans" charset="0"/>
            </a:endParaRPr>
          </a:p>
        </p:txBody>
      </p:sp>
      <p:pic>
        <p:nvPicPr>
          <p:cNvPr id="14349" name="Picture 14" descr="Picture 4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12168" y="4990703"/>
            <a:ext cx="1200051" cy="90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5" descr="Picture 41.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2219" y="5142508"/>
            <a:ext cx="2409528"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8" descr="Picture 43.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50122" y="5923856"/>
            <a:ext cx="1183183" cy="98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9" descr="Jupiter20120817rgb&amp;19therm_IRTF&amp;MKardasis (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87082" y="5820172"/>
            <a:ext cx="2191246" cy="109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0" descr="s20120812-090734utc.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513590" y="5185668"/>
            <a:ext cx="1440160" cy="154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1" descr="sat_4.78_2012aug19_05-53.jpe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78329" y="5681762"/>
            <a:ext cx="2219523" cy="12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2019 AAS Winter Meeting, Honolulu</a:t>
            </a:r>
            <a:endParaRPr lang="en-US" dirty="0"/>
          </a:p>
        </p:txBody>
      </p:sp>
      <p:sp>
        <p:nvSpPr>
          <p:cNvPr id="3" name="Footer Placeholder 2"/>
          <p:cNvSpPr>
            <a:spLocks noGrp="1"/>
          </p:cNvSpPr>
          <p:nvPr>
            <p:ph type="ftr" sz="quarter" idx="11"/>
          </p:nvPr>
        </p:nvSpPr>
        <p:spPr/>
        <p:txBody>
          <a:bodyPr/>
          <a:lstStyle/>
          <a:p>
            <a:r>
              <a:rPr lang="en-US" smtClean="0"/>
              <a:t>Padma A. Yanamandra-Fisher</a:t>
            </a:r>
            <a:endParaRPr lang="en-US" dirty="0"/>
          </a:p>
        </p:txBody>
      </p:sp>
      <p:sp>
        <p:nvSpPr>
          <p:cNvPr id="4" name="Slide Number Placeholder 3"/>
          <p:cNvSpPr>
            <a:spLocks noGrp="1"/>
          </p:cNvSpPr>
          <p:nvPr>
            <p:ph type="sldNum" sz="quarter" idx="12"/>
          </p:nvPr>
        </p:nvSpPr>
        <p:spPr/>
        <p:txBody>
          <a:bodyPr/>
          <a:lstStyle/>
          <a:p>
            <a:fld id="{B375FB8B-40C9-2A4D-A8EA-B50C3BA8DE17}" type="slidenum">
              <a:rPr lang="en-US" smtClean="0"/>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Slide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9213" y="18388013"/>
            <a:ext cx="42529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Slide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2" y="1589881"/>
            <a:ext cx="21605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4328718"/>
            <a:ext cx="21288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Slid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3474" y="3570293"/>
            <a:ext cx="18129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Slide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4712" y="1299793"/>
            <a:ext cx="258445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330" y="3285904"/>
            <a:ext cx="11525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1802" y="3213674"/>
            <a:ext cx="119538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itle 13"/>
          <p:cNvSpPr>
            <a:spLocks noGrp="1"/>
          </p:cNvSpPr>
          <p:nvPr>
            <p:ph type="title"/>
          </p:nvPr>
        </p:nvSpPr>
        <p:spPr>
          <a:xfrm>
            <a:off x="838200" y="365126"/>
            <a:ext cx="10515600" cy="1106488"/>
          </a:xfrm>
        </p:spPr>
        <p:txBody>
          <a:bodyPr>
            <a:normAutofit/>
          </a:bodyPr>
          <a:lstStyle/>
          <a:p>
            <a:pPr eaLnBrk="1" hangingPunct="1"/>
            <a:r>
              <a:rPr lang="en-US" altLang="en-US" sz="3600" b="1" dirty="0">
                <a:solidFill>
                  <a:srgbClr val="FF0000"/>
                </a:solidFill>
              </a:rPr>
              <a:t>Robotic Telescope </a:t>
            </a:r>
            <a:r>
              <a:rPr lang="en-US" altLang="en-US" sz="3600" b="1" dirty="0" smtClean="0">
                <a:solidFill>
                  <a:srgbClr val="FF0000"/>
                </a:solidFill>
              </a:rPr>
              <a:t>Networks/In-orbit </a:t>
            </a:r>
            <a:r>
              <a:rPr lang="en-US" altLang="en-US" sz="3600" b="1" dirty="0" smtClean="0">
                <a:solidFill>
                  <a:srgbClr val="FF0000"/>
                </a:solidFill>
              </a:rPr>
              <a:t>Observatories/New Trends in Social Media</a:t>
            </a:r>
            <a:endParaRPr lang="en-US" altLang="en-US" sz="3600" b="1" dirty="0">
              <a:solidFill>
                <a:srgbClr val="FF0000"/>
              </a:solidFill>
            </a:endParaRPr>
          </a:p>
        </p:txBody>
      </p:sp>
      <p:sp>
        <p:nvSpPr>
          <p:cNvPr id="15" name="TextBox 14"/>
          <p:cNvSpPr txBox="1"/>
          <p:nvPr/>
        </p:nvSpPr>
        <p:spPr>
          <a:xfrm>
            <a:off x="274636" y="3043239"/>
            <a:ext cx="2112965" cy="1323439"/>
          </a:xfrm>
          <a:prstGeom prst="rect">
            <a:avLst/>
          </a:prstGeom>
          <a:noFill/>
        </p:spPr>
        <p:txBody>
          <a:bodyPr wrap="square">
            <a:spAutoFit/>
          </a:bodyPr>
          <a:lstStyle>
            <a:lvl1pPr defTabSz="477838" eaLnBrk="0" hangingPunct="0">
              <a:defRPr sz="2400">
                <a:solidFill>
                  <a:schemeClr val="tx1"/>
                </a:solidFill>
                <a:latin typeface="Arial" charset="0"/>
                <a:ea typeface="ＭＳ Ｐゴシック" charset="-128"/>
              </a:defRPr>
            </a:lvl1pPr>
            <a:lvl2pPr marL="37931725" indent="-37474525" defTabSz="47783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a:latin typeface="Calibri" charset="0"/>
              </a:rPr>
              <a:t>www.thevirtualtelescope.com</a:t>
            </a:r>
            <a:r>
              <a:rPr lang="en-US" altLang="en-US" sz="2000" b="1" dirty="0">
                <a:latin typeface="Calibri" charset="0"/>
              </a:rPr>
              <a:t> (</a:t>
            </a:r>
            <a:r>
              <a:rPr lang="en-US" altLang="en-US" sz="2000" b="1" dirty="0" err="1">
                <a:latin typeface="Calibri" charset="0"/>
              </a:rPr>
              <a:t>Gianluca</a:t>
            </a:r>
            <a:r>
              <a:rPr lang="en-US" altLang="en-US" sz="2000" b="1" dirty="0">
                <a:latin typeface="Calibri" charset="0"/>
              </a:rPr>
              <a:t> </a:t>
            </a:r>
            <a:r>
              <a:rPr lang="en-US" altLang="en-US" sz="2000" b="1" dirty="0" err="1">
                <a:latin typeface="Calibri" charset="0"/>
              </a:rPr>
              <a:t>Masi</a:t>
            </a:r>
            <a:r>
              <a:rPr lang="en-US" altLang="en-US" sz="2000" b="1" dirty="0">
                <a:latin typeface="Calibri" charset="0"/>
              </a:rPr>
              <a:t>/Director)</a:t>
            </a:r>
          </a:p>
        </p:txBody>
      </p:sp>
      <p:sp>
        <p:nvSpPr>
          <p:cNvPr id="16" name="TextBox 15"/>
          <p:cNvSpPr txBox="1"/>
          <p:nvPr/>
        </p:nvSpPr>
        <p:spPr>
          <a:xfrm>
            <a:off x="2403474" y="5192455"/>
            <a:ext cx="2727326" cy="1015663"/>
          </a:xfrm>
          <a:prstGeom prst="rect">
            <a:avLst/>
          </a:prstGeom>
          <a:noFill/>
        </p:spPr>
        <p:txBody>
          <a:bodyPr wrap="square">
            <a:spAutoFit/>
          </a:bodyPr>
          <a:lstStyle>
            <a:lvl1pPr defTabSz="477838" eaLnBrk="0" hangingPunct="0">
              <a:defRPr sz="2400">
                <a:solidFill>
                  <a:schemeClr val="tx1"/>
                </a:solidFill>
                <a:latin typeface="Arial" charset="0"/>
                <a:ea typeface="ＭＳ Ｐゴシック" charset="-128"/>
              </a:defRPr>
            </a:lvl1pPr>
            <a:lvl2pPr marL="37931725" indent="-37474525" defTabSz="47783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dirty="0" err="1">
                <a:latin typeface="Calibri" charset="0"/>
              </a:rPr>
              <a:t>www.slooh.com</a:t>
            </a:r>
            <a:endParaRPr lang="en-US" altLang="en-US" sz="2000" b="1" dirty="0">
              <a:latin typeface="Calibri" charset="0"/>
            </a:endParaRPr>
          </a:p>
          <a:p>
            <a:pPr eaLnBrk="1" hangingPunct="1"/>
            <a:r>
              <a:rPr lang="en-US" altLang="en-US" sz="2000" b="1" dirty="0">
                <a:latin typeface="Calibri" charset="0"/>
              </a:rPr>
              <a:t>(Paul Cox/Outreach Manager)</a:t>
            </a:r>
          </a:p>
        </p:txBody>
      </p:sp>
      <p:sp>
        <p:nvSpPr>
          <p:cNvPr id="23564" name="TextBox 16"/>
          <p:cNvSpPr txBox="1">
            <a:spLocks noChangeArrowheads="1"/>
          </p:cNvSpPr>
          <p:nvPr/>
        </p:nvSpPr>
        <p:spPr bwMode="auto">
          <a:xfrm>
            <a:off x="4901802" y="4656012"/>
            <a:ext cx="2557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latin typeface="+mj-lt"/>
              </a:rPr>
              <a:t>Ground-based confirmation of jet seen in HST image (PI: Li)</a:t>
            </a:r>
          </a:p>
        </p:txBody>
      </p:sp>
      <p:pic>
        <p:nvPicPr>
          <p:cNvPr id="235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8443" y="1516207"/>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2019 AAS Winter Meeting, Honolulu</a:t>
            </a:r>
            <a:endParaRPr lang="en-US"/>
          </a:p>
        </p:txBody>
      </p:sp>
      <p:sp>
        <p:nvSpPr>
          <p:cNvPr id="3" name="Footer Placeholder 2"/>
          <p:cNvSpPr>
            <a:spLocks noGrp="1"/>
          </p:cNvSpPr>
          <p:nvPr>
            <p:ph type="ftr" sz="quarter" idx="11"/>
          </p:nvPr>
        </p:nvSpPr>
        <p:spPr/>
        <p:txBody>
          <a:bodyPr/>
          <a:lstStyle/>
          <a:p>
            <a:r>
              <a:rPr lang="en-US" smtClean="0"/>
              <a:t>Padma A. Yanamandra-Fisher</a:t>
            </a:r>
            <a:endParaRPr lang="en-US"/>
          </a:p>
        </p:txBody>
      </p:sp>
      <p:sp>
        <p:nvSpPr>
          <p:cNvPr id="4" name="Slide Number Placeholder 3"/>
          <p:cNvSpPr>
            <a:spLocks noGrp="1"/>
          </p:cNvSpPr>
          <p:nvPr>
            <p:ph type="sldNum" sz="quarter" idx="12"/>
          </p:nvPr>
        </p:nvSpPr>
        <p:spPr/>
        <p:txBody>
          <a:bodyPr/>
          <a:lstStyle/>
          <a:p>
            <a:fld id="{B375FB8B-40C9-2A4D-A8EA-B50C3BA8DE17}" type="slidenum">
              <a:rPr lang="en-US" smtClean="0"/>
              <a:t>6</a:t>
            </a:fld>
            <a:endParaRPr lang="en-US"/>
          </a:p>
        </p:txBody>
      </p:sp>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1081" y="3216969"/>
            <a:ext cx="1889919" cy="233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Screen shot 2013-07-31 at 9.39.43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16081" y="5192455"/>
            <a:ext cx="3540919" cy="138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Screen shot 2013-07-31 at 9.38.42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58855" y="1427044"/>
            <a:ext cx="45434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9684" y="352995"/>
            <a:ext cx="9010599" cy="707886"/>
          </a:xfrm>
          <a:prstGeom prst="rect">
            <a:avLst/>
          </a:prstGeom>
          <a:noFill/>
        </p:spPr>
        <p:txBody>
          <a:bodyPr wrap="square" rtlCol="0">
            <a:spAutoFit/>
          </a:bodyPr>
          <a:lstStyle/>
          <a:p>
            <a:pPr algn="ctr"/>
            <a:r>
              <a:rPr lang="en-US" sz="4000" b="1" dirty="0">
                <a:solidFill>
                  <a:srgbClr val="FF0000"/>
                </a:solidFill>
                <a:latin typeface="Times New Roman" charset="0"/>
                <a:ea typeface="Times New Roman" charset="0"/>
                <a:cs typeface="Times New Roman" charset="0"/>
              </a:rPr>
              <a:t>Comet C/ISON (2013): </a:t>
            </a:r>
            <a:r>
              <a:rPr lang="en-US" sz="4000" b="1">
                <a:solidFill>
                  <a:srgbClr val="FF0000"/>
                </a:solidFill>
                <a:latin typeface="Times New Roman" charset="0"/>
                <a:ea typeface="Times New Roman" charset="0"/>
                <a:cs typeface="Times New Roman" charset="0"/>
              </a:rPr>
              <a:t>No S/C Mission</a:t>
            </a:r>
            <a:endParaRPr lang="en-US" sz="4000" b="1" dirty="0">
              <a:solidFill>
                <a:srgbClr val="FF0000"/>
              </a:solidFill>
              <a:latin typeface="Times New Roman" charset="0"/>
              <a:ea typeface="Times New Roman" charset="0"/>
              <a:cs typeface="Times New Roman" charset="0"/>
            </a:endParaRPr>
          </a:p>
        </p:txBody>
      </p:sp>
      <p:pic>
        <p:nvPicPr>
          <p:cNvPr id="3" name="Picture 2"/>
          <p:cNvPicPr>
            <a:picLocks noChangeAspect="1"/>
          </p:cNvPicPr>
          <p:nvPr/>
        </p:nvPicPr>
        <p:blipFill>
          <a:blip r:embed="rId3"/>
          <a:stretch>
            <a:fillRect/>
          </a:stretch>
        </p:blipFill>
        <p:spPr>
          <a:xfrm>
            <a:off x="634758" y="1365173"/>
            <a:ext cx="1828800" cy="1476375"/>
          </a:xfrm>
          <a:prstGeom prst="rect">
            <a:avLst/>
          </a:prstGeom>
        </p:spPr>
      </p:pic>
      <p:pic>
        <p:nvPicPr>
          <p:cNvPr id="4" name="Picture 3"/>
          <p:cNvPicPr>
            <a:picLocks noChangeAspect="1"/>
          </p:cNvPicPr>
          <p:nvPr/>
        </p:nvPicPr>
        <p:blipFill>
          <a:blip r:embed="rId4"/>
          <a:stretch>
            <a:fillRect/>
          </a:stretch>
        </p:blipFill>
        <p:spPr>
          <a:xfrm>
            <a:off x="2743199" y="1151878"/>
            <a:ext cx="3103562" cy="2325077"/>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834" y="2932546"/>
            <a:ext cx="2107365" cy="134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4" descr="2013Nov13_TAngel_Crop+brightISONtails_1466031_10151955060185675_983900734_n.jpg"/>
          <p:cNvPicPr>
            <a:picLocks noChangeAspect="1"/>
          </p:cNvPicPr>
          <p:nvPr/>
        </p:nvPicPr>
        <p:blipFill>
          <a:blip r:embed="rId6">
            <a:extLst>
              <a:ext uri="{28A0092B-C50C-407E-A947-70E740481C1C}">
                <a14:useLocalDpi xmlns:a14="http://schemas.microsoft.com/office/drawing/2010/main" val="0"/>
              </a:ext>
            </a:extLst>
          </a:blip>
          <a:srcRect t="-33859" b="-33859"/>
          <a:stretch>
            <a:fillRect/>
          </a:stretch>
        </p:blipFill>
        <p:spPr>
          <a:xfrm>
            <a:off x="6249639" y="1027639"/>
            <a:ext cx="2574923" cy="2516957"/>
          </a:xfrm>
          <a:prstGeom prst="rect">
            <a:avLst/>
          </a:prstGeom>
        </p:spPr>
      </p:pic>
      <p:pic>
        <p:nvPicPr>
          <p:cNvPr id="10" name="Content Placeholder 32" descr="Screen shot 2013-12-06 at 2.42.38 AM.png"/>
          <p:cNvPicPr>
            <a:picLocks noChangeAspect="1"/>
          </p:cNvPicPr>
          <p:nvPr/>
        </p:nvPicPr>
        <p:blipFill>
          <a:blip r:embed="rId7">
            <a:extLst>
              <a:ext uri="{28A0092B-C50C-407E-A947-70E740481C1C}">
                <a14:useLocalDpi xmlns:a14="http://schemas.microsoft.com/office/drawing/2010/main" val="0"/>
              </a:ext>
            </a:extLst>
          </a:blip>
          <a:srcRect t="-14378" b="-14378"/>
          <a:stretch>
            <a:fillRect/>
          </a:stretch>
        </p:blipFill>
        <p:spPr>
          <a:xfrm>
            <a:off x="9353201" y="1027639"/>
            <a:ext cx="2248068" cy="2198609"/>
          </a:xfrm>
          <a:prstGeom prst="rect">
            <a:avLst/>
          </a:prstGeom>
        </p:spPr>
      </p:pic>
      <p:sp>
        <p:nvSpPr>
          <p:cNvPr id="11" name="Rectangle 10"/>
          <p:cNvSpPr/>
          <p:nvPr/>
        </p:nvSpPr>
        <p:spPr>
          <a:xfrm>
            <a:off x="6105066" y="3160657"/>
            <a:ext cx="2864068" cy="720197"/>
          </a:xfrm>
          <a:prstGeom prst="rect">
            <a:avLst/>
          </a:prstGeom>
        </p:spPr>
        <p:txBody>
          <a:bodyPr wrap="square">
            <a:spAutoFit/>
          </a:bodyPr>
          <a:lstStyle/>
          <a:p>
            <a:r>
              <a:rPr lang="en-US" altLang="en-US" sz="1360" dirty="0">
                <a:latin typeface="Times New Roman" charset="0"/>
              </a:rPr>
              <a:t>"Two tails look like </a:t>
            </a:r>
            <a:r>
              <a:rPr lang="en-US" altLang="en-US" sz="1360" dirty="0" smtClean="0">
                <a:latin typeface="Times New Roman" charset="0"/>
              </a:rPr>
              <a:t>beacons” T. Angel, Amateur astronomer, Granada, Spain</a:t>
            </a:r>
            <a:endParaRPr lang="en-US" altLang="en-US" sz="1360" dirty="0">
              <a:latin typeface="Times New Roman" charset="0"/>
            </a:endParaRPr>
          </a:p>
        </p:txBody>
      </p:sp>
      <p:sp>
        <p:nvSpPr>
          <p:cNvPr id="12" name="Rectangle 11"/>
          <p:cNvSpPr/>
          <p:nvPr/>
        </p:nvSpPr>
        <p:spPr>
          <a:xfrm>
            <a:off x="9466934" y="3226248"/>
            <a:ext cx="2212322" cy="510909"/>
          </a:xfrm>
          <a:prstGeom prst="rect">
            <a:avLst/>
          </a:prstGeom>
        </p:spPr>
        <p:txBody>
          <a:bodyPr wrap="square">
            <a:spAutoFit/>
          </a:bodyPr>
          <a:lstStyle/>
          <a:p>
            <a:r>
              <a:rPr lang="en-US" altLang="en-US" sz="1360" dirty="0" err="1">
                <a:latin typeface="Times New Roman" charset="0"/>
              </a:rPr>
              <a:t>Sitko</a:t>
            </a:r>
            <a:r>
              <a:rPr lang="en-US" altLang="en-US" sz="1360" dirty="0">
                <a:latin typeface="Times New Roman" charset="0"/>
              </a:rPr>
              <a:t>, Russell, </a:t>
            </a:r>
            <a:r>
              <a:rPr lang="en-US" altLang="en-US" sz="1360" dirty="0" err="1">
                <a:latin typeface="Times New Roman" charset="0"/>
              </a:rPr>
              <a:t>Yanamandra</a:t>
            </a:r>
            <a:r>
              <a:rPr lang="en-US" altLang="en-US" sz="1360" dirty="0">
                <a:latin typeface="Times New Roman" charset="0"/>
              </a:rPr>
              <a:t>-Fisher, NASA/IRTF/ BASS</a:t>
            </a:r>
          </a:p>
        </p:txBody>
      </p:sp>
      <p:sp>
        <p:nvSpPr>
          <p:cNvPr id="13" name="Rectangle 12"/>
          <p:cNvSpPr/>
          <p:nvPr/>
        </p:nvSpPr>
        <p:spPr>
          <a:xfrm>
            <a:off x="6433852" y="4085177"/>
            <a:ext cx="4641621" cy="1015663"/>
          </a:xfrm>
          <a:prstGeom prst="rect">
            <a:avLst/>
          </a:prstGeom>
        </p:spPr>
        <p:txBody>
          <a:bodyPr wrap="square">
            <a:spAutoFit/>
          </a:bodyPr>
          <a:lstStyle/>
          <a:p>
            <a:pPr algn="ctr"/>
            <a:r>
              <a:rPr lang="en-US" altLang="en-US" sz="1200" b="1" dirty="0">
                <a:solidFill>
                  <a:srgbClr val="FF0000"/>
                </a:solidFill>
                <a:latin typeface="Times New Roman" charset="0"/>
                <a:ea typeface="Times New Roman" charset="0"/>
                <a:cs typeface="Times New Roman" charset="0"/>
              </a:rPr>
              <a:t>The Dust Environment of C/ISON: Pre- and Post-Perihelion</a:t>
            </a:r>
          </a:p>
          <a:p>
            <a:pPr algn="ctr"/>
            <a:r>
              <a:rPr lang="en-US" altLang="en-US" sz="1200" b="1" dirty="0">
                <a:latin typeface="Times New Roman" charset="0"/>
                <a:ea typeface="Times New Roman" charset="0"/>
                <a:cs typeface="Times New Roman" charset="0"/>
              </a:rPr>
              <a:t>Fernando Moreno and The Granada Team </a:t>
            </a:r>
            <a:endParaRPr lang="en-US" altLang="en-US" sz="1200" dirty="0">
              <a:solidFill>
                <a:srgbClr val="000000"/>
              </a:solidFill>
              <a:latin typeface="Times New Roman" charset="0"/>
              <a:ea typeface="Times New Roman" charset="0"/>
              <a:cs typeface="Times New Roman" charset="0"/>
            </a:endParaRPr>
          </a:p>
          <a:p>
            <a:pPr algn="ctr"/>
            <a:r>
              <a:rPr lang="en-US" altLang="en-US" sz="1200" b="1" dirty="0" err="1">
                <a:solidFill>
                  <a:srgbClr val="215968"/>
                </a:solidFill>
                <a:latin typeface="Times New Roman" charset="0"/>
                <a:ea typeface="Times New Roman" charset="0"/>
                <a:cs typeface="Times New Roman" charset="0"/>
              </a:rPr>
              <a:t>Cometas-Obs</a:t>
            </a:r>
            <a:r>
              <a:rPr lang="en-US" altLang="en-US" sz="1200" b="1" dirty="0">
                <a:solidFill>
                  <a:srgbClr val="215968"/>
                </a:solidFill>
                <a:latin typeface="Times New Roman" charset="0"/>
                <a:ea typeface="Times New Roman" charset="0"/>
                <a:cs typeface="Times New Roman" charset="0"/>
              </a:rPr>
              <a:t> and Amateur Astronomers</a:t>
            </a:r>
            <a:endParaRPr lang="en-US" altLang="en-US" sz="1200" dirty="0">
              <a:solidFill>
                <a:srgbClr val="000000"/>
              </a:solidFill>
              <a:latin typeface="Times New Roman" charset="0"/>
              <a:ea typeface="Times New Roman" charset="0"/>
              <a:cs typeface="Times New Roman" charset="0"/>
            </a:endParaRPr>
          </a:p>
          <a:p>
            <a:pPr algn="ctr"/>
            <a:r>
              <a:rPr lang="en-US" altLang="en-US" sz="1200" b="1" dirty="0">
                <a:solidFill>
                  <a:srgbClr val="0000FF"/>
                </a:solidFill>
                <a:latin typeface="Times New Roman" charset="0"/>
                <a:ea typeface="Times New Roman" charset="0"/>
                <a:cs typeface="Times New Roman" charset="0"/>
              </a:rPr>
              <a:t>Padma A. </a:t>
            </a:r>
            <a:r>
              <a:rPr lang="en-US" altLang="en-US" sz="1200" b="1" dirty="0" err="1">
                <a:solidFill>
                  <a:srgbClr val="0000FF"/>
                </a:solidFill>
                <a:latin typeface="Times New Roman" charset="0"/>
                <a:ea typeface="Times New Roman" charset="0"/>
                <a:cs typeface="Times New Roman" charset="0"/>
              </a:rPr>
              <a:t>Yanamandra</a:t>
            </a:r>
            <a:r>
              <a:rPr lang="en-US" altLang="en-US" sz="1200" b="1" dirty="0">
                <a:solidFill>
                  <a:srgbClr val="0000FF"/>
                </a:solidFill>
                <a:latin typeface="Times New Roman" charset="0"/>
                <a:ea typeface="Times New Roman" charset="0"/>
                <a:cs typeface="Times New Roman" charset="0"/>
              </a:rPr>
              <a:t>-Fisher, Space Science Institute, U.S.A.</a:t>
            </a:r>
          </a:p>
          <a:p>
            <a:pPr algn="ctr"/>
            <a:r>
              <a:rPr lang="en-US" altLang="en-US" sz="1200" i="1" dirty="0">
                <a:solidFill>
                  <a:srgbClr val="000000"/>
                </a:solidFill>
                <a:latin typeface="Times New Roman" charset="0"/>
                <a:ea typeface="Times New Roman" charset="0"/>
                <a:cs typeface="Times New Roman" charset="0"/>
              </a:rPr>
              <a:t>Accepted for publication; </a:t>
            </a:r>
            <a:r>
              <a:rPr lang="en-US" altLang="en-US" sz="1200" i="1" dirty="0" err="1">
                <a:solidFill>
                  <a:srgbClr val="000000"/>
                </a:solidFill>
                <a:latin typeface="Times New Roman" charset="0"/>
                <a:ea typeface="Times New Roman" charset="0"/>
                <a:cs typeface="Times New Roman" charset="0"/>
              </a:rPr>
              <a:t>Ap</a:t>
            </a:r>
            <a:r>
              <a:rPr lang="en-US" altLang="en-US" sz="1200" i="1" dirty="0">
                <a:solidFill>
                  <a:srgbClr val="000000"/>
                </a:solidFill>
                <a:latin typeface="Times New Roman" charset="0"/>
                <a:ea typeface="Times New Roman" charset="0"/>
                <a:cs typeface="Times New Roman" charset="0"/>
              </a:rPr>
              <a:t> J, July 2014</a:t>
            </a:r>
          </a:p>
        </p:txBody>
      </p:sp>
      <p:pic>
        <p:nvPicPr>
          <p:cNvPr id="14" name="Picture 4"/>
          <p:cNvPicPr>
            <a:picLocks noChangeAspect="1"/>
          </p:cNvPicPr>
          <p:nvPr/>
        </p:nvPicPr>
        <p:blipFill>
          <a:blip r:embed="rId8">
            <a:lum bright="-22000"/>
            <a:extLst>
              <a:ext uri="{28A0092B-C50C-407E-A947-70E740481C1C}">
                <a14:useLocalDpi xmlns:a14="http://schemas.microsoft.com/office/drawing/2010/main" val="0"/>
              </a:ext>
            </a:extLst>
          </a:blip>
          <a:srcRect/>
          <a:stretch>
            <a:fillRect/>
          </a:stretch>
        </p:blipFill>
        <p:spPr bwMode="auto">
          <a:xfrm>
            <a:off x="6595655" y="5043398"/>
            <a:ext cx="1160297" cy="8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24543" y="5120607"/>
            <a:ext cx="1547762" cy="85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00978" y="5047595"/>
            <a:ext cx="1907370" cy="100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Screen shot 2013-12-06 at 3.19.00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80851" y="3878247"/>
            <a:ext cx="2400177" cy="147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2013Sep_CARA_lightcurve1276116_10201039888496637_951353606_o.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5927" y="4278252"/>
            <a:ext cx="2430738" cy="165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054786" y="5349588"/>
            <a:ext cx="2200327" cy="510909"/>
          </a:xfrm>
          <a:prstGeom prst="rect">
            <a:avLst/>
          </a:prstGeom>
        </p:spPr>
        <p:txBody>
          <a:bodyPr wrap="square">
            <a:spAutoFit/>
          </a:bodyPr>
          <a:lstStyle/>
          <a:p>
            <a:pPr>
              <a:spcBef>
                <a:spcPct val="0"/>
              </a:spcBef>
              <a:buFontTx/>
              <a:buNone/>
            </a:pPr>
            <a:r>
              <a:rPr lang="en-US" altLang="en-US" sz="1360" dirty="0" err="1">
                <a:latin typeface="Times New Roman" charset="0"/>
              </a:rPr>
              <a:t>Afρ</a:t>
            </a:r>
            <a:r>
              <a:rPr lang="en-US" altLang="en-US" sz="1360" dirty="0">
                <a:latin typeface="Times New Roman" charset="0"/>
              </a:rPr>
              <a:t> proxy of dust (</a:t>
            </a:r>
            <a:r>
              <a:rPr lang="en-US" altLang="en-US" sz="1360" dirty="0" err="1">
                <a:latin typeface="Times New Roman" charset="0"/>
              </a:rPr>
              <a:t>A’Hearn</a:t>
            </a:r>
            <a:r>
              <a:rPr lang="en-US" altLang="en-US" sz="1360" dirty="0">
                <a:latin typeface="Times New Roman" charset="0"/>
              </a:rPr>
              <a:t> et al., 1984)</a:t>
            </a:r>
          </a:p>
        </p:txBody>
      </p:sp>
      <p:sp>
        <p:nvSpPr>
          <p:cNvPr id="7" name="Date Placeholder 6"/>
          <p:cNvSpPr>
            <a:spLocks noGrp="1"/>
          </p:cNvSpPr>
          <p:nvPr>
            <p:ph type="dt" sz="half" idx="10"/>
          </p:nvPr>
        </p:nvSpPr>
        <p:spPr/>
        <p:txBody>
          <a:bodyPr/>
          <a:lstStyle/>
          <a:p>
            <a:r>
              <a:rPr lang="en-US" smtClean="0"/>
              <a:t>2019 AAS Winter Meeting, Honolulu</a:t>
            </a:r>
            <a:endParaRPr lang="en-US" dirty="0"/>
          </a:p>
        </p:txBody>
      </p:sp>
      <p:sp>
        <p:nvSpPr>
          <p:cNvPr id="20" name="Footer Placeholder 19"/>
          <p:cNvSpPr>
            <a:spLocks noGrp="1"/>
          </p:cNvSpPr>
          <p:nvPr>
            <p:ph type="ftr" sz="quarter" idx="11"/>
          </p:nvPr>
        </p:nvSpPr>
        <p:spPr/>
        <p:txBody>
          <a:bodyPr/>
          <a:lstStyle/>
          <a:p>
            <a:r>
              <a:rPr lang="en-US" smtClean="0"/>
              <a:t>Padma A. Yanamandra-Fisher</a:t>
            </a:r>
            <a:endParaRPr lang="en-US" dirty="0"/>
          </a:p>
        </p:txBody>
      </p:sp>
      <p:sp>
        <p:nvSpPr>
          <p:cNvPr id="21" name="Slide Number Placeholder 20"/>
          <p:cNvSpPr>
            <a:spLocks noGrp="1"/>
          </p:cNvSpPr>
          <p:nvPr>
            <p:ph type="sldNum" sz="quarter" idx="12"/>
          </p:nvPr>
        </p:nvSpPr>
        <p:spPr/>
        <p:txBody>
          <a:bodyPr/>
          <a:lstStyle/>
          <a:p>
            <a:fld id="{B375FB8B-40C9-2A4D-A8EA-B50C3BA8DE17}" type="slidenum">
              <a:rPr lang="en-US" smtClean="0"/>
              <a:t>7</a:t>
            </a:fld>
            <a:endParaRPr lang="en-US"/>
          </a:p>
        </p:txBody>
      </p:sp>
    </p:spTree>
    <p:extLst>
      <p:ext uri="{BB962C8B-B14F-4D97-AF65-F5344CB8AC3E}">
        <p14:creationId xmlns:p14="http://schemas.microsoft.com/office/powerpoint/2010/main" val="1402888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81760" y="994274"/>
            <a:ext cx="8086241" cy="1061829"/>
          </a:xfrm>
          <a:prstGeom prst="rect">
            <a:avLst/>
          </a:prstGeom>
          <a:noFill/>
        </p:spPr>
        <p:txBody>
          <a:bodyPr wrap="square" rtlCol="0">
            <a:spAutoFit/>
          </a:bodyPr>
          <a:lstStyle/>
          <a:p>
            <a:pPr algn="ctr"/>
            <a:r>
              <a:rPr lang="en-US" sz="3300" b="1" dirty="0">
                <a:solidFill>
                  <a:srgbClr val="FF0000"/>
                </a:solidFill>
                <a:latin typeface="Times New Roman" charset="0"/>
                <a:ea typeface="Times New Roman" charset="0"/>
                <a:cs typeface="Times New Roman" charset="0"/>
              </a:rPr>
              <a:t>Comet/Siding Spring (2014)Flyby of Mars:</a:t>
            </a:r>
          </a:p>
          <a:p>
            <a:r>
              <a:rPr lang="en-US" altLang="en-US" sz="3000" b="1" dirty="0">
                <a:latin typeface="Times New Roman" charset="0"/>
                <a:ea typeface="Times New Roman" charset="0"/>
                <a:cs typeface="Times New Roman" charset="0"/>
              </a:rPr>
              <a:t>“Twofer” Campaign: Comet and Mars</a:t>
            </a:r>
            <a:endParaRPr lang="en-US" sz="3000" b="1" dirty="0">
              <a:latin typeface="Times New Roman" charset="0"/>
              <a:ea typeface="Times New Roman" charset="0"/>
              <a:cs typeface="Times New Roman" charset="0"/>
            </a:endParaRPr>
          </a:p>
        </p:txBody>
      </p:sp>
      <p:sp>
        <p:nvSpPr>
          <p:cNvPr id="2" name="Rectangle 1"/>
          <p:cNvSpPr/>
          <p:nvPr/>
        </p:nvSpPr>
        <p:spPr>
          <a:xfrm>
            <a:off x="1649685" y="3315459"/>
            <a:ext cx="3704761" cy="2308324"/>
          </a:xfrm>
          <a:prstGeom prst="rect">
            <a:avLst/>
          </a:prstGeom>
        </p:spPr>
        <p:txBody>
          <a:bodyPr wrap="square">
            <a:spAutoFit/>
          </a:bodyPr>
          <a:lstStyle/>
          <a:p>
            <a:r>
              <a:rPr lang="en-US" altLang="en-US" dirty="0">
                <a:latin typeface="Times New Roman" charset="0"/>
              </a:rPr>
              <a:t>(L): Network of individuals, and robotic telescope networks; telescopes ranging from small to 0.5/1-m; filters R,G,B,NIR);</a:t>
            </a:r>
          </a:p>
          <a:p>
            <a:r>
              <a:rPr lang="en-US" altLang="en-US" dirty="0">
                <a:latin typeface="Times New Roman" charset="0"/>
              </a:rPr>
              <a:t>(R) Rob </a:t>
            </a:r>
            <a:r>
              <a:rPr lang="en-US" altLang="en-US" dirty="0" err="1">
                <a:latin typeface="Times New Roman" charset="0"/>
              </a:rPr>
              <a:t>McNaught</a:t>
            </a:r>
            <a:r>
              <a:rPr lang="en-US" altLang="en-US" dirty="0">
                <a:latin typeface="Times New Roman" charset="0"/>
              </a:rPr>
              <a:t>, at Uppsala Telescope, SSO,AU. The flyby </a:t>
            </a:r>
            <a:r>
              <a:rPr lang="en-US" altLang="en-US" b="1" dirty="0">
                <a:latin typeface="Times New Roman" charset="0"/>
              </a:rPr>
              <a:t>was best </a:t>
            </a:r>
            <a:r>
              <a:rPr lang="en-US" altLang="en-US" dirty="0">
                <a:latin typeface="Times New Roman" charset="0"/>
              </a:rPr>
              <a:t>observed from the southern hemisphere</a:t>
            </a:r>
            <a:r>
              <a:rPr lang="en-US" altLang="en-US" sz="1360" dirty="0">
                <a:latin typeface="Times New Roman" charset="0"/>
              </a:rPr>
              <a:t>.</a:t>
            </a:r>
          </a:p>
        </p:txBody>
      </p:sp>
      <p:pic>
        <p:nvPicPr>
          <p:cNvPr id="3" name="Picture 2"/>
          <p:cNvPicPr>
            <a:picLocks noChangeAspect="1"/>
          </p:cNvPicPr>
          <p:nvPr/>
        </p:nvPicPr>
        <p:blipFill>
          <a:blip r:embed="rId2"/>
          <a:stretch>
            <a:fillRect/>
          </a:stretch>
        </p:blipFill>
        <p:spPr>
          <a:xfrm>
            <a:off x="1859054" y="2033020"/>
            <a:ext cx="1919981" cy="1275937"/>
          </a:xfrm>
          <a:prstGeom prst="rect">
            <a:avLst/>
          </a:prstGeom>
        </p:spPr>
      </p:pic>
      <p:pic>
        <p:nvPicPr>
          <p:cNvPr id="7" name="Picture 29" descr="2014Oct5_CFoster_SAfrica_Mars_Dust storm-2 day compa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8809" y="2592344"/>
            <a:ext cx="1054315" cy="113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3123" y="2592346"/>
            <a:ext cx="1041605" cy="108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3986" y="2345255"/>
            <a:ext cx="3038475"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creenshot 2014-10-06 07.45.0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090018">
            <a:off x="4275124" y="2031857"/>
            <a:ext cx="1237158" cy="79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creenshot 2014-10-06 07.39.4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781927">
            <a:off x="6777830" y="2080252"/>
            <a:ext cx="1565959" cy="102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621072" y="1686375"/>
            <a:ext cx="837970" cy="82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5175" y="3631110"/>
            <a:ext cx="2147168" cy="202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2014Apr08CPellierMarsXX_1538785_10152135180508309_650626210771896230_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73684" y="3715350"/>
            <a:ext cx="2839640" cy="183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2019 AAS Winter Meeting, Honolulu</a:t>
            </a:r>
            <a:endParaRPr lang="en-US" dirty="0"/>
          </a:p>
        </p:txBody>
      </p:sp>
      <p:sp>
        <p:nvSpPr>
          <p:cNvPr id="15" name="Footer Placeholder 14"/>
          <p:cNvSpPr>
            <a:spLocks noGrp="1"/>
          </p:cNvSpPr>
          <p:nvPr>
            <p:ph type="ftr" sz="quarter" idx="11"/>
          </p:nvPr>
        </p:nvSpPr>
        <p:spPr/>
        <p:txBody>
          <a:bodyPr/>
          <a:lstStyle/>
          <a:p>
            <a:r>
              <a:rPr lang="en-US" smtClean="0"/>
              <a:t>Padma A. Yanamandra-Fisher</a:t>
            </a:r>
            <a:endParaRPr lang="en-US" dirty="0"/>
          </a:p>
        </p:txBody>
      </p:sp>
      <p:sp>
        <p:nvSpPr>
          <p:cNvPr id="16" name="Slide Number Placeholder 15"/>
          <p:cNvSpPr>
            <a:spLocks noGrp="1"/>
          </p:cNvSpPr>
          <p:nvPr>
            <p:ph type="sldNum" sz="quarter" idx="12"/>
          </p:nvPr>
        </p:nvSpPr>
        <p:spPr/>
        <p:txBody>
          <a:bodyPr/>
          <a:lstStyle/>
          <a:p>
            <a:fld id="{B375FB8B-40C9-2A4D-A8EA-B50C3BA8DE17}" type="slidenum">
              <a:rPr lang="en-US" smtClean="0"/>
              <a:t>8</a:t>
            </a:fld>
            <a:endParaRPr lang="en-US"/>
          </a:p>
        </p:txBody>
      </p:sp>
    </p:spTree>
    <p:extLst>
      <p:ext uri="{BB962C8B-B14F-4D97-AF65-F5344CB8AC3E}">
        <p14:creationId xmlns:p14="http://schemas.microsoft.com/office/powerpoint/2010/main" val="284774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0345" y="161388"/>
            <a:ext cx="10610670" cy="1446550"/>
          </a:xfrm>
          <a:prstGeom prst="rect">
            <a:avLst/>
          </a:prstGeom>
          <a:noFill/>
        </p:spPr>
        <p:txBody>
          <a:bodyPr wrap="square" rtlCol="0">
            <a:spAutoFit/>
          </a:bodyPr>
          <a:lstStyle/>
          <a:p>
            <a:pPr algn="ctr"/>
            <a:r>
              <a:rPr lang="en-US" sz="4400" b="1" dirty="0" smtClean="0">
                <a:solidFill>
                  <a:srgbClr val="FF0000"/>
                </a:solidFill>
                <a:latin typeface="Times New Roman" charset="0"/>
                <a:ea typeface="Times New Roman" charset="0"/>
                <a:cs typeface="Times New Roman" charset="0"/>
              </a:rPr>
              <a:t>Comet 67P/CG: ESA/Rosetta Target </a:t>
            </a:r>
          </a:p>
          <a:p>
            <a:pPr algn="ctr"/>
            <a:r>
              <a:rPr lang="en-US" sz="4400" b="1" dirty="0" smtClean="0">
                <a:solidFill>
                  <a:srgbClr val="FF0000"/>
                </a:solidFill>
                <a:latin typeface="Times New Roman" charset="0"/>
                <a:ea typeface="Times New Roman" charset="0"/>
                <a:cs typeface="Times New Roman" charset="0"/>
              </a:rPr>
              <a:t>(2015-2016)</a:t>
            </a:r>
            <a:endParaRPr lang="en-US" sz="4400" b="1" dirty="0">
              <a:solidFill>
                <a:srgbClr val="FF0000"/>
              </a:solidFill>
              <a:latin typeface="Times New Roman" charset="0"/>
              <a:ea typeface="Times New Roman" charset="0"/>
              <a:cs typeface="Times New Roman" charset="0"/>
            </a:endParaRPr>
          </a:p>
        </p:txBody>
      </p:sp>
      <p:pic>
        <p:nvPicPr>
          <p:cNvPr id="2" name="Picture 1"/>
          <p:cNvPicPr>
            <a:picLocks noChangeAspect="1"/>
          </p:cNvPicPr>
          <p:nvPr/>
        </p:nvPicPr>
        <p:blipFill>
          <a:blip r:embed="rId2"/>
          <a:stretch>
            <a:fillRect/>
          </a:stretch>
        </p:blipFill>
        <p:spPr>
          <a:xfrm>
            <a:off x="1707909" y="6032553"/>
            <a:ext cx="639112" cy="648796"/>
          </a:xfrm>
          <a:prstGeom prst="rect">
            <a:avLst/>
          </a:prstGeom>
        </p:spPr>
      </p:pic>
      <p:pic>
        <p:nvPicPr>
          <p:cNvPr id="3" name="Picture 2"/>
          <p:cNvPicPr>
            <a:picLocks noChangeAspect="1"/>
          </p:cNvPicPr>
          <p:nvPr/>
        </p:nvPicPr>
        <p:blipFill>
          <a:blip r:embed="rId3"/>
          <a:stretch>
            <a:fillRect/>
          </a:stretch>
        </p:blipFill>
        <p:spPr>
          <a:xfrm>
            <a:off x="356967" y="1560934"/>
            <a:ext cx="3267397" cy="2413176"/>
          </a:xfrm>
          <a:prstGeom prst="rect">
            <a:avLst/>
          </a:prstGeom>
        </p:spPr>
      </p:pic>
      <p:sp>
        <p:nvSpPr>
          <p:cNvPr id="4" name="Rectangle 3"/>
          <p:cNvSpPr/>
          <p:nvPr/>
        </p:nvSpPr>
        <p:spPr>
          <a:xfrm>
            <a:off x="421036" y="4112967"/>
            <a:ext cx="4048075" cy="2031325"/>
          </a:xfrm>
          <a:prstGeom prst="rect">
            <a:avLst/>
          </a:prstGeom>
        </p:spPr>
        <p:txBody>
          <a:bodyPr wrap="square">
            <a:spAutoFit/>
          </a:bodyPr>
          <a:lstStyle/>
          <a:p>
            <a:pPr marL="285750" indent="-285750">
              <a:spcBef>
                <a:spcPct val="0"/>
              </a:spcBef>
              <a:buFont typeface="Wingdings" charset="2"/>
              <a:buChar char="v"/>
            </a:pPr>
            <a:r>
              <a:rPr lang="en-US" altLang="en-US" dirty="0" smtClean="0">
                <a:latin typeface="Times New Roman" charset="0"/>
              </a:rPr>
              <a:t>Different challenges: periodic comet, compare w/ previous apparitions</a:t>
            </a:r>
          </a:p>
          <a:p>
            <a:pPr marL="285750" indent="-285750">
              <a:spcBef>
                <a:spcPct val="0"/>
              </a:spcBef>
              <a:buFont typeface="Wingdings" charset="2"/>
              <a:buChar char="v"/>
            </a:pPr>
            <a:r>
              <a:rPr lang="en-US" altLang="en-US" dirty="0" smtClean="0">
                <a:latin typeface="Times New Roman" charset="0"/>
              </a:rPr>
              <a:t>Current apparition not very bright</a:t>
            </a:r>
          </a:p>
          <a:p>
            <a:pPr marL="285750" indent="-285750">
              <a:spcBef>
                <a:spcPct val="0"/>
              </a:spcBef>
              <a:buFont typeface="Wingdings" charset="2"/>
              <a:buChar char="v"/>
            </a:pPr>
            <a:r>
              <a:rPr lang="en-US" altLang="en-US" dirty="0">
                <a:latin typeface="Times New Roman" charset="0"/>
              </a:rPr>
              <a:t>C</a:t>
            </a:r>
            <a:r>
              <a:rPr lang="en-US" altLang="en-US" dirty="0" smtClean="0">
                <a:latin typeface="Times New Roman" charset="0"/>
              </a:rPr>
              <a:t>haracterized by s/c close to nucleus and professionals with big telescopes </a:t>
            </a:r>
          </a:p>
          <a:p>
            <a:pPr marL="285750" indent="-285750">
              <a:spcBef>
                <a:spcPct val="0"/>
              </a:spcBef>
              <a:buFont typeface="Wingdings" charset="2"/>
              <a:buChar char="v"/>
            </a:pPr>
            <a:r>
              <a:rPr lang="en-US" altLang="en-US" dirty="0" smtClean="0">
                <a:latin typeface="Times New Roman" charset="0"/>
              </a:rPr>
              <a:t>Amateur data archived in ESA/PSA (almost complete)</a:t>
            </a:r>
            <a:endParaRPr lang="en-US" altLang="en-US" dirty="0">
              <a:latin typeface="Times New Roman" charset="0"/>
            </a:endParaRPr>
          </a:p>
        </p:txBody>
      </p:sp>
      <p:pic>
        <p:nvPicPr>
          <p:cNvPr id="7" name="Picture 6"/>
          <p:cNvPicPr>
            <a:picLocks noChangeAspect="1"/>
          </p:cNvPicPr>
          <p:nvPr/>
        </p:nvPicPr>
        <p:blipFill>
          <a:blip r:embed="rId4"/>
          <a:stretch>
            <a:fillRect/>
          </a:stretch>
        </p:blipFill>
        <p:spPr>
          <a:xfrm>
            <a:off x="3603970" y="783074"/>
            <a:ext cx="1574800" cy="1232055"/>
          </a:xfrm>
          <a:prstGeom prst="rect">
            <a:avLst/>
          </a:prstGeom>
        </p:spPr>
      </p:pic>
      <p:pic>
        <p:nvPicPr>
          <p:cNvPr id="8" name="Picture 7"/>
          <p:cNvPicPr>
            <a:picLocks noChangeAspect="1"/>
          </p:cNvPicPr>
          <p:nvPr/>
        </p:nvPicPr>
        <p:blipFill>
          <a:blip r:embed="rId5"/>
          <a:stretch>
            <a:fillRect/>
          </a:stretch>
        </p:blipFill>
        <p:spPr>
          <a:xfrm>
            <a:off x="1497102" y="865295"/>
            <a:ext cx="1816100" cy="673100"/>
          </a:xfrm>
          <a:prstGeom prst="rect">
            <a:avLst/>
          </a:prstGeom>
        </p:spPr>
      </p:pic>
      <p:pic>
        <p:nvPicPr>
          <p:cNvPr id="9" name="Picture 8"/>
          <p:cNvPicPr>
            <a:picLocks noChangeAspect="1"/>
          </p:cNvPicPr>
          <p:nvPr/>
        </p:nvPicPr>
        <p:blipFill>
          <a:blip r:embed="rId6"/>
          <a:stretch>
            <a:fillRect/>
          </a:stretch>
        </p:blipFill>
        <p:spPr>
          <a:xfrm>
            <a:off x="2603025" y="5734461"/>
            <a:ext cx="1764357" cy="819662"/>
          </a:xfrm>
          <a:prstGeom prst="rect">
            <a:avLst/>
          </a:prstGeom>
        </p:spPr>
      </p:pic>
      <p:pic>
        <p:nvPicPr>
          <p:cNvPr id="10" name="Picture 9"/>
          <p:cNvPicPr>
            <a:picLocks noChangeAspect="1"/>
          </p:cNvPicPr>
          <p:nvPr/>
        </p:nvPicPr>
        <p:blipFill>
          <a:blip r:embed="rId7"/>
          <a:stretch>
            <a:fillRect/>
          </a:stretch>
        </p:blipFill>
        <p:spPr>
          <a:xfrm>
            <a:off x="4367382" y="1848034"/>
            <a:ext cx="3718060" cy="1239353"/>
          </a:xfrm>
          <a:prstGeom prst="rect">
            <a:avLst/>
          </a:prstGeom>
        </p:spPr>
      </p:pic>
      <p:pic>
        <p:nvPicPr>
          <p:cNvPr id="11" name="Picture 10"/>
          <p:cNvPicPr>
            <a:picLocks noChangeAspect="1"/>
          </p:cNvPicPr>
          <p:nvPr/>
        </p:nvPicPr>
        <p:blipFill>
          <a:blip r:embed="rId8"/>
          <a:stretch>
            <a:fillRect/>
          </a:stretch>
        </p:blipFill>
        <p:spPr>
          <a:xfrm>
            <a:off x="3643223" y="1818207"/>
            <a:ext cx="1081592" cy="1156893"/>
          </a:xfrm>
          <a:prstGeom prst="rect">
            <a:avLst/>
          </a:prstGeom>
        </p:spPr>
      </p:pic>
      <p:pic>
        <p:nvPicPr>
          <p:cNvPr id="12" name="Picture 11"/>
          <p:cNvPicPr>
            <a:picLocks noChangeAspect="1"/>
          </p:cNvPicPr>
          <p:nvPr/>
        </p:nvPicPr>
        <p:blipFill>
          <a:blip r:embed="rId9"/>
          <a:stretch>
            <a:fillRect/>
          </a:stretch>
        </p:blipFill>
        <p:spPr>
          <a:xfrm>
            <a:off x="8214711" y="1121632"/>
            <a:ext cx="3594150" cy="2417764"/>
          </a:xfrm>
          <a:prstGeom prst="rect">
            <a:avLst/>
          </a:prstGeom>
        </p:spPr>
      </p:pic>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4086" y="3027725"/>
            <a:ext cx="1688006" cy="108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8770" y="3027725"/>
            <a:ext cx="1574743" cy="157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a:stretch>
            <a:fillRect/>
          </a:stretch>
        </p:blipFill>
        <p:spPr>
          <a:xfrm>
            <a:off x="6458367" y="3133061"/>
            <a:ext cx="1323794" cy="1331231"/>
          </a:xfrm>
          <a:prstGeom prst="rect">
            <a:avLst/>
          </a:prstGeom>
        </p:spPr>
      </p:pic>
      <p:sp>
        <p:nvSpPr>
          <p:cNvPr id="17" name="Rectangle 16"/>
          <p:cNvSpPr/>
          <p:nvPr/>
        </p:nvSpPr>
        <p:spPr>
          <a:xfrm>
            <a:off x="7789788" y="3521531"/>
            <a:ext cx="4038510" cy="1477328"/>
          </a:xfrm>
          <a:prstGeom prst="rect">
            <a:avLst/>
          </a:prstGeom>
        </p:spPr>
        <p:txBody>
          <a:bodyPr wrap="square">
            <a:spAutoFit/>
          </a:bodyPr>
          <a:lstStyle/>
          <a:p>
            <a:r>
              <a:rPr lang="en-US" altLang="en-US" dirty="0" smtClean="0">
                <a:latin typeface="Times New Roman" charset="0"/>
              </a:rPr>
              <a:t>Facebook group established:</a:t>
            </a:r>
          </a:p>
          <a:p>
            <a:pPr>
              <a:buFont typeface="Arial" charset="0"/>
              <a:buNone/>
            </a:pPr>
            <a:r>
              <a:rPr lang="en-US" altLang="en-US" b="1" dirty="0" smtClean="0">
                <a:solidFill>
                  <a:srgbClr val="FF0000"/>
                </a:solidFill>
                <a:latin typeface="Times New Roman" charset="0"/>
              </a:rPr>
              <a:t>https://</a:t>
            </a:r>
            <a:r>
              <a:rPr lang="en-US" altLang="en-US" b="1" dirty="0" err="1" smtClean="0">
                <a:solidFill>
                  <a:srgbClr val="FF0000"/>
                </a:solidFill>
                <a:latin typeface="Times New Roman" charset="0"/>
              </a:rPr>
              <a:t>www.facebook.com</a:t>
            </a:r>
            <a:r>
              <a:rPr lang="en-US" altLang="en-US" b="1" dirty="0" smtClean="0">
                <a:solidFill>
                  <a:srgbClr val="FF0000"/>
                </a:solidFill>
                <a:latin typeface="Times New Roman" charset="0"/>
              </a:rPr>
              <a:t>/groups/paca.rosetta67p/</a:t>
            </a:r>
          </a:p>
          <a:p>
            <a:r>
              <a:rPr lang="en-US" altLang="en-US" dirty="0" smtClean="0">
                <a:latin typeface="Times New Roman" charset="0"/>
              </a:rPr>
              <a:t>Flickr group started:</a:t>
            </a:r>
          </a:p>
          <a:p>
            <a:pPr>
              <a:buFont typeface="Arial" charset="0"/>
              <a:buNone/>
            </a:pPr>
            <a:r>
              <a:rPr lang="en-US" altLang="en-US" b="1" dirty="0" smtClean="0">
                <a:solidFill>
                  <a:srgbClr val="FF0000"/>
                </a:solidFill>
                <a:latin typeface="Times New Roman" charset="0"/>
              </a:rPr>
              <a:t>http://</a:t>
            </a:r>
            <a:r>
              <a:rPr lang="en-US" altLang="en-US" b="1" dirty="0" err="1" smtClean="0">
                <a:solidFill>
                  <a:srgbClr val="FF0000"/>
                </a:solidFill>
                <a:latin typeface="Times New Roman" charset="0"/>
              </a:rPr>
              <a:t>www.flickr.com</a:t>
            </a:r>
            <a:r>
              <a:rPr lang="en-US" altLang="en-US" b="1" dirty="0" smtClean="0">
                <a:solidFill>
                  <a:srgbClr val="FF0000"/>
                </a:solidFill>
                <a:latin typeface="Times New Roman" charset="0"/>
              </a:rPr>
              <a:t>/groups/paca_67</a:t>
            </a:r>
            <a:r>
              <a:rPr lang="en-US" altLang="en-US" dirty="0" smtClean="0">
                <a:solidFill>
                  <a:srgbClr val="FF0000"/>
                </a:solidFill>
                <a:latin typeface="Times New Roman" charset="0"/>
              </a:rPr>
              <a:t>p</a:t>
            </a:r>
          </a:p>
        </p:txBody>
      </p:sp>
      <p:pic>
        <p:nvPicPr>
          <p:cNvPr id="18" name="Picture 17"/>
          <p:cNvPicPr>
            <a:picLocks noChangeAspect="1"/>
          </p:cNvPicPr>
          <p:nvPr/>
        </p:nvPicPr>
        <p:blipFill>
          <a:blip r:embed="rId13"/>
          <a:stretch>
            <a:fillRect/>
          </a:stretch>
        </p:blipFill>
        <p:spPr>
          <a:xfrm>
            <a:off x="4479030" y="4956552"/>
            <a:ext cx="4093390" cy="1487369"/>
          </a:xfrm>
          <a:prstGeom prst="rect">
            <a:avLst/>
          </a:prstGeom>
        </p:spPr>
      </p:pic>
      <p:sp>
        <p:nvSpPr>
          <p:cNvPr id="19" name="Rectangle 18"/>
          <p:cNvSpPr/>
          <p:nvPr/>
        </p:nvSpPr>
        <p:spPr>
          <a:xfrm>
            <a:off x="8631400" y="4975886"/>
            <a:ext cx="3389615" cy="1477328"/>
          </a:xfrm>
          <a:prstGeom prst="rect">
            <a:avLst/>
          </a:prstGeom>
        </p:spPr>
        <p:txBody>
          <a:bodyPr wrap="square">
            <a:spAutoFit/>
          </a:bodyPr>
          <a:lstStyle/>
          <a:p>
            <a:pPr>
              <a:spcBef>
                <a:spcPct val="0"/>
              </a:spcBef>
              <a:buFontTx/>
              <a:buNone/>
            </a:pPr>
            <a:r>
              <a:rPr lang="en-US" altLang="en-US" dirty="0">
                <a:latin typeface="Arial" charset="0"/>
              </a:rPr>
              <a:t>Comparison of amateur and professional observations of comet on 19 December 2015.</a:t>
            </a:r>
          </a:p>
          <a:p>
            <a:pPr>
              <a:spcBef>
                <a:spcPct val="0"/>
              </a:spcBef>
              <a:buFontTx/>
              <a:buNone/>
            </a:pPr>
            <a:r>
              <a:rPr lang="en-US" altLang="en-US" dirty="0">
                <a:latin typeface="Arial" charset="0"/>
              </a:rPr>
              <a:t>Credit </a:t>
            </a:r>
            <a:r>
              <a:rPr lang="en-US" altLang="en-US" dirty="0" smtClean="0">
                <a:latin typeface="Arial" charset="0"/>
              </a:rPr>
              <a:t>: </a:t>
            </a:r>
            <a:r>
              <a:rPr lang="en-US" altLang="en-US" dirty="0" err="1">
                <a:latin typeface="Arial" charset="0"/>
              </a:rPr>
              <a:t>Slooh</a:t>
            </a:r>
            <a:r>
              <a:rPr lang="en-US" altLang="en-US" dirty="0">
                <a:latin typeface="Arial" charset="0"/>
              </a:rPr>
              <a:t> CATS Team; A. Fitzsimmons, </a:t>
            </a:r>
            <a:r>
              <a:rPr lang="en-US" altLang="en-US" dirty="0" smtClean="0">
                <a:latin typeface="Arial" charset="0"/>
              </a:rPr>
              <a:t>WHT</a:t>
            </a:r>
            <a:endParaRPr lang="en-US" altLang="en-US" dirty="0">
              <a:latin typeface="Arial" charset="0"/>
            </a:endParaRPr>
          </a:p>
        </p:txBody>
      </p:sp>
      <p:pic>
        <p:nvPicPr>
          <p:cNvPr id="20" name="Picture 19"/>
          <p:cNvPicPr>
            <a:picLocks noChangeAspect="1"/>
          </p:cNvPicPr>
          <p:nvPr/>
        </p:nvPicPr>
        <p:blipFill>
          <a:blip r:embed="rId14"/>
          <a:stretch>
            <a:fillRect/>
          </a:stretch>
        </p:blipFill>
        <p:spPr>
          <a:xfrm>
            <a:off x="5531267" y="5814092"/>
            <a:ext cx="713416" cy="508187"/>
          </a:xfrm>
          <a:prstGeom prst="rect">
            <a:avLst/>
          </a:prstGeom>
        </p:spPr>
      </p:pic>
      <p:sp>
        <p:nvSpPr>
          <p:cNvPr id="5" name="Date Placeholder 4"/>
          <p:cNvSpPr>
            <a:spLocks noGrp="1"/>
          </p:cNvSpPr>
          <p:nvPr>
            <p:ph type="dt" sz="half" idx="10"/>
          </p:nvPr>
        </p:nvSpPr>
        <p:spPr/>
        <p:txBody>
          <a:bodyPr/>
          <a:lstStyle/>
          <a:p>
            <a:r>
              <a:rPr lang="en-US" smtClean="0"/>
              <a:t>2019 AAS Winter Meeting, Honolulu</a:t>
            </a:r>
            <a:endParaRPr lang="en-US" dirty="0"/>
          </a:p>
        </p:txBody>
      </p:sp>
      <p:sp>
        <p:nvSpPr>
          <p:cNvPr id="16" name="Footer Placeholder 15"/>
          <p:cNvSpPr>
            <a:spLocks noGrp="1"/>
          </p:cNvSpPr>
          <p:nvPr>
            <p:ph type="ftr" sz="quarter" idx="11"/>
          </p:nvPr>
        </p:nvSpPr>
        <p:spPr/>
        <p:txBody>
          <a:bodyPr/>
          <a:lstStyle/>
          <a:p>
            <a:r>
              <a:rPr lang="en-US" smtClean="0"/>
              <a:t>Padma A. Yanamandra-Fisher</a:t>
            </a:r>
            <a:endParaRPr lang="en-US" dirty="0"/>
          </a:p>
        </p:txBody>
      </p:sp>
      <p:sp>
        <p:nvSpPr>
          <p:cNvPr id="21" name="Slide Number Placeholder 20"/>
          <p:cNvSpPr>
            <a:spLocks noGrp="1"/>
          </p:cNvSpPr>
          <p:nvPr>
            <p:ph type="sldNum" sz="quarter" idx="12"/>
          </p:nvPr>
        </p:nvSpPr>
        <p:spPr/>
        <p:txBody>
          <a:bodyPr/>
          <a:lstStyle/>
          <a:p>
            <a:fld id="{B375FB8B-40C9-2A4D-A8EA-B50C3BA8DE17}" type="slidenum">
              <a:rPr lang="en-US" smtClean="0"/>
              <a:t>9</a:t>
            </a:fld>
            <a:endParaRPr lang="en-US"/>
          </a:p>
        </p:txBody>
      </p:sp>
    </p:spTree>
    <p:extLst>
      <p:ext uri="{BB962C8B-B14F-4D97-AF65-F5344CB8AC3E}">
        <p14:creationId xmlns:p14="http://schemas.microsoft.com/office/powerpoint/2010/main" val="1541137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Jun17_PYF_PACA_Template" id="{1EE44229-F6C0-DF4F-A6B3-FDBB1A7D1164}" vid="{AE397CC9-CB31-3749-A067-CB5D202687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2016Jun17_PYF_PACA_Template</Template>
  <TotalTime>3403</TotalTime>
  <Words>4608</Words>
  <Application>Microsoft Macintosh PowerPoint</Application>
  <PresentationFormat>Widescreen</PresentationFormat>
  <Paragraphs>562</Paragraphs>
  <Slides>39</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Calibri</vt:lpstr>
      <vt:lpstr>Georgia</vt:lpstr>
      <vt:lpstr>Gill Sans</vt:lpstr>
      <vt:lpstr>Gill Sans MT</vt:lpstr>
      <vt:lpstr>ＭＳ Ｐゴシック</vt:lpstr>
      <vt:lpstr>Times</vt:lpstr>
      <vt:lpstr>Times New Roman</vt:lpstr>
      <vt:lpstr>TimesNewRomanPSMT</vt:lpstr>
      <vt:lpstr>Wingdings</vt:lpstr>
      <vt:lpstr>Arial</vt:lpstr>
      <vt:lpstr>Office Theme</vt:lpstr>
      <vt:lpstr>PowerPoint Presentation</vt:lpstr>
      <vt:lpstr>PowerPoint Presentation</vt:lpstr>
      <vt:lpstr>PowerPoint Presentation</vt:lpstr>
      <vt:lpstr>PowerPoint Presentation</vt:lpstr>
      <vt:lpstr>PowerPoint Presentation</vt:lpstr>
      <vt:lpstr>Robotic Telescope Networks/In-orbit Observatories/New Trends in Social Media</vt:lpstr>
      <vt:lpstr>PowerPoint Presentation</vt:lpstr>
      <vt:lpstr>PowerPoint Presentation</vt:lpstr>
      <vt:lpstr>PowerPoint Presentation</vt:lpstr>
      <vt:lpstr>TSE 2017:Four Phases of Collaboration</vt:lpstr>
      <vt:lpstr>Coronal Structure</vt:lpstr>
      <vt:lpstr>Polarization of Solar Eclipse</vt:lpstr>
      <vt:lpstr>PACA_CATE Polarimeter</vt:lpstr>
      <vt:lpstr>PowerPoint Presentation</vt:lpstr>
      <vt:lpstr>Polarimetric Observations</vt:lpstr>
      <vt:lpstr>Science - Citizen Science At its Best</vt:lpstr>
      <vt:lpstr>PowerPoint Presentation</vt:lpstr>
      <vt:lpstr>PowerPoint Presentation</vt:lpstr>
      <vt:lpstr>PowerPoint Presentation</vt:lpstr>
      <vt:lpstr>PowerPoint Presentation</vt:lpstr>
      <vt:lpstr>PowerPoint Presentation</vt:lpstr>
      <vt:lpstr>Dynamic Mapping: Ex. Jupiter</vt:lpstr>
      <vt:lpstr>PowerPoint Presentation</vt:lpstr>
      <vt:lpstr>Using Mission Support</vt:lpstr>
      <vt:lpstr>PowerPoint Presentation</vt:lpstr>
      <vt:lpstr>PowerPoint Presentation</vt:lpstr>
      <vt:lpstr>UV/O/NIR Astronomer’s Tool Kit</vt:lpstr>
      <vt:lpstr>Timeline of a Total Solar Eclipse</vt:lpstr>
      <vt:lpstr>Other Forms of the Solar Corona</vt:lpstr>
      <vt:lpstr>Types of Solar and Lunar Eclipses</vt:lpstr>
      <vt:lpstr>Coronal Structure</vt:lpstr>
      <vt:lpstr>STEAM -Related Activities</vt:lpstr>
      <vt:lpstr>PowerPoint Presentation</vt:lpstr>
      <vt:lpstr>PowerPoint Presentation</vt:lpstr>
      <vt:lpstr>PowerPoint Presentation</vt:lpstr>
      <vt:lpstr>From 2.5 min to 83 min: 46 Site Quick-Look Animation</vt:lpstr>
      <vt:lpstr>PowerPoint Presentation</vt:lpstr>
      <vt:lpstr>Ongoing Campaigns</vt:lpstr>
      <vt:lpstr>The PACA Project Global Network  padmayf@gmail.com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Padma Yanamandra-Fisher</dc:creator>
  <cp:lastModifiedBy>Padma Yanamandra-Fisher</cp:lastModifiedBy>
  <cp:revision>30</cp:revision>
  <dcterms:created xsi:type="dcterms:W3CDTF">2020-01-03T09:47:29Z</dcterms:created>
  <dcterms:modified xsi:type="dcterms:W3CDTF">2020-01-05T20:07:22Z</dcterms:modified>
</cp:coreProperties>
</file>