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7" r:id="rId2"/>
    <p:sldId id="316" r:id="rId3"/>
    <p:sldId id="315" r:id="rId4"/>
    <p:sldId id="309" r:id="rId5"/>
    <p:sldId id="293" r:id="rId6"/>
    <p:sldId id="310" r:id="rId7"/>
    <p:sldId id="317" r:id="rId8"/>
    <p:sldId id="311" r:id="rId9"/>
    <p:sldId id="320" r:id="rId10"/>
    <p:sldId id="318" r:id="rId11"/>
    <p:sldId id="312" r:id="rId12"/>
    <p:sldId id="321" r:id="rId13"/>
    <p:sldId id="319" r:id="rId14"/>
    <p:sldId id="313" r:id="rId15"/>
    <p:sldId id="30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421"/>
    <a:srgbClr val="C21A21"/>
    <a:srgbClr val="090809"/>
    <a:srgbClr val="C113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81" autoAdjust="0"/>
    <p:restoredTop sz="87823" autoAdjust="0"/>
  </p:normalViewPr>
  <p:slideViewPr>
    <p:cSldViewPr>
      <p:cViewPr varScale="1">
        <p:scale>
          <a:sx n="112" d="100"/>
          <a:sy n="112" d="100"/>
        </p:scale>
        <p:origin x="1480" y="1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gridSpacing cx="45000" cy="45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075C8D-7FB1-4A76-8CA1-DC681D898456}" type="datetimeFigureOut">
              <a:rPr lang="en-GB" smtClean="0"/>
              <a:t>06/01/2019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0930A-CE2C-432A-873D-5B3ABF0079D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3951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s.stackexchange.com/questions/87201/what-does-a-distribution-over-distributions-mea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The process to analyze and extract Insights from natural language (speaking and writing)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477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www.slideshare.net</a:t>
            </a:r>
            <a:r>
              <a:rPr lang="en-US" dirty="0"/>
              <a:t>/sumit786raj/natural-language-processingpython-17406157</a:t>
            </a:r>
          </a:p>
          <a:p>
            <a:endParaRPr lang="en-US" dirty="0"/>
          </a:p>
          <a:p>
            <a:r>
              <a:rPr lang="en-US" dirty="0"/>
              <a:t>Speech recognition devices all rely on NLP. The demand for it </a:t>
            </a:r>
            <a:r>
              <a:rPr lang="en-US"/>
              <a:t>is increasing more and more.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697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 commonly sentiment analysis refers to assigning a metric to a piece of text that details how positive or negative said text is. This metric is also called </a:t>
            </a:r>
            <a:r>
              <a:rPr lang="en-US" b="1" dirty="0"/>
              <a:t>polarity</a:t>
            </a:r>
            <a:r>
              <a:rPr lang="en-US" dirty="0"/>
              <a:t>, because it returns a value along a single dimension ranging from +1 (extremely positive) to -1 (extremely negative).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07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towardsdatascience.com</a:t>
            </a:r>
            <a:r>
              <a:rPr lang="en-US" dirty="0"/>
              <a:t>/five-practical-use-cases-of-customer-sentiment-analysis-for-nps-a3167ac2caaa</a:t>
            </a:r>
          </a:p>
          <a:p>
            <a:r>
              <a:rPr lang="en-US" dirty="0"/>
              <a:t>https://</a:t>
            </a:r>
            <a:r>
              <a:rPr lang="en-US" dirty="0" err="1"/>
              <a:t>deepmoji.mit.edu</a:t>
            </a:r>
            <a:r>
              <a:rPr lang="en-US" dirty="0"/>
              <a:t>/</a:t>
            </a:r>
          </a:p>
          <a:p>
            <a:endParaRPr lang="en-US" dirty="0"/>
          </a:p>
          <a:p>
            <a:r>
              <a:rPr lang="en-US" dirty="0"/>
              <a:t>Netflix Rotten Tomatoes Reviews sentiment analysis to buy. Facebook campaign comments sentiment to evaluate your ads. Chatbot performance.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5936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Definition: Topic modelling, in the context of Natural Language Processing, is described as a method of uncovering hidden structure in a collection of texts.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36807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8275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nlpforhackers.io</a:t>
            </a:r>
            <a:r>
              <a:rPr lang="en-US" dirty="0"/>
              <a:t>/topic-modeling/</a:t>
            </a:r>
          </a:p>
          <a:p>
            <a:r>
              <a:rPr lang="en-US" dirty="0"/>
              <a:t>https://</a:t>
            </a:r>
            <a:r>
              <a:rPr lang="en-US" dirty="0" err="1"/>
              <a:t>www.quora.com</a:t>
            </a:r>
            <a:r>
              <a:rPr lang="en-US" dirty="0"/>
              <a:t>/What-is-so-special-about-Dirichlet-distribution</a:t>
            </a:r>
          </a:p>
          <a:p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Dirichlet distribution is sometimes called a </a:t>
            </a:r>
            <a:r>
              <a:rPr lang="en-US" sz="1200" b="0" i="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"distribution over distributions"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since it can be thought as a distribution of probabilities themselves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433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Machine Reading Comprehension (MRC) is all about answering a query about a given context paragraph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01031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hanxiao.github.io</a:t>
            </a:r>
            <a:r>
              <a:rPr lang="en-US" dirty="0"/>
              <a:t>/2018/04/21/Teach-Machine-to-Comprehend-Text-and-Answer-Question-with-Tensorflow/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E0930A-CE2C-432A-873D-5B3ABF0079D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19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00" y="99000"/>
            <a:ext cx="2266692" cy="734958"/>
          </a:xfrm>
          <a:prstGeom prst="rect">
            <a:avLst/>
          </a:prstGeom>
        </p:spPr>
      </p:pic>
      <p:sp>
        <p:nvSpPr>
          <p:cNvPr id="3" name="Freeform 2"/>
          <p:cNvSpPr/>
          <p:nvPr userDrawn="1"/>
        </p:nvSpPr>
        <p:spPr>
          <a:xfrm>
            <a:off x="10570590" y="4166646"/>
            <a:ext cx="1621410" cy="2691354"/>
          </a:xfrm>
          <a:custGeom>
            <a:avLst/>
            <a:gdLst>
              <a:gd name="connsiteX0" fmla="*/ 0 w 1623527"/>
              <a:gd name="connsiteY0" fmla="*/ 2715208 h 2715208"/>
              <a:gd name="connsiteX1" fmla="*/ 1623527 w 1623527"/>
              <a:gd name="connsiteY1" fmla="*/ 0 h 2715208"/>
              <a:gd name="connsiteX2" fmla="*/ 1623527 w 1623527"/>
              <a:gd name="connsiteY2" fmla="*/ 2715208 h 2715208"/>
              <a:gd name="connsiteX3" fmla="*/ 0 w 1623527"/>
              <a:gd name="connsiteY3" fmla="*/ 2715208 h 271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527" h="2715208">
                <a:moveTo>
                  <a:pt x="0" y="2715208"/>
                </a:moveTo>
                <a:lnTo>
                  <a:pt x="1623527" y="0"/>
                </a:lnTo>
                <a:lnTo>
                  <a:pt x="1623527" y="2715208"/>
                </a:lnTo>
                <a:lnTo>
                  <a:pt x="0" y="2715208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4" name="Freeform 3"/>
          <p:cNvSpPr/>
          <p:nvPr userDrawn="1"/>
        </p:nvSpPr>
        <p:spPr>
          <a:xfrm>
            <a:off x="10581083" y="4093626"/>
            <a:ext cx="993342" cy="1301276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Freeform 4"/>
          <p:cNvSpPr/>
          <p:nvPr userDrawn="1"/>
        </p:nvSpPr>
        <p:spPr>
          <a:xfrm>
            <a:off x="11280372" y="3293272"/>
            <a:ext cx="383543" cy="502442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Freeform 5"/>
          <p:cNvSpPr/>
          <p:nvPr userDrawn="1"/>
        </p:nvSpPr>
        <p:spPr>
          <a:xfrm>
            <a:off x="10344542" y="2693198"/>
            <a:ext cx="611954" cy="80166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 userDrawn="1"/>
        </p:nvSpPr>
        <p:spPr>
          <a:xfrm>
            <a:off x="9860757" y="1970815"/>
            <a:ext cx="383543" cy="502442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 userDrawn="1"/>
        </p:nvSpPr>
        <p:spPr>
          <a:xfrm>
            <a:off x="10901392" y="1992323"/>
            <a:ext cx="245418" cy="321498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837098" y="1675616"/>
            <a:ext cx="245418" cy="321498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 userDrawn="1"/>
        </p:nvSpPr>
        <p:spPr>
          <a:xfrm>
            <a:off x="10279884" y="2376491"/>
            <a:ext cx="611954" cy="80166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11215715" y="2974841"/>
            <a:ext cx="383543" cy="502442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10516508" y="3778949"/>
            <a:ext cx="993342" cy="1301276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 userDrawn="1"/>
        </p:nvSpPr>
        <p:spPr>
          <a:xfrm>
            <a:off x="9796463" y="1643065"/>
            <a:ext cx="383543" cy="502442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070400" y="365125"/>
            <a:ext cx="7455600" cy="1325563"/>
          </a:xfrm>
        </p:spPr>
        <p:txBody>
          <a:bodyPr/>
          <a:lstStyle>
            <a:lvl1pPr>
              <a:defRPr b="0" i="0">
                <a:latin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idx="1"/>
          </p:nvPr>
        </p:nvSpPr>
        <p:spPr>
          <a:xfrm>
            <a:off x="11010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7418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357" y="2934000"/>
            <a:ext cx="9671643" cy="1325563"/>
          </a:xfrm>
        </p:spPr>
        <p:txBody>
          <a:bodyPr>
            <a:normAutofit/>
          </a:bodyPr>
          <a:lstStyle>
            <a:lvl1pPr>
              <a:defRPr sz="4800" b="0" i="0">
                <a:latin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0" y="99000"/>
            <a:ext cx="4198808" cy="1361432"/>
          </a:xfrm>
          <a:prstGeom prst="rect">
            <a:avLst/>
          </a:prstGeom>
        </p:spPr>
      </p:pic>
      <p:sp>
        <p:nvSpPr>
          <p:cNvPr id="5" name="Freeform 4"/>
          <p:cNvSpPr/>
          <p:nvPr userDrawn="1"/>
        </p:nvSpPr>
        <p:spPr>
          <a:xfrm>
            <a:off x="10518147" y="2890095"/>
            <a:ext cx="993342" cy="1301276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 userDrawn="1"/>
        </p:nvSpPr>
        <p:spPr>
          <a:xfrm>
            <a:off x="11217436" y="2089741"/>
            <a:ext cx="383543" cy="502442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Freeform 6"/>
          <p:cNvSpPr/>
          <p:nvPr userDrawn="1"/>
        </p:nvSpPr>
        <p:spPr>
          <a:xfrm>
            <a:off x="10281606" y="1489667"/>
            <a:ext cx="611954" cy="80166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 userDrawn="1"/>
        </p:nvSpPr>
        <p:spPr>
          <a:xfrm>
            <a:off x="9797821" y="756241"/>
            <a:ext cx="383543" cy="502442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838456" y="788792"/>
            <a:ext cx="245418" cy="321498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 userDrawn="1"/>
        </p:nvSpPr>
        <p:spPr>
          <a:xfrm>
            <a:off x="10774162" y="472085"/>
            <a:ext cx="245418" cy="321498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11029597" y="4681924"/>
            <a:ext cx="1162403" cy="2176076"/>
          </a:xfrm>
          <a:custGeom>
            <a:avLst/>
            <a:gdLst>
              <a:gd name="connsiteX0" fmla="*/ 0 w 2426328"/>
              <a:gd name="connsiteY0" fmla="*/ 4001632 h 4001632"/>
              <a:gd name="connsiteX1" fmla="*/ 2426328 w 2426328"/>
              <a:gd name="connsiteY1" fmla="*/ 0 h 4001632"/>
              <a:gd name="connsiteX2" fmla="*/ 2417275 w 2426328"/>
              <a:gd name="connsiteY2" fmla="*/ 2670772 h 4001632"/>
              <a:gd name="connsiteX3" fmla="*/ 1611516 w 2426328"/>
              <a:gd name="connsiteY3" fmla="*/ 3992578 h 4001632"/>
              <a:gd name="connsiteX4" fmla="*/ 0 w 2426328"/>
              <a:gd name="connsiteY4" fmla="*/ 4001632 h 4001632"/>
              <a:gd name="connsiteX0" fmla="*/ 0 w 2276825"/>
              <a:gd name="connsiteY0" fmla="*/ 3914712 h 3992578"/>
              <a:gd name="connsiteX1" fmla="*/ 2276825 w 2276825"/>
              <a:gd name="connsiteY1" fmla="*/ 0 h 3992578"/>
              <a:gd name="connsiteX2" fmla="*/ 2267772 w 2276825"/>
              <a:gd name="connsiteY2" fmla="*/ 2670772 h 3992578"/>
              <a:gd name="connsiteX3" fmla="*/ 1462013 w 2276825"/>
              <a:gd name="connsiteY3" fmla="*/ 3992578 h 3992578"/>
              <a:gd name="connsiteX4" fmla="*/ 0 w 2276825"/>
              <a:gd name="connsiteY4" fmla="*/ 3914712 h 3992578"/>
              <a:gd name="connsiteX0" fmla="*/ 0 w 2422851"/>
              <a:gd name="connsiteY0" fmla="*/ 3998155 h 3998155"/>
              <a:gd name="connsiteX1" fmla="*/ 2422851 w 2422851"/>
              <a:gd name="connsiteY1" fmla="*/ 0 h 3998155"/>
              <a:gd name="connsiteX2" fmla="*/ 2413798 w 2422851"/>
              <a:gd name="connsiteY2" fmla="*/ 2670772 h 3998155"/>
              <a:gd name="connsiteX3" fmla="*/ 1608039 w 2422851"/>
              <a:gd name="connsiteY3" fmla="*/ 3992578 h 3998155"/>
              <a:gd name="connsiteX4" fmla="*/ 0 w 2422851"/>
              <a:gd name="connsiteY4" fmla="*/ 3998155 h 3998155"/>
              <a:gd name="connsiteX0" fmla="*/ 0 w 2422851"/>
              <a:gd name="connsiteY0" fmla="*/ 3998155 h 4003008"/>
              <a:gd name="connsiteX1" fmla="*/ 2422851 w 2422851"/>
              <a:gd name="connsiteY1" fmla="*/ 0 h 4003008"/>
              <a:gd name="connsiteX2" fmla="*/ 2413798 w 2422851"/>
              <a:gd name="connsiteY2" fmla="*/ 2670772 h 4003008"/>
              <a:gd name="connsiteX3" fmla="*/ 1611516 w 2422851"/>
              <a:gd name="connsiteY3" fmla="*/ 4003008 h 4003008"/>
              <a:gd name="connsiteX4" fmla="*/ 0 w 2422851"/>
              <a:gd name="connsiteY4" fmla="*/ 3998155 h 4003008"/>
              <a:gd name="connsiteX0" fmla="*/ 0 w 2440235"/>
              <a:gd name="connsiteY0" fmla="*/ 3998155 h 4003008"/>
              <a:gd name="connsiteX1" fmla="*/ 2440235 w 2440235"/>
              <a:gd name="connsiteY1" fmla="*/ 0 h 4003008"/>
              <a:gd name="connsiteX2" fmla="*/ 2413798 w 2440235"/>
              <a:gd name="connsiteY2" fmla="*/ 2670772 h 4003008"/>
              <a:gd name="connsiteX3" fmla="*/ 1611516 w 2440235"/>
              <a:gd name="connsiteY3" fmla="*/ 4003008 h 4003008"/>
              <a:gd name="connsiteX4" fmla="*/ 0 w 2440235"/>
              <a:gd name="connsiteY4" fmla="*/ 3998155 h 4003008"/>
              <a:gd name="connsiteX0" fmla="*/ 0 w 2415897"/>
              <a:gd name="connsiteY0" fmla="*/ 3998155 h 4003008"/>
              <a:gd name="connsiteX1" fmla="*/ 2415897 w 2415897"/>
              <a:gd name="connsiteY1" fmla="*/ 0 h 4003008"/>
              <a:gd name="connsiteX2" fmla="*/ 2413798 w 2415897"/>
              <a:gd name="connsiteY2" fmla="*/ 2670772 h 4003008"/>
              <a:gd name="connsiteX3" fmla="*/ 1611516 w 2415897"/>
              <a:gd name="connsiteY3" fmla="*/ 4003008 h 4003008"/>
              <a:gd name="connsiteX4" fmla="*/ 0 w 2415897"/>
              <a:gd name="connsiteY4" fmla="*/ 3998155 h 4003008"/>
              <a:gd name="connsiteX0" fmla="*/ 0 w 2415897"/>
              <a:gd name="connsiteY0" fmla="*/ 3998155 h 4003008"/>
              <a:gd name="connsiteX1" fmla="*/ 2415897 w 2415897"/>
              <a:gd name="connsiteY1" fmla="*/ 0 h 4003008"/>
              <a:gd name="connsiteX2" fmla="*/ 2410321 w 2415897"/>
              <a:gd name="connsiteY2" fmla="*/ 2649911 h 4003008"/>
              <a:gd name="connsiteX3" fmla="*/ 1611516 w 2415897"/>
              <a:gd name="connsiteY3" fmla="*/ 4003008 h 4003008"/>
              <a:gd name="connsiteX4" fmla="*/ 0 w 2415897"/>
              <a:gd name="connsiteY4" fmla="*/ 3998155 h 4003008"/>
              <a:gd name="connsiteX0" fmla="*/ 0 w 2415897"/>
              <a:gd name="connsiteY0" fmla="*/ 3998155 h 4003008"/>
              <a:gd name="connsiteX1" fmla="*/ 2415897 w 2415897"/>
              <a:gd name="connsiteY1" fmla="*/ 0 h 4003008"/>
              <a:gd name="connsiteX2" fmla="*/ 2410321 w 2415897"/>
              <a:gd name="connsiteY2" fmla="*/ 2667295 h 4003008"/>
              <a:gd name="connsiteX3" fmla="*/ 1611516 w 2415897"/>
              <a:gd name="connsiteY3" fmla="*/ 4003008 h 4003008"/>
              <a:gd name="connsiteX4" fmla="*/ 0 w 2415897"/>
              <a:gd name="connsiteY4" fmla="*/ 3998155 h 4003008"/>
              <a:gd name="connsiteX0" fmla="*/ 0 w 2415897"/>
              <a:gd name="connsiteY0" fmla="*/ 3998155 h 3999531"/>
              <a:gd name="connsiteX1" fmla="*/ 2415897 w 2415897"/>
              <a:gd name="connsiteY1" fmla="*/ 0 h 3999531"/>
              <a:gd name="connsiteX2" fmla="*/ 2410321 w 2415897"/>
              <a:gd name="connsiteY2" fmla="*/ 2667295 h 3999531"/>
              <a:gd name="connsiteX3" fmla="*/ 1614993 w 2415897"/>
              <a:gd name="connsiteY3" fmla="*/ 3999531 h 3999531"/>
              <a:gd name="connsiteX4" fmla="*/ 0 w 2415897"/>
              <a:gd name="connsiteY4" fmla="*/ 3998155 h 3999531"/>
              <a:gd name="connsiteX0" fmla="*/ 0 w 2412420"/>
              <a:gd name="connsiteY0" fmla="*/ 4001631 h 4003007"/>
              <a:gd name="connsiteX1" fmla="*/ 2412420 w 2412420"/>
              <a:gd name="connsiteY1" fmla="*/ 0 h 4003007"/>
              <a:gd name="connsiteX2" fmla="*/ 2410321 w 2412420"/>
              <a:gd name="connsiteY2" fmla="*/ 2670771 h 4003007"/>
              <a:gd name="connsiteX3" fmla="*/ 1614993 w 2412420"/>
              <a:gd name="connsiteY3" fmla="*/ 4003007 h 4003007"/>
              <a:gd name="connsiteX4" fmla="*/ 0 w 2412420"/>
              <a:gd name="connsiteY4" fmla="*/ 4001631 h 4003007"/>
              <a:gd name="connsiteX0" fmla="*/ 0 w 2412420"/>
              <a:gd name="connsiteY0" fmla="*/ 4001631 h 4014451"/>
              <a:gd name="connsiteX1" fmla="*/ 2412420 w 2412420"/>
              <a:gd name="connsiteY1" fmla="*/ 0 h 4014451"/>
              <a:gd name="connsiteX2" fmla="*/ 2410321 w 2412420"/>
              <a:gd name="connsiteY2" fmla="*/ 2670771 h 4014451"/>
              <a:gd name="connsiteX3" fmla="*/ 1942753 w 2412420"/>
              <a:gd name="connsiteY3" fmla="*/ 4014451 h 4014451"/>
              <a:gd name="connsiteX4" fmla="*/ 0 w 2412420"/>
              <a:gd name="connsiteY4" fmla="*/ 4001631 h 4014451"/>
              <a:gd name="connsiteX0" fmla="*/ 0 w 1232490"/>
              <a:gd name="connsiteY0" fmla="*/ 4024517 h 4024517"/>
              <a:gd name="connsiteX1" fmla="*/ 1232490 w 1232490"/>
              <a:gd name="connsiteY1" fmla="*/ 0 h 4024517"/>
              <a:gd name="connsiteX2" fmla="*/ 1230391 w 1232490"/>
              <a:gd name="connsiteY2" fmla="*/ 2670771 h 4024517"/>
              <a:gd name="connsiteX3" fmla="*/ 762823 w 1232490"/>
              <a:gd name="connsiteY3" fmla="*/ 4014451 h 4024517"/>
              <a:gd name="connsiteX4" fmla="*/ 0 w 1232490"/>
              <a:gd name="connsiteY4" fmla="*/ 4024517 h 4024517"/>
              <a:gd name="connsiteX0" fmla="*/ 0 w 1232490"/>
              <a:gd name="connsiteY0" fmla="*/ 4024517 h 4024517"/>
              <a:gd name="connsiteX1" fmla="*/ 1232490 w 1232490"/>
              <a:gd name="connsiteY1" fmla="*/ 0 h 4024517"/>
              <a:gd name="connsiteX2" fmla="*/ 1230391 w 1232490"/>
              <a:gd name="connsiteY2" fmla="*/ 2670771 h 4024517"/>
              <a:gd name="connsiteX3" fmla="*/ 740238 w 1232490"/>
              <a:gd name="connsiteY3" fmla="*/ 4014451 h 4024517"/>
              <a:gd name="connsiteX4" fmla="*/ 0 w 1232490"/>
              <a:gd name="connsiteY4" fmla="*/ 4024517 h 4024517"/>
              <a:gd name="connsiteX0" fmla="*/ 0 w 1232490"/>
              <a:gd name="connsiteY0" fmla="*/ 4024517 h 4024517"/>
              <a:gd name="connsiteX1" fmla="*/ 1232490 w 1232490"/>
              <a:gd name="connsiteY1" fmla="*/ 0 h 4024517"/>
              <a:gd name="connsiteX2" fmla="*/ 1230391 w 1232490"/>
              <a:gd name="connsiteY2" fmla="*/ 2670771 h 4024517"/>
              <a:gd name="connsiteX3" fmla="*/ 762823 w 1232490"/>
              <a:gd name="connsiteY3" fmla="*/ 4005689 h 4024517"/>
              <a:gd name="connsiteX4" fmla="*/ 0 w 1232490"/>
              <a:gd name="connsiteY4" fmla="*/ 4024517 h 4024517"/>
              <a:gd name="connsiteX0" fmla="*/ 0 w 1232490"/>
              <a:gd name="connsiteY0" fmla="*/ 4002615 h 4005689"/>
              <a:gd name="connsiteX1" fmla="*/ 1232490 w 1232490"/>
              <a:gd name="connsiteY1" fmla="*/ 0 h 4005689"/>
              <a:gd name="connsiteX2" fmla="*/ 1230391 w 1232490"/>
              <a:gd name="connsiteY2" fmla="*/ 2670771 h 4005689"/>
              <a:gd name="connsiteX3" fmla="*/ 762823 w 1232490"/>
              <a:gd name="connsiteY3" fmla="*/ 4005689 h 4005689"/>
              <a:gd name="connsiteX4" fmla="*/ 0 w 1232490"/>
              <a:gd name="connsiteY4" fmla="*/ 4002615 h 4005689"/>
              <a:gd name="connsiteX0" fmla="*/ 0 w 1234999"/>
              <a:gd name="connsiteY0" fmla="*/ 4002615 h 4005689"/>
              <a:gd name="connsiteX1" fmla="*/ 1234999 w 1234999"/>
              <a:gd name="connsiteY1" fmla="*/ 0 h 4005689"/>
              <a:gd name="connsiteX2" fmla="*/ 1232900 w 1234999"/>
              <a:gd name="connsiteY2" fmla="*/ 2670771 h 4005689"/>
              <a:gd name="connsiteX3" fmla="*/ 765332 w 1234999"/>
              <a:gd name="connsiteY3" fmla="*/ 4005689 h 4005689"/>
              <a:gd name="connsiteX4" fmla="*/ 0 w 1234999"/>
              <a:gd name="connsiteY4" fmla="*/ 4002615 h 4005689"/>
              <a:gd name="connsiteX0" fmla="*/ 0 w 1224961"/>
              <a:gd name="connsiteY0" fmla="*/ 4002615 h 4005689"/>
              <a:gd name="connsiteX1" fmla="*/ 1224961 w 1224961"/>
              <a:gd name="connsiteY1" fmla="*/ 0 h 4005689"/>
              <a:gd name="connsiteX2" fmla="*/ 1222862 w 1224961"/>
              <a:gd name="connsiteY2" fmla="*/ 2670771 h 4005689"/>
              <a:gd name="connsiteX3" fmla="*/ 755294 w 1224961"/>
              <a:gd name="connsiteY3" fmla="*/ 4005689 h 4005689"/>
              <a:gd name="connsiteX4" fmla="*/ 0 w 1224961"/>
              <a:gd name="connsiteY4" fmla="*/ 4002615 h 4005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961" h="4005689">
                <a:moveTo>
                  <a:pt x="0" y="4002615"/>
                </a:moveTo>
                <a:lnTo>
                  <a:pt x="1224961" y="0"/>
                </a:lnTo>
                <a:cubicBezTo>
                  <a:pt x="1221943" y="890257"/>
                  <a:pt x="1225880" y="1780514"/>
                  <a:pt x="1222862" y="2670771"/>
                </a:cubicBezTo>
                <a:lnTo>
                  <a:pt x="755294" y="4005689"/>
                </a:lnTo>
                <a:lnTo>
                  <a:pt x="0" y="4002615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Freeform 11"/>
          <p:cNvSpPr/>
          <p:nvPr userDrawn="1"/>
        </p:nvSpPr>
        <p:spPr>
          <a:xfrm>
            <a:off x="9781220" y="2857419"/>
            <a:ext cx="2410780" cy="4000581"/>
          </a:xfrm>
          <a:custGeom>
            <a:avLst/>
            <a:gdLst>
              <a:gd name="connsiteX0" fmla="*/ 0 w 2426328"/>
              <a:gd name="connsiteY0" fmla="*/ 4001632 h 4001632"/>
              <a:gd name="connsiteX1" fmla="*/ 2426328 w 2426328"/>
              <a:gd name="connsiteY1" fmla="*/ 0 h 4001632"/>
              <a:gd name="connsiteX2" fmla="*/ 2417275 w 2426328"/>
              <a:gd name="connsiteY2" fmla="*/ 2670772 h 4001632"/>
              <a:gd name="connsiteX3" fmla="*/ 1611516 w 2426328"/>
              <a:gd name="connsiteY3" fmla="*/ 3992578 h 4001632"/>
              <a:gd name="connsiteX4" fmla="*/ 0 w 2426328"/>
              <a:gd name="connsiteY4" fmla="*/ 4001632 h 4001632"/>
              <a:gd name="connsiteX0" fmla="*/ 0 w 2276825"/>
              <a:gd name="connsiteY0" fmla="*/ 3914712 h 3992578"/>
              <a:gd name="connsiteX1" fmla="*/ 2276825 w 2276825"/>
              <a:gd name="connsiteY1" fmla="*/ 0 h 3992578"/>
              <a:gd name="connsiteX2" fmla="*/ 2267772 w 2276825"/>
              <a:gd name="connsiteY2" fmla="*/ 2670772 h 3992578"/>
              <a:gd name="connsiteX3" fmla="*/ 1462013 w 2276825"/>
              <a:gd name="connsiteY3" fmla="*/ 3992578 h 3992578"/>
              <a:gd name="connsiteX4" fmla="*/ 0 w 2276825"/>
              <a:gd name="connsiteY4" fmla="*/ 3914712 h 3992578"/>
              <a:gd name="connsiteX0" fmla="*/ 0 w 2422851"/>
              <a:gd name="connsiteY0" fmla="*/ 3998155 h 3998155"/>
              <a:gd name="connsiteX1" fmla="*/ 2422851 w 2422851"/>
              <a:gd name="connsiteY1" fmla="*/ 0 h 3998155"/>
              <a:gd name="connsiteX2" fmla="*/ 2413798 w 2422851"/>
              <a:gd name="connsiteY2" fmla="*/ 2670772 h 3998155"/>
              <a:gd name="connsiteX3" fmla="*/ 1608039 w 2422851"/>
              <a:gd name="connsiteY3" fmla="*/ 3992578 h 3998155"/>
              <a:gd name="connsiteX4" fmla="*/ 0 w 2422851"/>
              <a:gd name="connsiteY4" fmla="*/ 3998155 h 3998155"/>
              <a:gd name="connsiteX0" fmla="*/ 0 w 2422851"/>
              <a:gd name="connsiteY0" fmla="*/ 3998155 h 4003008"/>
              <a:gd name="connsiteX1" fmla="*/ 2422851 w 2422851"/>
              <a:gd name="connsiteY1" fmla="*/ 0 h 4003008"/>
              <a:gd name="connsiteX2" fmla="*/ 2413798 w 2422851"/>
              <a:gd name="connsiteY2" fmla="*/ 2670772 h 4003008"/>
              <a:gd name="connsiteX3" fmla="*/ 1611516 w 2422851"/>
              <a:gd name="connsiteY3" fmla="*/ 4003008 h 4003008"/>
              <a:gd name="connsiteX4" fmla="*/ 0 w 2422851"/>
              <a:gd name="connsiteY4" fmla="*/ 3998155 h 4003008"/>
              <a:gd name="connsiteX0" fmla="*/ 0 w 2440235"/>
              <a:gd name="connsiteY0" fmla="*/ 3998155 h 4003008"/>
              <a:gd name="connsiteX1" fmla="*/ 2440235 w 2440235"/>
              <a:gd name="connsiteY1" fmla="*/ 0 h 4003008"/>
              <a:gd name="connsiteX2" fmla="*/ 2413798 w 2440235"/>
              <a:gd name="connsiteY2" fmla="*/ 2670772 h 4003008"/>
              <a:gd name="connsiteX3" fmla="*/ 1611516 w 2440235"/>
              <a:gd name="connsiteY3" fmla="*/ 4003008 h 4003008"/>
              <a:gd name="connsiteX4" fmla="*/ 0 w 2440235"/>
              <a:gd name="connsiteY4" fmla="*/ 3998155 h 4003008"/>
              <a:gd name="connsiteX0" fmla="*/ 0 w 2415897"/>
              <a:gd name="connsiteY0" fmla="*/ 3998155 h 4003008"/>
              <a:gd name="connsiteX1" fmla="*/ 2415897 w 2415897"/>
              <a:gd name="connsiteY1" fmla="*/ 0 h 4003008"/>
              <a:gd name="connsiteX2" fmla="*/ 2413798 w 2415897"/>
              <a:gd name="connsiteY2" fmla="*/ 2670772 h 4003008"/>
              <a:gd name="connsiteX3" fmla="*/ 1611516 w 2415897"/>
              <a:gd name="connsiteY3" fmla="*/ 4003008 h 4003008"/>
              <a:gd name="connsiteX4" fmla="*/ 0 w 2415897"/>
              <a:gd name="connsiteY4" fmla="*/ 3998155 h 4003008"/>
              <a:gd name="connsiteX0" fmla="*/ 0 w 2415897"/>
              <a:gd name="connsiteY0" fmla="*/ 3998155 h 4003008"/>
              <a:gd name="connsiteX1" fmla="*/ 2415897 w 2415897"/>
              <a:gd name="connsiteY1" fmla="*/ 0 h 4003008"/>
              <a:gd name="connsiteX2" fmla="*/ 2410321 w 2415897"/>
              <a:gd name="connsiteY2" fmla="*/ 2649911 h 4003008"/>
              <a:gd name="connsiteX3" fmla="*/ 1611516 w 2415897"/>
              <a:gd name="connsiteY3" fmla="*/ 4003008 h 4003008"/>
              <a:gd name="connsiteX4" fmla="*/ 0 w 2415897"/>
              <a:gd name="connsiteY4" fmla="*/ 3998155 h 4003008"/>
              <a:gd name="connsiteX0" fmla="*/ 0 w 2415897"/>
              <a:gd name="connsiteY0" fmla="*/ 3998155 h 4003008"/>
              <a:gd name="connsiteX1" fmla="*/ 2415897 w 2415897"/>
              <a:gd name="connsiteY1" fmla="*/ 0 h 4003008"/>
              <a:gd name="connsiteX2" fmla="*/ 2410321 w 2415897"/>
              <a:gd name="connsiteY2" fmla="*/ 2667295 h 4003008"/>
              <a:gd name="connsiteX3" fmla="*/ 1611516 w 2415897"/>
              <a:gd name="connsiteY3" fmla="*/ 4003008 h 4003008"/>
              <a:gd name="connsiteX4" fmla="*/ 0 w 2415897"/>
              <a:gd name="connsiteY4" fmla="*/ 3998155 h 4003008"/>
              <a:gd name="connsiteX0" fmla="*/ 0 w 2415897"/>
              <a:gd name="connsiteY0" fmla="*/ 3998155 h 3999531"/>
              <a:gd name="connsiteX1" fmla="*/ 2415897 w 2415897"/>
              <a:gd name="connsiteY1" fmla="*/ 0 h 3999531"/>
              <a:gd name="connsiteX2" fmla="*/ 2410321 w 2415897"/>
              <a:gd name="connsiteY2" fmla="*/ 2667295 h 3999531"/>
              <a:gd name="connsiteX3" fmla="*/ 1614993 w 2415897"/>
              <a:gd name="connsiteY3" fmla="*/ 3999531 h 3999531"/>
              <a:gd name="connsiteX4" fmla="*/ 0 w 2415897"/>
              <a:gd name="connsiteY4" fmla="*/ 3998155 h 3999531"/>
              <a:gd name="connsiteX0" fmla="*/ 0 w 2412420"/>
              <a:gd name="connsiteY0" fmla="*/ 4001631 h 4003007"/>
              <a:gd name="connsiteX1" fmla="*/ 2412420 w 2412420"/>
              <a:gd name="connsiteY1" fmla="*/ 0 h 4003007"/>
              <a:gd name="connsiteX2" fmla="*/ 2410321 w 2412420"/>
              <a:gd name="connsiteY2" fmla="*/ 2670771 h 4003007"/>
              <a:gd name="connsiteX3" fmla="*/ 1614993 w 2412420"/>
              <a:gd name="connsiteY3" fmla="*/ 4003007 h 4003007"/>
              <a:gd name="connsiteX4" fmla="*/ 0 w 2412420"/>
              <a:gd name="connsiteY4" fmla="*/ 4001631 h 4003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12420" h="4003007">
                <a:moveTo>
                  <a:pt x="0" y="4001631"/>
                </a:moveTo>
                <a:lnTo>
                  <a:pt x="2412420" y="0"/>
                </a:lnTo>
                <a:cubicBezTo>
                  <a:pt x="2409402" y="890257"/>
                  <a:pt x="2413339" y="1780514"/>
                  <a:pt x="2410321" y="2670771"/>
                </a:cubicBezTo>
                <a:lnTo>
                  <a:pt x="1614993" y="4003007"/>
                </a:lnTo>
                <a:lnTo>
                  <a:pt x="0" y="4001631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Freeform 12"/>
          <p:cNvSpPr/>
          <p:nvPr userDrawn="1"/>
        </p:nvSpPr>
        <p:spPr>
          <a:xfrm>
            <a:off x="10216948" y="1172960"/>
            <a:ext cx="611954" cy="80166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11152779" y="1771310"/>
            <a:ext cx="383543" cy="502442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10453572" y="2575418"/>
            <a:ext cx="993342" cy="1301276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Freeform 15"/>
          <p:cNvSpPr/>
          <p:nvPr userDrawn="1"/>
        </p:nvSpPr>
        <p:spPr>
          <a:xfrm>
            <a:off x="9733527" y="439534"/>
            <a:ext cx="383543" cy="502442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7127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0400" y="365125"/>
            <a:ext cx="8715600" cy="1325563"/>
          </a:xfrm>
        </p:spPr>
        <p:txBody>
          <a:bodyPr/>
          <a:lstStyle>
            <a:lvl1pPr>
              <a:defRPr b="0" i="0">
                <a:latin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00" y="99000"/>
            <a:ext cx="2266692" cy="734958"/>
          </a:xfrm>
          <a:prstGeom prst="rect">
            <a:avLst/>
          </a:prstGeom>
        </p:spPr>
      </p:pic>
      <p:sp>
        <p:nvSpPr>
          <p:cNvPr id="18" name="Freeform 17"/>
          <p:cNvSpPr/>
          <p:nvPr userDrawn="1"/>
        </p:nvSpPr>
        <p:spPr>
          <a:xfrm>
            <a:off x="10570590" y="4166646"/>
            <a:ext cx="1621410" cy="2691354"/>
          </a:xfrm>
          <a:custGeom>
            <a:avLst/>
            <a:gdLst>
              <a:gd name="connsiteX0" fmla="*/ 0 w 1623527"/>
              <a:gd name="connsiteY0" fmla="*/ 2715208 h 2715208"/>
              <a:gd name="connsiteX1" fmla="*/ 1623527 w 1623527"/>
              <a:gd name="connsiteY1" fmla="*/ 0 h 2715208"/>
              <a:gd name="connsiteX2" fmla="*/ 1623527 w 1623527"/>
              <a:gd name="connsiteY2" fmla="*/ 2715208 h 2715208"/>
              <a:gd name="connsiteX3" fmla="*/ 0 w 1623527"/>
              <a:gd name="connsiteY3" fmla="*/ 2715208 h 271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527" h="2715208">
                <a:moveTo>
                  <a:pt x="0" y="2715208"/>
                </a:moveTo>
                <a:lnTo>
                  <a:pt x="1623527" y="0"/>
                </a:lnTo>
                <a:lnTo>
                  <a:pt x="1623527" y="2715208"/>
                </a:lnTo>
                <a:lnTo>
                  <a:pt x="0" y="2715208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</p:spTree>
    <p:extLst>
      <p:ext uri="{BB962C8B-B14F-4D97-AF65-F5344CB8AC3E}">
        <p14:creationId xmlns:p14="http://schemas.microsoft.com/office/powerpoint/2010/main" val="305459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60400" y="2328437"/>
            <a:ext cx="8850600" cy="1325563"/>
          </a:xfrm>
        </p:spPr>
        <p:txBody>
          <a:bodyPr/>
          <a:lstStyle>
            <a:lvl1pPr>
              <a:defRPr b="0" i="0">
                <a:latin typeface="Montserrat Medium"/>
                <a:cs typeface="Montserrat Medium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reeform 2"/>
          <p:cNvSpPr/>
          <p:nvPr userDrawn="1"/>
        </p:nvSpPr>
        <p:spPr>
          <a:xfrm>
            <a:off x="9774206" y="1796619"/>
            <a:ext cx="1766090" cy="2313574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reeform 3"/>
          <p:cNvSpPr/>
          <p:nvPr userDrawn="1"/>
        </p:nvSpPr>
        <p:spPr>
          <a:xfrm>
            <a:off x="10570590" y="4166646"/>
            <a:ext cx="1621410" cy="2691354"/>
          </a:xfrm>
          <a:custGeom>
            <a:avLst/>
            <a:gdLst>
              <a:gd name="connsiteX0" fmla="*/ 0 w 1623527"/>
              <a:gd name="connsiteY0" fmla="*/ 2715208 h 2715208"/>
              <a:gd name="connsiteX1" fmla="*/ 1623527 w 1623527"/>
              <a:gd name="connsiteY1" fmla="*/ 0 h 2715208"/>
              <a:gd name="connsiteX2" fmla="*/ 1623527 w 1623527"/>
              <a:gd name="connsiteY2" fmla="*/ 2715208 h 2715208"/>
              <a:gd name="connsiteX3" fmla="*/ 0 w 1623527"/>
              <a:gd name="connsiteY3" fmla="*/ 2715208 h 27152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3527" h="2715208">
                <a:moveTo>
                  <a:pt x="0" y="2715208"/>
                </a:moveTo>
                <a:lnTo>
                  <a:pt x="1623527" y="0"/>
                </a:lnTo>
                <a:lnTo>
                  <a:pt x="1623527" y="2715208"/>
                </a:lnTo>
                <a:lnTo>
                  <a:pt x="0" y="2715208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sp>
        <p:nvSpPr>
          <p:cNvPr id="5" name="Freeform 4"/>
          <p:cNvSpPr/>
          <p:nvPr userDrawn="1"/>
        </p:nvSpPr>
        <p:spPr>
          <a:xfrm>
            <a:off x="9838781" y="2111296"/>
            <a:ext cx="1766090" cy="2313574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 userDrawn="1"/>
        </p:nvSpPr>
        <p:spPr>
          <a:xfrm>
            <a:off x="9774206" y="1794589"/>
            <a:ext cx="1766090" cy="2313574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1000" y="99000"/>
            <a:ext cx="2266692" cy="73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42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59200" y="4565"/>
            <a:ext cx="1432800" cy="1325563"/>
          </a:xfrm>
        </p:spPr>
        <p:txBody>
          <a:bodyPr>
            <a:normAutofit/>
          </a:bodyPr>
          <a:lstStyle>
            <a:lvl1pPr>
              <a:defRPr sz="1600" b="0" i="0">
                <a:latin typeface="Montserrat Medium"/>
                <a:cs typeface="Montserrat Medium"/>
              </a:defRPr>
            </a:lvl1pPr>
          </a:lstStyle>
          <a:p>
            <a:r>
              <a:rPr lang="en-US" dirty="0"/>
              <a:t>Fig.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4" name="Freeform 3"/>
          <p:cNvSpPr/>
          <p:nvPr userDrawn="1"/>
        </p:nvSpPr>
        <p:spPr>
          <a:xfrm>
            <a:off x="11271441" y="2658938"/>
            <a:ext cx="352786" cy="46215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Freeform 4"/>
          <p:cNvSpPr/>
          <p:nvPr userDrawn="1"/>
        </p:nvSpPr>
        <p:spPr>
          <a:xfrm>
            <a:off x="10687701" y="3688007"/>
            <a:ext cx="913685" cy="1196926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reeform 5"/>
          <p:cNvSpPr/>
          <p:nvPr userDrawn="1"/>
        </p:nvSpPr>
        <p:spPr>
          <a:xfrm>
            <a:off x="10628304" y="3396697"/>
            <a:ext cx="913685" cy="1196927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 userDrawn="1"/>
        </p:nvSpPr>
        <p:spPr>
          <a:xfrm>
            <a:off x="11330914" y="2951834"/>
            <a:ext cx="352786" cy="46215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Freeform 7"/>
          <p:cNvSpPr/>
          <p:nvPr userDrawn="1"/>
        </p:nvSpPr>
        <p:spPr>
          <a:xfrm>
            <a:off x="11271441" y="2658333"/>
            <a:ext cx="352786" cy="46215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Freeform 8"/>
          <p:cNvSpPr/>
          <p:nvPr userDrawn="1"/>
        </p:nvSpPr>
        <p:spPr>
          <a:xfrm>
            <a:off x="10470128" y="2399880"/>
            <a:ext cx="562881" cy="737375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Freeform 9"/>
          <p:cNvSpPr/>
          <p:nvPr userDrawn="1"/>
        </p:nvSpPr>
        <p:spPr>
          <a:xfrm>
            <a:off x="10410655" y="2108570"/>
            <a:ext cx="562881" cy="737375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Freeform 10"/>
          <p:cNvSpPr/>
          <p:nvPr userDrawn="1"/>
        </p:nvSpPr>
        <p:spPr>
          <a:xfrm>
            <a:off x="10025138" y="1725268"/>
            <a:ext cx="352786" cy="46215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Freeform 11"/>
          <p:cNvSpPr/>
          <p:nvPr userDrawn="1"/>
        </p:nvSpPr>
        <p:spPr>
          <a:xfrm>
            <a:off x="9966000" y="1433958"/>
            <a:ext cx="352786" cy="462151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reeform 12"/>
          <p:cNvSpPr/>
          <p:nvPr userDrawn="1"/>
        </p:nvSpPr>
        <p:spPr>
          <a:xfrm>
            <a:off x="10982324" y="1755209"/>
            <a:ext cx="225738" cy="295717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Freeform 13"/>
          <p:cNvSpPr/>
          <p:nvPr userDrawn="1"/>
        </p:nvSpPr>
        <p:spPr>
          <a:xfrm>
            <a:off x="10923186" y="1463899"/>
            <a:ext cx="225738" cy="295717"/>
          </a:xfrm>
          <a:custGeom>
            <a:avLst/>
            <a:gdLst>
              <a:gd name="connsiteX0" fmla="*/ 651264 w 986763"/>
              <a:gd name="connsiteY0" fmla="*/ 0 h 1305816"/>
              <a:gd name="connsiteX1" fmla="*/ 986763 w 986763"/>
              <a:gd name="connsiteY1" fmla="*/ 562454 h 1305816"/>
              <a:gd name="connsiteX2" fmla="*/ 532852 w 986763"/>
              <a:gd name="connsiteY2" fmla="*/ 1305816 h 1305816"/>
              <a:gd name="connsiteX3" fmla="*/ 0 w 986763"/>
              <a:gd name="connsiteY3" fmla="*/ 411151 h 1305816"/>
              <a:gd name="connsiteX4" fmla="*/ 651264 w 986763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1151 h 1305816"/>
              <a:gd name="connsiteX4" fmla="*/ 651264 w 993341"/>
              <a:gd name="connsiteY4" fmla="*/ 0 h 1305816"/>
              <a:gd name="connsiteX0" fmla="*/ 651264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1264 w 993341"/>
              <a:gd name="connsiteY4" fmla="*/ 0 h 1305816"/>
              <a:gd name="connsiteX0" fmla="*/ 656026 w 993341"/>
              <a:gd name="connsiteY0" fmla="*/ 0 h 1305816"/>
              <a:gd name="connsiteX1" fmla="*/ 993341 w 993341"/>
              <a:gd name="connsiteY1" fmla="*/ 562454 h 1305816"/>
              <a:gd name="connsiteX2" fmla="*/ 532852 w 993341"/>
              <a:gd name="connsiteY2" fmla="*/ 1305816 h 1305816"/>
              <a:gd name="connsiteX3" fmla="*/ 0 w 993341"/>
              <a:gd name="connsiteY3" fmla="*/ 418385 h 1305816"/>
              <a:gd name="connsiteX4" fmla="*/ 656026 w 993341"/>
              <a:gd name="connsiteY4" fmla="*/ 0 h 1305816"/>
              <a:gd name="connsiteX0" fmla="*/ 656026 w 993341"/>
              <a:gd name="connsiteY0" fmla="*/ 0 h 1308228"/>
              <a:gd name="connsiteX1" fmla="*/ 993341 w 993341"/>
              <a:gd name="connsiteY1" fmla="*/ 564866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3341"/>
              <a:gd name="connsiteY0" fmla="*/ 0 h 1308228"/>
              <a:gd name="connsiteX1" fmla="*/ 993341 w 993341"/>
              <a:gd name="connsiteY1" fmla="*/ 567277 h 1308228"/>
              <a:gd name="connsiteX2" fmla="*/ 532852 w 993341"/>
              <a:gd name="connsiteY2" fmla="*/ 1308228 h 1308228"/>
              <a:gd name="connsiteX3" fmla="*/ 0 w 993341"/>
              <a:gd name="connsiteY3" fmla="*/ 420797 h 1308228"/>
              <a:gd name="connsiteX4" fmla="*/ 656026 w 993341"/>
              <a:gd name="connsiteY4" fmla="*/ 0 h 1308228"/>
              <a:gd name="connsiteX0" fmla="*/ 656026 w 990960"/>
              <a:gd name="connsiteY0" fmla="*/ 0 h 1308228"/>
              <a:gd name="connsiteX1" fmla="*/ 990960 w 990960"/>
              <a:gd name="connsiteY1" fmla="*/ 572101 h 1308228"/>
              <a:gd name="connsiteX2" fmla="*/ 532852 w 990960"/>
              <a:gd name="connsiteY2" fmla="*/ 1308228 h 1308228"/>
              <a:gd name="connsiteX3" fmla="*/ 0 w 990960"/>
              <a:gd name="connsiteY3" fmla="*/ 420797 h 1308228"/>
              <a:gd name="connsiteX4" fmla="*/ 656026 w 990960"/>
              <a:gd name="connsiteY4" fmla="*/ 0 h 1308228"/>
              <a:gd name="connsiteX0" fmla="*/ 656026 w 993342"/>
              <a:gd name="connsiteY0" fmla="*/ 0 h 1308228"/>
              <a:gd name="connsiteX1" fmla="*/ 993342 w 993342"/>
              <a:gd name="connsiteY1" fmla="*/ 574512 h 1308228"/>
              <a:gd name="connsiteX2" fmla="*/ 532852 w 993342"/>
              <a:gd name="connsiteY2" fmla="*/ 1308228 h 1308228"/>
              <a:gd name="connsiteX3" fmla="*/ 0 w 993342"/>
              <a:gd name="connsiteY3" fmla="*/ 420797 h 1308228"/>
              <a:gd name="connsiteX4" fmla="*/ 656026 w 993342"/>
              <a:gd name="connsiteY4" fmla="*/ 0 h 1308228"/>
              <a:gd name="connsiteX0" fmla="*/ 656026 w 993342"/>
              <a:gd name="connsiteY0" fmla="*/ 0 h 1320286"/>
              <a:gd name="connsiteX1" fmla="*/ 993342 w 993342"/>
              <a:gd name="connsiteY1" fmla="*/ 574512 h 1320286"/>
              <a:gd name="connsiteX2" fmla="*/ 530471 w 993342"/>
              <a:gd name="connsiteY2" fmla="*/ 1320286 h 1320286"/>
              <a:gd name="connsiteX3" fmla="*/ 0 w 993342"/>
              <a:gd name="connsiteY3" fmla="*/ 420797 h 1320286"/>
              <a:gd name="connsiteX4" fmla="*/ 656026 w 993342"/>
              <a:gd name="connsiteY4" fmla="*/ 0 h 1320286"/>
              <a:gd name="connsiteX0" fmla="*/ 656026 w 993342"/>
              <a:gd name="connsiteY0" fmla="*/ 0 h 1317874"/>
              <a:gd name="connsiteX1" fmla="*/ 993342 w 993342"/>
              <a:gd name="connsiteY1" fmla="*/ 574512 h 1317874"/>
              <a:gd name="connsiteX2" fmla="*/ 530471 w 993342"/>
              <a:gd name="connsiteY2" fmla="*/ 1317874 h 1317874"/>
              <a:gd name="connsiteX3" fmla="*/ 0 w 993342"/>
              <a:gd name="connsiteY3" fmla="*/ 420797 h 1317874"/>
              <a:gd name="connsiteX4" fmla="*/ 656026 w 993342"/>
              <a:gd name="connsiteY4" fmla="*/ 0 h 1317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3342" h="1317874">
                <a:moveTo>
                  <a:pt x="656026" y="0"/>
                </a:moveTo>
                <a:lnTo>
                  <a:pt x="993342" y="574512"/>
                </a:lnTo>
                <a:lnTo>
                  <a:pt x="530471" y="1317874"/>
                </a:lnTo>
                <a:lnTo>
                  <a:pt x="0" y="420797"/>
                </a:lnTo>
                <a:lnTo>
                  <a:pt x="656026" y="0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10570590" y="4166646"/>
            <a:ext cx="1624552" cy="2694496"/>
          </a:xfrm>
          <a:custGeom>
            <a:avLst/>
            <a:gdLst>
              <a:gd name="connsiteX0" fmla="*/ 0 w 1623527"/>
              <a:gd name="connsiteY0" fmla="*/ 2715208 h 2715208"/>
              <a:gd name="connsiteX1" fmla="*/ 1623527 w 1623527"/>
              <a:gd name="connsiteY1" fmla="*/ 0 h 2715208"/>
              <a:gd name="connsiteX2" fmla="*/ 1623527 w 1623527"/>
              <a:gd name="connsiteY2" fmla="*/ 2715208 h 2715208"/>
              <a:gd name="connsiteX3" fmla="*/ 0 w 1623527"/>
              <a:gd name="connsiteY3" fmla="*/ 2715208 h 2715208"/>
              <a:gd name="connsiteX0" fmla="*/ 0 w 1626673"/>
              <a:gd name="connsiteY0" fmla="*/ 2715208 h 2718378"/>
              <a:gd name="connsiteX1" fmla="*/ 1623527 w 1626673"/>
              <a:gd name="connsiteY1" fmla="*/ 0 h 2718378"/>
              <a:gd name="connsiteX2" fmla="*/ 1626673 w 1626673"/>
              <a:gd name="connsiteY2" fmla="*/ 2718378 h 2718378"/>
              <a:gd name="connsiteX3" fmla="*/ 0 w 1626673"/>
              <a:gd name="connsiteY3" fmla="*/ 2715208 h 27183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26673" h="2718378">
                <a:moveTo>
                  <a:pt x="0" y="2715208"/>
                </a:moveTo>
                <a:lnTo>
                  <a:pt x="1623527" y="0"/>
                </a:lnTo>
                <a:cubicBezTo>
                  <a:pt x="1624576" y="906126"/>
                  <a:pt x="1625624" y="1812252"/>
                  <a:pt x="1626673" y="2718378"/>
                </a:cubicBezTo>
                <a:lnTo>
                  <a:pt x="0" y="2715208"/>
                </a:lnTo>
                <a:close/>
              </a:path>
            </a:pathLst>
          </a:custGeom>
          <a:solidFill>
            <a:srgbClr val="C113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aseline="-25000" dirty="0"/>
          </a:p>
        </p:txBody>
      </p:sp>
      <p:pic>
        <p:nvPicPr>
          <p:cNvPr id="16" name="Picture 15" descr="logo_wide_black_on_white_transparent_big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6" t="13287" r="64863" b="14874"/>
          <a:stretch/>
        </p:blipFill>
        <p:spPr>
          <a:xfrm>
            <a:off x="11576720" y="6229762"/>
            <a:ext cx="530121" cy="548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280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704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DCDE139F-A782-D645-8114-B40F017C3A8E}" type="datetimeFigureOut">
              <a:rPr lang="en-US" smtClean="0"/>
              <a:t>1/6/19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E0E968E6-ABC7-0842-B7D7-04F9377D91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19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4400" dirty="0">
                <a:solidFill>
                  <a:srgbClr val="090809"/>
                </a:solidFill>
                <a:latin typeface="Montserrat Medium" panose="00000600000000000000" pitchFamily="2" charset="0"/>
              </a:rPr>
              <a:t>Long header for the following body of text.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60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0" r:id="rId6"/>
    <p:sldLayoutId id="2147483655" r:id="rId7"/>
  </p:sldLayoutIdLst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21A21"/>
        </a:buClr>
        <a:buFont typeface="Wingdings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1A21"/>
        </a:buClr>
        <a:buFont typeface="Wingdings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1A21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1A2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21A21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001" y="3228437"/>
            <a:ext cx="9990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Leveraging Natural Language Processing and Understanding for Adding Value to Businesses</a:t>
            </a:r>
            <a:br>
              <a:rPr lang="en-US" dirty="0"/>
            </a:br>
            <a:br>
              <a:rPr lang="en-US" dirty="0"/>
            </a:br>
            <a:r>
              <a:rPr lang="en-US" sz="2700" dirty="0"/>
              <a:t>Roozbeh Davari</a:t>
            </a:r>
            <a:br>
              <a:rPr lang="en-US" sz="2700" dirty="0"/>
            </a:br>
            <a:r>
              <a:rPr lang="en-US" sz="2700" dirty="0"/>
              <a:t>Data Scientist</a:t>
            </a:r>
          </a:p>
        </p:txBody>
      </p:sp>
    </p:spTree>
    <p:extLst>
      <p:ext uri="{BB962C8B-B14F-4D97-AF65-F5344CB8AC3E}">
        <p14:creationId xmlns:p14="http://schemas.microsoft.com/office/powerpoint/2010/main" val="754503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196422D-F8A7-BB42-B0C4-3979CA72BE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000" y="1269000"/>
            <a:ext cx="7135639" cy="401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12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>
              <p:cTn id="2" repeatCount="indefinite" restart="whenNotActive" fill="hold" evtFilter="cancelBubble" nodeType="interactiveSeq">
                <p:stCondLst>
                  <p:cond delay="indefinite"/>
                  <p:cond evt="onBegin" delay="0">
                    <p:tn val="1"/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4922 -0.24887" pathEditMode="relative" ptsTypes="AA">
                                      <p:cBhvr>
                                        <p:cTn id="6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Motion origin="layout" path="M -0.24922 -0.24887 L 0 0" pathEditMode="relative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6" presetClass="emph" presetSubtype="0" accel="50000" decel="5000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Scale>
                                      <p:cBhvr>
                                        <p:cTn id="13" dur="30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5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" pathEditMode="relative" ptsTypes="AA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1070400" y="212400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1A2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Information Retrieval: Categorizing Queries 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endParaRPr lang="en-US" dirty="0"/>
          </a:p>
          <a:p>
            <a:pPr fontAlgn="base"/>
            <a:r>
              <a:rPr lang="en-US" dirty="0"/>
              <a:t>Recommender Systems: Recommending Articles for Readers</a:t>
            </a:r>
          </a:p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3947CE6-9F3A-0D4A-943C-11E0B54AD62E}"/>
              </a:ext>
            </a:extLst>
          </p:cNvPr>
          <p:cNvSpPr txBox="1">
            <a:spLocks/>
          </p:cNvSpPr>
          <p:nvPr/>
        </p:nvSpPr>
        <p:spPr>
          <a:xfrm>
            <a:off x="1074210" y="594000"/>
            <a:ext cx="87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kern="1200">
                <a:solidFill>
                  <a:schemeClr val="tx1"/>
                </a:solidFill>
                <a:latin typeface="Montserrat Medium"/>
                <a:ea typeface="+mj-ea"/>
                <a:cs typeface="Montserrat Medium"/>
              </a:defRPr>
            </a:lvl1pPr>
          </a:lstStyle>
          <a:p>
            <a:pPr algn="ctr"/>
            <a:r>
              <a:rPr lang="en-US" dirty="0"/>
              <a:t>Topic Modeling</a:t>
            </a:r>
            <a:br>
              <a:rPr lang="en-US" dirty="0"/>
            </a:br>
            <a:r>
              <a:rPr lang="en-US" sz="3200" dirty="0"/>
              <a:t>Use Cases</a:t>
            </a:r>
          </a:p>
        </p:txBody>
      </p:sp>
    </p:spTree>
    <p:extLst>
      <p:ext uri="{BB962C8B-B14F-4D97-AF65-F5344CB8AC3E}">
        <p14:creationId xmlns:p14="http://schemas.microsoft.com/office/powerpoint/2010/main" val="2230585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81C9083-2D30-674E-B3B3-8570B66791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Machine Reading Comprehension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12441C-DAA8-734A-8EBD-1DF1903C8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329" y="961812"/>
            <a:ext cx="6424740" cy="4930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942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9DE1C-9988-EB43-80BA-49B5F30E5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1000" y="1305023"/>
            <a:ext cx="6691972" cy="55710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34383A-21ED-8342-9126-21A737CAA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0400" y="365125"/>
            <a:ext cx="8715600" cy="1325563"/>
          </a:xfrm>
        </p:spPr>
        <p:txBody>
          <a:bodyPr/>
          <a:lstStyle/>
          <a:p>
            <a:pPr algn="ctr"/>
            <a:r>
              <a:rPr lang="en-US" dirty="0"/>
              <a:t>A lot of Neural Network!</a:t>
            </a:r>
          </a:p>
        </p:txBody>
      </p:sp>
    </p:spTree>
    <p:extLst>
      <p:ext uri="{BB962C8B-B14F-4D97-AF65-F5344CB8AC3E}">
        <p14:creationId xmlns:p14="http://schemas.microsoft.com/office/powerpoint/2010/main" val="30147249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Machine Reading Comprehension</a:t>
            </a:r>
            <a:br>
              <a:rPr lang="en-US" dirty="0"/>
            </a:br>
            <a:r>
              <a:rPr lang="en-US" sz="3200" dirty="0"/>
              <a:t>Use Cases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0400" y="212400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1A2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r>
              <a:rPr lang="en-US" dirty="0"/>
              <a:t>Google Search</a:t>
            </a:r>
          </a:p>
          <a:p>
            <a:endParaRPr lang="en-US" dirty="0"/>
          </a:p>
          <a:p>
            <a:r>
              <a:rPr lang="en-US" dirty="0"/>
              <a:t>Conversational AI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C723E2-E9A2-2D40-B59A-335D0F407DEC}"/>
              </a:ext>
            </a:extLst>
          </p:cNvPr>
          <p:cNvSpPr txBox="1"/>
          <p:nvPr/>
        </p:nvSpPr>
        <p:spPr>
          <a:xfrm>
            <a:off x="3726180" y="36461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630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4E8FF-81FD-5646-A8A1-A1D1E6EA2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000" y="2385338"/>
            <a:ext cx="8715600" cy="208732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We are hiring!</a:t>
            </a:r>
            <a:br>
              <a:rPr lang="en-US" dirty="0"/>
            </a:br>
            <a:r>
              <a:rPr lang="en-US" sz="2200" dirty="0"/>
              <a:t>Career Networking &amp; Job Fair</a:t>
            </a:r>
            <a:br>
              <a:rPr lang="en-US" dirty="0"/>
            </a:br>
            <a:r>
              <a:rPr lang="en-US" sz="1600" dirty="0" err="1"/>
              <a:t>roozbeh@aisera.com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9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Objective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0400" y="212400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1A2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 Brief History of NLP</a:t>
            </a:r>
          </a:p>
          <a:p>
            <a:endParaRPr lang="en-US" dirty="0"/>
          </a:p>
          <a:p>
            <a:r>
              <a:rPr lang="en-US" dirty="0"/>
              <a:t>NLP Methods and Algorithms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How it Generates Revenue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346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CD8349-821C-CE4F-9B60-072241E508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4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NLP Brief History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0900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1A2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Turning Test (1950): Criterion of intelligence</a:t>
            </a:r>
          </a:p>
          <a:p>
            <a:endParaRPr lang="en-US" dirty="0"/>
          </a:p>
          <a:p>
            <a:r>
              <a:rPr lang="en-US" dirty="0"/>
              <a:t>Georgetown Experiment (1954): AI Failure in Machine Translation</a:t>
            </a:r>
          </a:p>
          <a:p>
            <a:endParaRPr lang="en-US" dirty="0"/>
          </a:p>
          <a:p>
            <a:r>
              <a:rPr lang="en-US" dirty="0"/>
              <a:t>Machine learning (1980s): More computational power and the gradual lessening of linguistics theories </a:t>
            </a:r>
          </a:p>
          <a:p>
            <a:endParaRPr lang="en-US" dirty="0"/>
          </a:p>
          <a:p>
            <a:r>
              <a:rPr lang="en-US" dirty="0"/>
              <a:t>Deep Neural Network Machine Learning (2010s): Even more data </a:t>
            </a:r>
          </a:p>
          <a:p>
            <a:pPr marL="0" indent="0">
              <a:buNone/>
            </a:pPr>
            <a:r>
              <a:rPr lang="en-US" dirty="0"/>
              <a:t>   and computational power</a:t>
            </a:r>
          </a:p>
        </p:txBody>
      </p:sp>
    </p:spTree>
    <p:extLst>
      <p:ext uri="{BB962C8B-B14F-4D97-AF65-F5344CB8AC3E}">
        <p14:creationId xmlns:p14="http://schemas.microsoft.com/office/powerpoint/2010/main" val="3238857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1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3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1BA4373-277B-3B4F-A949-C949C2900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36" y="643467"/>
            <a:ext cx="10662328" cy="5571066"/>
          </a:xfrm>
          <a:prstGeom prst="rect">
            <a:avLst/>
          </a:prstGeom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1070400" y="212400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1A2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1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Use Cases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0400" y="212400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1A2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Sentiment Analysis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Topic Modeling </a:t>
            </a:r>
          </a:p>
          <a:p>
            <a:endParaRPr lang="en-US" dirty="0"/>
          </a:p>
          <a:p>
            <a:r>
              <a:rPr lang="en-US" dirty="0"/>
              <a:t>Machine Reading Comprehension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06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459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D1AF03FB-4168-A449-8C0D-C93B9FC9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Sentiment Analysis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293244-CE95-8C49-B172-E3A0D3321A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73" b="23027"/>
          <a:stretch/>
        </p:blipFill>
        <p:spPr>
          <a:xfrm>
            <a:off x="4038600" y="1405625"/>
            <a:ext cx="7188199" cy="404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9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4210" y="594000"/>
            <a:ext cx="8715600" cy="1325563"/>
          </a:xfrm>
        </p:spPr>
        <p:txBody>
          <a:bodyPr/>
          <a:lstStyle/>
          <a:p>
            <a:pPr algn="ctr"/>
            <a:r>
              <a:rPr lang="en-US" dirty="0"/>
              <a:t>Sentiment Analysis </a:t>
            </a:r>
            <a:br>
              <a:rPr lang="en-US" dirty="0"/>
            </a:br>
            <a:r>
              <a:rPr lang="en-US" sz="3200" dirty="0"/>
              <a:t>Methods and Use Cases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074210" y="2034000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C21A21"/>
              </a:buClr>
              <a:buFont typeface="Wingdings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21A21"/>
              </a:buClr>
              <a:buFont typeface="Wingdings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r>
              <a:rPr lang="en-US" dirty="0"/>
              <a:t>Rule Base: Word Dictionary  </a:t>
            </a:r>
          </a:p>
          <a:p>
            <a:endParaRPr lang="en-US" dirty="0"/>
          </a:p>
          <a:p>
            <a:r>
              <a:rPr lang="en-US" dirty="0"/>
              <a:t>Machine Learning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Business Application: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Netflix: Analyzing Movie Reviews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 Chatbot Performance</a:t>
            </a:r>
          </a:p>
        </p:txBody>
      </p:sp>
    </p:spTree>
    <p:extLst>
      <p:ext uri="{BB962C8B-B14F-4D97-AF65-F5344CB8AC3E}">
        <p14:creationId xmlns:p14="http://schemas.microsoft.com/office/powerpoint/2010/main" val="11796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4B70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B76FEA2-030B-E943-AD2A-EEE4ABAA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Topic Modeling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2577B6-9D6B-524C-B8B2-EAC84D34EA4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0878" r="-1" b="15403"/>
          <a:stretch/>
        </p:blipFill>
        <p:spPr>
          <a:xfrm>
            <a:off x="3666000" y="1136512"/>
            <a:ext cx="8151111" cy="45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00642"/>
      </p:ext>
    </p:extLst>
  </p:cSld>
  <p:clrMapOvr>
    <a:masterClrMapping/>
  </p:clrMapOvr>
</p:sld>
</file>

<file path=ppt/theme/theme1.xml><?xml version="1.0" encoding="utf-8"?>
<a:theme xmlns:a="http://schemas.openxmlformats.org/drawingml/2006/main" name="Aisera_Template_OCT17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346</Words>
  <Application>Microsoft Macintosh PowerPoint</Application>
  <PresentationFormat>Widescreen</PresentationFormat>
  <Paragraphs>72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Montserrat Medium</vt:lpstr>
      <vt:lpstr>Wingdings</vt:lpstr>
      <vt:lpstr>Aisera_Template_OCT17</vt:lpstr>
      <vt:lpstr>Leveraging Natural Language Processing and Understanding for Adding Value to Businesses  Roozbeh Davari Data Scientist</vt:lpstr>
      <vt:lpstr>Objective</vt:lpstr>
      <vt:lpstr>PowerPoint Presentation</vt:lpstr>
      <vt:lpstr>NLP Brief History</vt:lpstr>
      <vt:lpstr>PowerPoint Presentation</vt:lpstr>
      <vt:lpstr>Three Use Cases</vt:lpstr>
      <vt:lpstr>Sentiment Analysis</vt:lpstr>
      <vt:lpstr>Sentiment Analysis  Methods and Use Cases</vt:lpstr>
      <vt:lpstr>Topic Modeling</vt:lpstr>
      <vt:lpstr>PowerPoint Presentation</vt:lpstr>
      <vt:lpstr>PowerPoint Presentation</vt:lpstr>
      <vt:lpstr>Machine Reading Comprehension</vt:lpstr>
      <vt:lpstr>A lot of Neural Network!</vt:lpstr>
      <vt:lpstr>Machine Reading Comprehension Use Cases</vt:lpstr>
      <vt:lpstr>We are hiring! Career Networking &amp; Job Fair roozbeh@aisera.com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Leveraging Natural Language Processing and Understanding for Adding Value to Businesses  Roozbeh Davari Data Scientist</dc:title>
  <dc:creator>Roozbeh Davari</dc:creator>
  <cp:lastModifiedBy>Roozbeh Davari</cp:lastModifiedBy>
  <cp:revision>15</cp:revision>
  <dcterms:created xsi:type="dcterms:W3CDTF">2019-01-06T17:48:03Z</dcterms:created>
  <dcterms:modified xsi:type="dcterms:W3CDTF">2019-01-06T18:32:54Z</dcterms:modified>
</cp:coreProperties>
</file>