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oboto Slab"/>
      <p:regular r:id="rId36"/>
      <p:bold r:id="rId37"/>
    </p:embeddedFont>
    <p:embeddedFont>
      <p:font typeface="Helvetica Neue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27407A70-5DE9-49F2-9177-F13E134D4B62}">
  <a:tblStyle styleId="{27407A70-5DE9-49F2-9177-F13E134D4B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5.xml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Slab-bold.fntdata"/><Relationship Id="rId14" Type="http://schemas.openxmlformats.org/officeDocument/2006/relationships/slide" Target="slides/slide9.xml"/><Relationship Id="rId36" Type="http://schemas.openxmlformats.org/officeDocument/2006/relationships/font" Target="fonts/RobotoSlab-regular.fntdata"/><Relationship Id="rId17" Type="http://schemas.openxmlformats.org/officeDocument/2006/relationships/slide" Target="slides/slide12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11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1623fea9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1623fea9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27e86e6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27e86e6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27e86e6a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27e86e6a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27e86e6a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27e86e6a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27e86e6a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27e86e6a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27e86e6a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27e86e6a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bfdfd21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bfdfd21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1623fea9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1623fea9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academia to industry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27e86e6a5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27e86e6a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27e86e6a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27e86e6a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27e86e6a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27e86e6a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1623fea95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1623fea95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27e86e6a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27e86e6a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27e86e6a5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27e86e6a5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27e86e6a5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27e86e6a5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27e86e6a5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27e86e6a5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27e86e6a5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27e86e6a5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27e86e6a5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27e86e6a5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27e86e6a5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427e86e6a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427e86e6a5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427e86e6a5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27e86e6a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27e86e6a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427e86e6a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427e86e6a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bfb8d83a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bfb8d83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41623fea95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41623fea95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bfdfd2132_0_3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bfdfd2132_0_3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6079f1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e6079f1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e6079f1c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e6079f1c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1623fea9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1623fea9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27e86e6a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27e86e6a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27e86e6a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27e86e6a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21.png"/><Relationship Id="rId5" Type="http://schemas.openxmlformats.org/officeDocument/2006/relationships/image" Target="../media/image43.png"/><Relationship Id="rId6" Type="http://schemas.openxmlformats.org/officeDocument/2006/relationships/image" Target="../media/image35.png"/><Relationship Id="rId7" Type="http://schemas.openxmlformats.org/officeDocument/2006/relationships/image" Target="../media/image25.png"/><Relationship Id="rId8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26.png"/><Relationship Id="rId7" Type="http://schemas.openxmlformats.org/officeDocument/2006/relationships/image" Target="../media/image32.png"/><Relationship Id="rId8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44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0.png"/><Relationship Id="rId8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10" Type="http://schemas.openxmlformats.org/officeDocument/2006/relationships/image" Target="../media/image4.png"/><Relationship Id="rId9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20.png"/><Relationship Id="rId7" Type="http://schemas.openxmlformats.org/officeDocument/2006/relationships/image" Target="../media/image2.jpg"/><Relationship Id="rId8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12.jpg"/><Relationship Id="rId7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12.jpg"/><Relationship Id="rId7" Type="http://schemas.openxmlformats.org/officeDocument/2006/relationships/image" Target="../media/image3.png"/><Relationship Id="rId8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interactive.twitter.com/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349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Helvetica Neue"/>
                <a:ea typeface="Helvetica Neue"/>
                <a:cs typeface="Helvetica Neue"/>
                <a:sym typeface="Helvetica Neue"/>
              </a:rPr>
              <a:t>Product(ive) Data Science</a:t>
            </a:r>
            <a:endParaRPr b="1" sz="6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73925" y="3904550"/>
            <a:ext cx="2867100" cy="11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Helvetica Neue"/>
                <a:ea typeface="Helvetica Neue"/>
                <a:cs typeface="Helvetica Neue"/>
                <a:sym typeface="Helvetica Neue"/>
              </a:rPr>
              <a:t>Julie Hollek</a:t>
            </a:r>
            <a:br>
              <a:rPr b="1" lang="en" sz="24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2400">
                <a:latin typeface="Helvetica Neue"/>
                <a:ea typeface="Helvetica Neue"/>
                <a:cs typeface="Helvetica Neue"/>
                <a:sym typeface="Helvetica Neue"/>
              </a:rPr>
              <a:t>@jkru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8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</a:t>
            </a:r>
            <a:r>
              <a:rPr b="1" lang="en" sz="4800">
                <a:latin typeface="Helvetica Neue"/>
                <a:ea typeface="Helvetica Neue"/>
                <a:cs typeface="Helvetica Neue"/>
                <a:sym typeface="Helvetica Neue"/>
              </a:rPr>
              <a:t> Data Science</a:t>
            </a:r>
            <a:endParaRPr b="1"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Enables your company to make data-driven decisions around engineering, product, and design for it</a:t>
            </a:r>
            <a:r>
              <a:rPr b="1" lang="en" sz="3000">
                <a:latin typeface="Helvetica Neue"/>
                <a:ea typeface="Helvetica Neue"/>
                <a:cs typeface="Helvetica Neue"/>
                <a:sym typeface="Helvetica Neue"/>
              </a:rPr>
              <a:t>s </a:t>
            </a:r>
            <a:r>
              <a:rPr b="1" lang="en" sz="30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core product</a:t>
            </a:r>
            <a:r>
              <a:rPr b="1" lang="en" sz="300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Product Metrics &amp; Investigations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Metrics f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rame how your company views your product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Provide insight into your customers’ experiences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Measure successes and failures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Monitor the health of the product</a:t>
            </a:r>
            <a:endParaRPr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875" y="2762250"/>
            <a:ext cx="5810250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675" y="333375"/>
            <a:ext cx="4955325" cy="414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Science at Data: Machine Learning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311700" y="1152475"/>
            <a:ext cx="429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Create data sets from logs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Explore the data set to generate insights, heuristics, features, labels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Train machine learning models from these features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Use 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relevance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 engineering to understand how to best use ML in the product</a:t>
            </a:r>
            <a:endParaRPr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Science at Data: Idea Exploration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Opportunity Sizing/Prototyping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Test to see if there’s an audience for a new product, feature, policy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Use existing data sets or create new ones from logs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Experimentation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Test hypotheses and find causal impact with A/B tests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Impact Analyses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Find correlational trends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Useful for when you can’t A/B test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225" y="3495663"/>
            <a:ext cx="6305550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Setting company goals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Prioritization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Your role as a product data scientist is to make the people around you better at their jobs.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Product Data Science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-and-eric-mind-blown.gif"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800" y="627875"/>
            <a:ext cx="5852400" cy="39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Scientist: Wearer of Hats</a:t>
            </a:r>
            <a:endParaRPr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8"/>
          <p:cNvSpPr txBox="1"/>
          <p:nvPr>
            <p:ph idx="4294967295" type="body"/>
          </p:nvPr>
        </p:nvSpPr>
        <p:spPr>
          <a:xfrm>
            <a:off x="-168100" y="1152475"/>
            <a:ext cx="425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Sales 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Full stack engineering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Marketing 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Product Management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28"/>
          <p:cNvSpPr txBox="1"/>
          <p:nvPr>
            <p:ph idx="4294967295" type="body"/>
          </p:nvPr>
        </p:nvSpPr>
        <p:spPr>
          <a:xfrm>
            <a:off x="4734400" y="1152487"/>
            <a:ext cx="425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Networking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Problem Solving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Communication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Grit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atweekcp.gif"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613" y="1747838"/>
            <a:ext cx="2390775" cy="22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6750" y="-809625"/>
            <a:ext cx="10058401" cy="7659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>
            <p:ph idx="4294967295" type="title"/>
          </p:nvPr>
        </p:nvSpPr>
        <p:spPr>
          <a:xfrm>
            <a:off x="311700" y="2445275"/>
            <a:ext cx="8520600" cy="38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3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Communication</a:t>
            </a:r>
            <a:endParaRPr b="1" sz="73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29"/>
          <p:cNvSpPr txBox="1"/>
          <p:nvPr>
            <p:ph idx="4294967295" type="title"/>
          </p:nvPr>
        </p:nvSpPr>
        <p:spPr>
          <a:xfrm>
            <a:off x="311700" y="2445275"/>
            <a:ext cx="8520600" cy="38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Communication</a:t>
            </a:r>
            <a:endParaRPr b="1" sz="7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Communication - Why? 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30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You translate business questions into data questions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Your audience has a wide range of talents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You are the driver of data-backed decisions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Communication - How? 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31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Visualize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Empathize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Simplify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Summary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Data Science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Product Data Science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Communication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Visualize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7" name="Google Shape;19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0025" y="1132025"/>
            <a:ext cx="2863940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Google Shape;202;p33"/>
          <p:cNvGraphicFramePr/>
          <p:nvPr/>
        </p:nvGraphicFramePr>
        <p:xfrm>
          <a:off x="2286000" y="28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{27407A70-5DE9-49F2-9177-F13E134D4B62}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</a:tblGrid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00" y="396250"/>
            <a:ext cx="914400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331825"/>
            <a:ext cx="914400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800" y="1331825"/>
            <a:ext cx="914400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400" y="431250"/>
            <a:ext cx="914400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600" y="2236475"/>
            <a:ext cx="914400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800" y="3141125"/>
            <a:ext cx="914400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00" y="4076700"/>
            <a:ext cx="914400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3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5029200" y="1269050"/>
            <a:ext cx="914400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3200400" y="3093813"/>
            <a:ext cx="914400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5943600" y="4029388"/>
            <a:ext cx="914400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400" y="1347150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3600" y="427038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0" y="2267263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4800" y="4107488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/>
          <p:cNvPicPr preferRelativeResize="0"/>
          <p:nvPr/>
        </p:nvPicPr>
        <p:blipFill>
          <a:blip r:embed="rId6">
            <a:alphaModFix amt="74000"/>
          </a:blip>
          <a:stretch>
            <a:fillRect/>
          </a:stretch>
        </p:blipFill>
        <p:spPr>
          <a:xfrm>
            <a:off x="2286000" y="3253163"/>
            <a:ext cx="914400" cy="44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/>
          <p:cNvPicPr preferRelativeResize="0"/>
          <p:nvPr/>
        </p:nvPicPr>
        <p:blipFill>
          <a:blip r:embed="rId6">
            <a:alphaModFix amt="74000"/>
          </a:blip>
          <a:stretch>
            <a:fillRect/>
          </a:stretch>
        </p:blipFill>
        <p:spPr>
          <a:xfrm>
            <a:off x="5943600" y="3244975"/>
            <a:ext cx="914400" cy="44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0400" y="2372025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4800" y="498900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9200" y="2355050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43600" y="1403618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0400" y="4179350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6000" y="295600"/>
            <a:ext cx="914400" cy="8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9200" y="3055937"/>
            <a:ext cx="914400" cy="8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6000" y="3976050"/>
            <a:ext cx="914400" cy="8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/>
          <p:cNvPicPr preferRelativeResize="0"/>
          <p:nvPr/>
        </p:nvPicPr>
        <p:blipFill>
          <a:blip r:embed="rId6">
            <a:alphaModFix amt="74000"/>
          </a:blip>
          <a:stretch>
            <a:fillRect/>
          </a:stretch>
        </p:blipFill>
        <p:spPr>
          <a:xfrm>
            <a:off x="4114800" y="2340775"/>
            <a:ext cx="914400" cy="446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/>
          <p:nvPr>
            <p:ph idx="4294967295" type="title"/>
          </p:nvPr>
        </p:nvSpPr>
        <p:spPr>
          <a:xfrm>
            <a:off x="311700" y="445025"/>
            <a:ext cx="8565600" cy="392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Helvetica Neue"/>
                <a:ea typeface="Helvetica Neue"/>
                <a:cs typeface="Helvetica Neue"/>
                <a:sym typeface="Helvetica Neue"/>
              </a:rPr>
              <a:t>How many Doña Bertha’s do you see?</a:t>
            </a:r>
            <a:endParaRPr b="1" sz="6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p35"/>
          <p:cNvGraphicFramePr/>
          <p:nvPr/>
        </p:nvGraphicFramePr>
        <p:xfrm>
          <a:off x="2286000" y="28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{27407A70-5DE9-49F2-9177-F13E134D4B62}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</a:tblGrid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00" y="4060175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400" y="388488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00" y="381775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308600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800" y="1309425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600" y="2202050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800" y="3165275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200" y="1269875"/>
            <a:ext cx="914400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400" y="3125725"/>
            <a:ext cx="914400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3600" y="4020625"/>
            <a:ext cx="914400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3600" y="421025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400" y="1347150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0" y="2267263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4800" y="4098725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3600" y="3285075"/>
            <a:ext cx="914400" cy="44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0" y="3285075"/>
            <a:ext cx="914400" cy="44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4800" y="2357150"/>
            <a:ext cx="914400" cy="44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4800" y="498900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0400" y="4170588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0400" y="2347763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9200" y="2311613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43600" y="1402325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6000" y="321625"/>
            <a:ext cx="914400" cy="8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6000" y="3967288"/>
            <a:ext cx="914400" cy="8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9200" y="3057500"/>
            <a:ext cx="914400" cy="871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>
            <p:ph idx="4294967295" type="title"/>
          </p:nvPr>
        </p:nvSpPr>
        <p:spPr>
          <a:xfrm>
            <a:off x="311700" y="445025"/>
            <a:ext cx="8520600" cy="39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Helvetica Neue"/>
                <a:ea typeface="Helvetica Neue"/>
                <a:cs typeface="Helvetica Neue"/>
                <a:sym typeface="Helvetica Neue"/>
              </a:rPr>
              <a:t>Did the color make it better?</a:t>
            </a:r>
            <a:endParaRPr b="1" sz="6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2" name="Google Shape;272;p37"/>
          <p:cNvGraphicFramePr/>
          <p:nvPr/>
        </p:nvGraphicFramePr>
        <p:xfrm>
          <a:off x="2286000" y="28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{27407A70-5DE9-49F2-9177-F13E134D4B62}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</a:tblGrid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73" name="Google Shape;273;p37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5029200" y="1269050"/>
            <a:ext cx="914400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7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3200400" y="3093813"/>
            <a:ext cx="914400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5943600" y="4029388"/>
            <a:ext cx="914400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400" y="1347150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3600" y="427038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2267263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4800" y="4107488"/>
            <a:ext cx="914401" cy="6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7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>
            <a:off x="2286000" y="3253163"/>
            <a:ext cx="914400" cy="44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7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>
            <a:off x="5943600" y="3244975"/>
            <a:ext cx="914400" cy="44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0400" y="2372025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4800" y="498900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9200" y="2355050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3600" y="1403618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0400" y="4179350"/>
            <a:ext cx="914400" cy="4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6000" y="295600"/>
            <a:ext cx="914400" cy="8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9200" y="3055937"/>
            <a:ext cx="914400" cy="8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6000" y="3976050"/>
            <a:ext cx="914400" cy="8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7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>
            <a:off x="4114800" y="2340775"/>
            <a:ext cx="914400" cy="44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9200" y="4060175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00400" y="388488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9200" y="381775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6000" y="1308600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4800" y="1309425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3600" y="2202050"/>
            <a:ext cx="914400" cy="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4800" y="3165275"/>
            <a:ext cx="914400" cy="6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Visualize</a:t>
            </a:r>
            <a:endParaRPr b="1" sz="3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38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Translate your work into images, tables, graphs to tell a story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Provide context through text or visuals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Use data visualization best practices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○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Pre-attentive processing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@zanstrong</a:t>
            </a:r>
            <a:b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@datachloe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9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Empathize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9" name="Google Shape;309;p39"/>
          <p:cNvPicPr preferRelativeResize="0"/>
          <p:nvPr/>
        </p:nvPicPr>
        <p:blipFill rotWithShape="1">
          <a:blip r:embed="rId3">
            <a:alphaModFix/>
          </a:blip>
          <a:srcRect b="13462" l="9948" r="13405" t="13999"/>
          <a:stretch/>
        </p:blipFill>
        <p:spPr>
          <a:xfrm>
            <a:off x="1644627" y="2028825"/>
            <a:ext cx="5854750" cy="31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9"/>
          <p:cNvSpPr txBox="1"/>
          <p:nvPr>
            <p:ph idx="4294967295" type="body"/>
          </p:nvPr>
        </p:nvSpPr>
        <p:spPr>
          <a:xfrm>
            <a:off x="311700" y="1142950"/>
            <a:ext cx="85206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Meet people where they’re at...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50" y="2280188"/>
            <a:ext cx="2476500" cy="2447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6" name="Google Shape;316;p40"/>
          <p:cNvGraphicFramePr/>
          <p:nvPr/>
        </p:nvGraphicFramePr>
        <p:xfrm>
          <a:off x="4115925" y="1878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{27407A70-5DE9-49F2-9177-F13E134D4B62}</a:tableStyleId>
              </a:tblPr>
              <a:tblGrid>
                <a:gridCol w="679450"/>
                <a:gridCol w="1653025"/>
                <a:gridCol w="1841450"/>
              </a:tblGrid>
              <a:tr h="650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S:</a:t>
                      </a:r>
                      <a:endParaRPr b="1" sz="24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Simple</a:t>
                      </a:r>
                      <a:endParaRPr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Elaborate</a:t>
                      </a:r>
                      <a:endParaRPr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0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Q:</a:t>
                      </a:r>
                      <a:endParaRPr b="1" sz="24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Quality</a:t>
                      </a:r>
                      <a:endParaRPr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Quantity</a:t>
                      </a:r>
                      <a:endParaRPr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0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V:</a:t>
                      </a:r>
                      <a:endParaRPr b="1" sz="24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Vision</a:t>
                      </a:r>
                      <a:endParaRPr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Execution</a:t>
                      </a:r>
                      <a:endParaRPr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0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I:</a:t>
                      </a:r>
                      <a:endParaRPr b="1" sz="24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Individual</a:t>
                      </a:r>
                      <a:endParaRPr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Comparison</a:t>
                      </a:r>
                      <a:endParaRPr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0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D:</a:t>
                      </a:r>
                      <a:endParaRPr b="1" sz="24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Difference</a:t>
                      </a:r>
                      <a:endParaRPr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Now</a:t>
                      </a:r>
                      <a:endParaRPr sz="18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317" name="Google Shape;317;p40"/>
          <p:cNvCxnSpPr/>
          <p:nvPr/>
        </p:nvCxnSpPr>
        <p:spPr>
          <a:xfrm>
            <a:off x="5086350" y="1876425"/>
            <a:ext cx="2905200" cy="2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18" name="Google Shape;318;p40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Empathize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Google Shape;319;p40"/>
          <p:cNvSpPr txBox="1"/>
          <p:nvPr>
            <p:ph idx="4294967295" type="body"/>
          </p:nvPr>
        </p:nvSpPr>
        <p:spPr>
          <a:xfrm>
            <a:off x="311700" y="1142950"/>
            <a:ext cx="63366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...and take them on a journey.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1"/>
          <p:cNvSpPr txBox="1"/>
          <p:nvPr>
            <p:ph idx="4294967295" type="title"/>
          </p:nvPr>
        </p:nvSpPr>
        <p:spPr>
          <a:xfrm>
            <a:off x="311700" y="445025"/>
            <a:ext cx="8520600" cy="38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latin typeface="Helvetica Neue"/>
                <a:ea typeface="Helvetica Neue"/>
                <a:cs typeface="Helvetica Neue"/>
                <a:sym typeface="Helvetica Neue"/>
              </a:rPr>
              <a:t>#Simplify</a:t>
            </a:r>
            <a:endParaRPr b="1" sz="9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ckbright_Academy_logo_-engineering_fellowships.png" id="66" name="Google Shape;66;p15"/>
          <p:cNvPicPr preferRelativeResize="0"/>
          <p:nvPr/>
        </p:nvPicPr>
        <p:blipFill rotWithShape="1">
          <a:blip r:embed="rId3">
            <a:alphaModFix/>
          </a:blip>
          <a:srcRect b="26729" l="0" r="0" t="0"/>
          <a:stretch/>
        </p:blipFill>
        <p:spPr>
          <a:xfrm>
            <a:off x="3724150" y="2131550"/>
            <a:ext cx="3506001" cy="8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8097" y="3016775"/>
            <a:ext cx="2691375" cy="2691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cd_logo_icon.png"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7" y="3225149"/>
            <a:ext cx="3438002" cy="1847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ylady_geek.png" id="69" name="Google Shape;6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523" y="916775"/>
            <a:ext cx="1144775" cy="627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BJkxcCUAAPBNT.jpg:large" id="70" name="Google Shape;70;p15"/>
          <p:cNvPicPr preferRelativeResize="0"/>
          <p:nvPr/>
        </p:nvPicPr>
        <p:blipFill rotWithShape="1">
          <a:blip r:embed="rId7">
            <a:alphaModFix/>
          </a:blip>
          <a:srcRect b="21709" l="0" r="0" t="0"/>
          <a:stretch/>
        </p:blipFill>
        <p:spPr>
          <a:xfrm>
            <a:off x="934675" y="1154647"/>
            <a:ext cx="2638425" cy="1394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5"/>
          <p:cNvCxnSpPr/>
          <p:nvPr/>
        </p:nvCxnSpPr>
        <p:spPr>
          <a:xfrm>
            <a:off x="1435400" y="2220425"/>
            <a:ext cx="143700" cy="15309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" name="Google Shape;72;p15"/>
          <p:cNvCxnSpPr/>
          <p:nvPr/>
        </p:nvCxnSpPr>
        <p:spPr>
          <a:xfrm flipH="1">
            <a:off x="1590775" y="2196500"/>
            <a:ext cx="1722600" cy="15549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p15"/>
          <p:cNvSpPr/>
          <p:nvPr/>
        </p:nvSpPr>
        <p:spPr>
          <a:xfrm>
            <a:off x="3444950" y="2900650"/>
            <a:ext cx="1016712" cy="1530856"/>
          </a:xfrm>
          <a:custGeom>
            <a:rect b="b" l="l" r="r" t="t"/>
            <a:pathLst>
              <a:path extrusionOk="0" h="55501" w="36092">
                <a:moveTo>
                  <a:pt x="0" y="55501"/>
                </a:moveTo>
                <a:cubicBezTo>
                  <a:pt x="5870" y="55134"/>
                  <a:pt x="12238" y="54792"/>
                  <a:pt x="17225" y="51674"/>
                </a:cubicBezTo>
                <a:cubicBezTo>
                  <a:pt x="21949" y="48721"/>
                  <a:pt x="21904" y="41555"/>
                  <a:pt x="23923" y="36363"/>
                </a:cubicBezTo>
                <a:cubicBezTo>
                  <a:pt x="25844" y="31422"/>
                  <a:pt x="29149" y="24713"/>
                  <a:pt x="25837" y="20574"/>
                </a:cubicBezTo>
                <a:cubicBezTo>
                  <a:pt x="22672" y="16618"/>
                  <a:pt x="13157" y="22735"/>
                  <a:pt x="12440" y="27750"/>
                </a:cubicBezTo>
                <a:cubicBezTo>
                  <a:pt x="11509" y="34260"/>
                  <a:pt x="18370" y="43990"/>
                  <a:pt x="24880" y="43061"/>
                </a:cubicBezTo>
                <a:cubicBezTo>
                  <a:pt x="32303" y="42002"/>
                  <a:pt x="36714" y="30896"/>
                  <a:pt x="35885" y="23444"/>
                </a:cubicBezTo>
                <a:cubicBezTo>
                  <a:pt x="34986" y="15366"/>
                  <a:pt x="29186" y="8127"/>
                  <a:pt x="29186" y="0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dash"/>
            <a:round/>
            <a:headEnd len="med" w="med" type="none"/>
            <a:tailEnd len="med" w="med" type="triangle"/>
          </a:ln>
        </p:spPr>
      </p:sp>
      <p:sp>
        <p:nvSpPr>
          <p:cNvPr id="74" name="Google Shape;74;p15"/>
          <p:cNvSpPr/>
          <p:nvPr/>
        </p:nvSpPr>
        <p:spPr>
          <a:xfrm>
            <a:off x="4569350" y="1211900"/>
            <a:ext cx="814172" cy="923025"/>
          </a:xfrm>
          <a:custGeom>
            <a:rect b="b" l="l" r="r" t="t"/>
            <a:pathLst>
              <a:path extrusionOk="0" h="36921" w="69856">
                <a:moveTo>
                  <a:pt x="0" y="36921"/>
                </a:moveTo>
                <a:cubicBezTo>
                  <a:pt x="1395" y="30874"/>
                  <a:pt x="2013" y="21194"/>
                  <a:pt x="8134" y="20175"/>
                </a:cubicBezTo>
                <a:cubicBezTo>
                  <a:pt x="17594" y="18600"/>
                  <a:pt x="28026" y="25866"/>
                  <a:pt x="36841" y="22089"/>
                </a:cubicBezTo>
                <a:cubicBezTo>
                  <a:pt x="40711" y="20431"/>
                  <a:pt x="44800" y="18089"/>
                  <a:pt x="46889" y="14433"/>
                </a:cubicBezTo>
                <a:cubicBezTo>
                  <a:pt x="48667" y="11321"/>
                  <a:pt x="48183" y="6920"/>
                  <a:pt x="50717" y="4386"/>
                </a:cubicBezTo>
                <a:cubicBezTo>
                  <a:pt x="55341" y="-238"/>
                  <a:pt x="63317" y="79"/>
                  <a:pt x="69856" y="79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dash"/>
            <a:round/>
            <a:headEnd len="med" w="med" type="none"/>
            <a:tailEnd len="med" w="med" type="triangle"/>
          </a:ln>
        </p:spPr>
      </p:sp>
      <p:sp>
        <p:nvSpPr>
          <p:cNvPr id="75" name="Google Shape;75;p15"/>
          <p:cNvSpPr/>
          <p:nvPr/>
        </p:nvSpPr>
        <p:spPr>
          <a:xfrm>
            <a:off x="5522251" y="2281600"/>
            <a:ext cx="3379996" cy="2285196"/>
          </a:xfrm>
          <a:custGeom>
            <a:rect b="b" l="l" r="r" t="t"/>
            <a:pathLst>
              <a:path extrusionOk="0" h="132552" w="122775">
                <a:moveTo>
                  <a:pt x="99079" y="0"/>
                </a:moveTo>
                <a:cubicBezTo>
                  <a:pt x="106842" y="3877"/>
                  <a:pt x="109958" y="16824"/>
                  <a:pt x="106735" y="24880"/>
                </a:cubicBezTo>
                <a:cubicBezTo>
                  <a:pt x="105622" y="27662"/>
                  <a:pt x="101539" y="28120"/>
                  <a:pt x="98601" y="28708"/>
                </a:cubicBezTo>
                <a:cubicBezTo>
                  <a:pt x="96324" y="29163"/>
                  <a:pt x="94058" y="31484"/>
                  <a:pt x="91902" y="30622"/>
                </a:cubicBezTo>
                <a:cubicBezTo>
                  <a:pt x="86094" y="28299"/>
                  <a:pt x="93032" y="16553"/>
                  <a:pt x="98122" y="12918"/>
                </a:cubicBezTo>
                <a:cubicBezTo>
                  <a:pt x="103346" y="9188"/>
                  <a:pt x="116905" y="15304"/>
                  <a:pt x="115347" y="21531"/>
                </a:cubicBezTo>
                <a:cubicBezTo>
                  <a:pt x="114230" y="25994"/>
                  <a:pt x="111962" y="31305"/>
                  <a:pt x="107691" y="33014"/>
                </a:cubicBezTo>
                <a:cubicBezTo>
                  <a:pt x="99105" y="36449"/>
                  <a:pt x="84247" y="38599"/>
                  <a:pt x="84247" y="47846"/>
                </a:cubicBezTo>
                <a:cubicBezTo>
                  <a:pt x="84247" y="50987"/>
                  <a:pt x="89770" y="51102"/>
                  <a:pt x="92859" y="51674"/>
                </a:cubicBezTo>
                <a:cubicBezTo>
                  <a:pt x="96011" y="52258"/>
                  <a:pt x="99864" y="54554"/>
                  <a:pt x="102428" y="52631"/>
                </a:cubicBezTo>
                <a:cubicBezTo>
                  <a:pt x="103973" y="51472"/>
                  <a:pt x="102877" y="49800"/>
                  <a:pt x="107213" y="44019"/>
                </a:cubicBezTo>
                <a:cubicBezTo>
                  <a:pt x="108851" y="41835"/>
                  <a:pt x="112682" y="42470"/>
                  <a:pt x="115347" y="43062"/>
                </a:cubicBezTo>
                <a:cubicBezTo>
                  <a:pt x="122492" y="44650"/>
                  <a:pt x="125275" y="59907"/>
                  <a:pt x="119653" y="64593"/>
                </a:cubicBezTo>
                <a:cubicBezTo>
                  <a:pt x="112825" y="70284"/>
                  <a:pt x="102226" y="68899"/>
                  <a:pt x="93338" y="68899"/>
                </a:cubicBezTo>
                <a:cubicBezTo>
                  <a:pt x="87915" y="68899"/>
                  <a:pt x="82405" y="67929"/>
                  <a:pt x="77070" y="68899"/>
                </a:cubicBezTo>
                <a:cubicBezTo>
                  <a:pt x="72455" y="69738"/>
                  <a:pt x="68356" y="72930"/>
                  <a:pt x="63673" y="73205"/>
                </a:cubicBezTo>
                <a:cubicBezTo>
                  <a:pt x="57464" y="73570"/>
                  <a:pt x="51047" y="71696"/>
                  <a:pt x="45013" y="73205"/>
                </a:cubicBezTo>
                <a:cubicBezTo>
                  <a:pt x="28142" y="77424"/>
                  <a:pt x="2043" y="91260"/>
                  <a:pt x="6257" y="108133"/>
                </a:cubicBezTo>
                <a:cubicBezTo>
                  <a:pt x="7532" y="113237"/>
                  <a:pt x="17057" y="114668"/>
                  <a:pt x="21568" y="111961"/>
                </a:cubicBezTo>
                <a:cubicBezTo>
                  <a:pt x="25383" y="109672"/>
                  <a:pt x="23887" y="103370"/>
                  <a:pt x="24917" y="99042"/>
                </a:cubicBezTo>
                <a:cubicBezTo>
                  <a:pt x="25931" y="94782"/>
                  <a:pt x="29267" y="90041"/>
                  <a:pt x="27309" y="86124"/>
                </a:cubicBezTo>
                <a:cubicBezTo>
                  <a:pt x="26007" y="83521"/>
                  <a:pt x="21600" y="84896"/>
                  <a:pt x="18697" y="84688"/>
                </a:cubicBezTo>
                <a:cubicBezTo>
                  <a:pt x="13986" y="84351"/>
                  <a:pt x="7441" y="83629"/>
                  <a:pt x="4821" y="87559"/>
                </a:cubicBezTo>
                <a:cubicBezTo>
                  <a:pt x="1385" y="92712"/>
                  <a:pt x="1642" y="99582"/>
                  <a:pt x="994" y="105741"/>
                </a:cubicBezTo>
                <a:cubicBezTo>
                  <a:pt x="441" y="110997"/>
                  <a:pt x="-1499" y="117995"/>
                  <a:pt x="2429" y="121530"/>
                </a:cubicBezTo>
                <a:cubicBezTo>
                  <a:pt x="10752" y="129022"/>
                  <a:pt x="23783" y="134871"/>
                  <a:pt x="34486" y="131578"/>
                </a:cubicBezTo>
                <a:cubicBezTo>
                  <a:pt x="38907" y="130218"/>
                  <a:pt x="40398" y="124078"/>
                  <a:pt x="44534" y="122008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dash"/>
            <a:round/>
            <a:headEnd len="med" w="med" type="none"/>
            <a:tailEnd len="med" w="med" type="triangle"/>
          </a:ln>
        </p:spPr>
      </p:sp>
      <p:pic>
        <p:nvPicPr>
          <p:cNvPr id="76" name="Google Shape;7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00" y="-29551"/>
            <a:ext cx="2008000" cy="118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ipyshiny_small.png" id="77" name="Google Shape;7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92951" y="1154658"/>
            <a:ext cx="1266524" cy="11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/>
          <p:nvPr/>
        </p:nvSpPr>
        <p:spPr>
          <a:xfrm>
            <a:off x="6541475" y="699258"/>
            <a:ext cx="1121025" cy="817425"/>
          </a:xfrm>
          <a:custGeom>
            <a:rect b="b" l="l" r="r" t="t"/>
            <a:pathLst>
              <a:path extrusionOk="0" h="32697" w="44841">
                <a:moveTo>
                  <a:pt x="0" y="20564"/>
                </a:moveTo>
                <a:cubicBezTo>
                  <a:pt x="2550" y="20300"/>
                  <a:pt x="10112" y="20564"/>
                  <a:pt x="15299" y="18981"/>
                </a:cubicBezTo>
                <a:cubicBezTo>
                  <a:pt x="20487" y="17398"/>
                  <a:pt x="29806" y="14145"/>
                  <a:pt x="31125" y="11068"/>
                </a:cubicBezTo>
                <a:cubicBezTo>
                  <a:pt x="32444" y="7991"/>
                  <a:pt x="26465" y="1748"/>
                  <a:pt x="23212" y="517"/>
                </a:cubicBezTo>
                <a:cubicBezTo>
                  <a:pt x="19959" y="-714"/>
                  <a:pt x="12134" y="341"/>
                  <a:pt x="11606" y="3682"/>
                </a:cubicBezTo>
                <a:cubicBezTo>
                  <a:pt x="11079" y="7023"/>
                  <a:pt x="17761" y="16432"/>
                  <a:pt x="20047" y="20564"/>
                </a:cubicBezTo>
                <a:cubicBezTo>
                  <a:pt x="22333" y="24697"/>
                  <a:pt x="21190" y="26455"/>
                  <a:pt x="25322" y="28477"/>
                </a:cubicBezTo>
                <a:cubicBezTo>
                  <a:pt x="29454" y="30499"/>
                  <a:pt x="41588" y="31994"/>
                  <a:pt x="44841" y="32697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dash"/>
            <a:round/>
            <a:headEnd len="med" w="med" type="none"/>
            <a:tailEnd len="med" w="med" type="triangle"/>
          </a:ln>
        </p:spPr>
      </p:sp>
      <p:pic>
        <p:nvPicPr>
          <p:cNvPr id="79" name="Google Shape;7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20115" y="4706799"/>
            <a:ext cx="569459" cy="29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Questions?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Google Shape;330;p42"/>
          <p:cNvSpPr txBox="1"/>
          <p:nvPr>
            <p:ph idx="1" type="body"/>
          </p:nvPr>
        </p:nvSpPr>
        <p:spPr>
          <a:xfrm>
            <a:off x="0" y="1631038"/>
            <a:ext cx="3019500" cy="16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Helvetica Neue"/>
                <a:ea typeface="Helvetica Neue"/>
                <a:cs typeface="Helvetica Neue"/>
                <a:sym typeface="Helvetica Neue"/>
              </a:rPr>
              <a:t>Contact: </a:t>
            </a:r>
            <a:b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 jhollek@twitter.com</a:t>
            </a:r>
            <a:b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@jkru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1" name="Google Shape;3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650" y="1170125"/>
            <a:ext cx="3442700" cy="258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2"/>
          <p:cNvSpPr txBox="1"/>
          <p:nvPr>
            <p:ph idx="1" type="body"/>
          </p:nvPr>
        </p:nvSpPr>
        <p:spPr>
          <a:xfrm>
            <a:off x="86425" y="3366825"/>
            <a:ext cx="9057600" cy="16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latin typeface="Helvetica Neue"/>
                <a:ea typeface="Helvetica Neue"/>
                <a:cs typeface="Helvetica Neue"/>
                <a:sym typeface="Helvetica Neue"/>
              </a:rPr>
              <a:t>Full Time: careers.twitter.com</a:t>
            </a:r>
            <a:br>
              <a:rPr b="1" lang="en" sz="24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2400">
                <a:latin typeface="Helvetica Neue"/>
                <a:ea typeface="Helvetica Neue"/>
                <a:cs typeface="Helvetica Neue"/>
                <a:sym typeface="Helvetica Neue"/>
              </a:rPr>
              <a:t>Interns: university.twitter.com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159300" y="140225"/>
            <a:ext cx="2902800" cy="9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So, what do you do all day?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nother-data-scientist.jpg"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688" y="3127750"/>
            <a:ext cx="473392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ds_f.png"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50275"/>
            <a:ext cx="2751600" cy="3893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ta_Science_VD.png"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5900" y="174250"/>
            <a:ext cx="3014326" cy="2877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ting-data-scientist.jpg"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3500" y="24825"/>
            <a:ext cx="2690500" cy="246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tascientist_diagram.png" id="89" name="Google Shape;89;p16"/>
          <p:cNvPicPr preferRelativeResize="0"/>
          <p:nvPr/>
        </p:nvPicPr>
        <p:blipFill rotWithShape="1">
          <a:blip r:embed="rId7">
            <a:alphaModFix/>
          </a:blip>
          <a:srcRect b="-8457" l="0" r="0" t="12349"/>
          <a:stretch/>
        </p:blipFill>
        <p:spPr>
          <a:xfrm>
            <a:off x="5466675" y="1794250"/>
            <a:ext cx="3820976" cy="367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159300" y="140225"/>
            <a:ext cx="2902800" cy="9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So, what do you do all day?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nother-data-scientist.jpg"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688" y="3127750"/>
            <a:ext cx="473392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ds_f.png"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50275"/>
            <a:ext cx="2751600" cy="3893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ta_Science_VD.png"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5900" y="174250"/>
            <a:ext cx="3014326" cy="2877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ting-data-scientist.jpg" id="98" name="Google Shape;9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3500" y="24825"/>
            <a:ext cx="2690500" cy="246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tascientist_diagram.png" id="99" name="Google Shape;99;p17"/>
          <p:cNvPicPr preferRelativeResize="0"/>
          <p:nvPr/>
        </p:nvPicPr>
        <p:blipFill rotWithShape="1">
          <a:blip r:embed="rId7">
            <a:alphaModFix/>
          </a:blip>
          <a:srcRect b="-8457" l="0" r="0" t="12349"/>
          <a:stretch/>
        </p:blipFill>
        <p:spPr>
          <a:xfrm>
            <a:off x="5466675" y="1794250"/>
            <a:ext cx="3820976" cy="36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81175" y="628650"/>
            <a:ext cx="558165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b="11173" l="0" r="3157" t="11713"/>
          <a:stretch/>
        </p:blipFill>
        <p:spPr>
          <a:xfrm>
            <a:off x="0" y="-23575"/>
            <a:ext cx="9143999" cy="5460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Data Science @ Twitter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User Behavior, Health, and Top Line Metrics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Experimentation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Data Visualization (@TwitterData)</a:t>
            </a:r>
            <a:b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r>
              <a:rPr lang="en" sz="24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https://interactive.twitter.com/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Product Data Science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4">
            <a:alphaModFix/>
          </a:blip>
          <a:srcRect b="17619" l="13951" r="12964" t="17697"/>
          <a:stretch/>
        </p:blipFill>
        <p:spPr>
          <a:xfrm>
            <a:off x="6047850" y="2618075"/>
            <a:ext cx="2419150" cy="214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Helvetica Neue"/>
                <a:ea typeface="Helvetica Neue"/>
                <a:cs typeface="Helvetica Neue"/>
                <a:sym typeface="Helvetica Neue"/>
              </a:rPr>
              <a:t>Product Data </a:t>
            </a:r>
            <a:r>
              <a:rPr b="1" lang="en" sz="48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</a:t>
            </a:r>
            <a:endParaRPr b="1" sz="48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Enables</a:t>
            </a:r>
            <a:r>
              <a:rPr b="1" lang="en" sz="3000">
                <a:latin typeface="Helvetica Neue"/>
                <a:ea typeface="Helvetica Neue"/>
                <a:cs typeface="Helvetica Neue"/>
                <a:sym typeface="Helvetica Neue"/>
              </a:rPr>
              <a:t> your company to make </a:t>
            </a:r>
            <a:r>
              <a:rPr b="1" lang="en" sz="3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data-driven decisions around engineering, product, and design for its core product.</a:t>
            </a:r>
            <a:endParaRPr b="1" sz="3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Helvetica Neue"/>
                <a:ea typeface="Helvetica Neue"/>
                <a:cs typeface="Helvetica Neue"/>
                <a:sym typeface="Helvetica Neue"/>
              </a:rPr>
              <a:t>Product </a:t>
            </a:r>
            <a:r>
              <a:rPr b="1" lang="en" sz="48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</a:t>
            </a:r>
            <a:r>
              <a:rPr b="1" lang="en" sz="4800">
                <a:latin typeface="Helvetica Neue"/>
                <a:ea typeface="Helvetica Neue"/>
                <a:cs typeface="Helvetica Neue"/>
                <a:sym typeface="Helvetica Neue"/>
              </a:rPr>
              <a:t> Science</a:t>
            </a:r>
            <a:endParaRPr b="1"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Enables your company to make</a:t>
            </a:r>
            <a:r>
              <a:rPr b="1" lang="en" sz="30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" sz="30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data-driven decisions</a:t>
            </a:r>
            <a:r>
              <a:rPr b="1" lang="en" sz="3000">
                <a:latin typeface="Helvetica Neue"/>
                <a:ea typeface="Helvetica Neue"/>
                <a:cs typeface="Helvetica Neue"/>
                <a:sym typeface="Helvetica Neue"/>
              </a:rPr>
              <a:t> around en</a:t>
            </a:r>
            <a:r>
              <a:rPr b="1" lang="en" sz="3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gineering, product, and design for its core product</a:t>
            </a:r>
            <a:r>
              <a:rPr b="1" lang="en" sz="300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