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y="5143500" cx="9144000"/>
  <p:notesSz cx="6858000" cy="9144000"/>
  <p:embeddedFontLst>
    <p:embeddedFont>
      <p:font typeface="Roboto"/>
      <p:bold r:id="rId26"/>
      <p:boldItalic r:id="rId27"/>
    </p:embeddedFont>
    <p:embeddedFont>
      <p:font typeface="Lato"/>
      <p:regular r:id="rId28"/>
      <p:bold r:id="rId29"/>
      <p:italic r:id="rId30"/>
      <p:boldItalic r:id="rId31"/>
    </p:embeddedFont>
    <p:embeddedFont>
      <p:font typeface="Lato Light"/>
      <p:regular r:id="rId32"/>
      <p:bold r:id="rId33"/>
      <p:italic r:id="rId34"/>
      <p:boldItalic r:id="rId35"/>
    </p:embeddedFont>
    <p:embeddedFont>
      <p:font typeface="Lato Black"/>
      <p:bold r:id="rId36"/>
      <p:boldItalic r:id="rId37"/>
    </p:embeddedFont>
    <p:embeddedFont>
      <p:font typeface="Helvetica Neue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210015D-F2E6-4238-A6FB-94E3C455A6E5}">
  <a:tblStyle styleId="{D210015D-F2E6-4238-A6FB-94E3C455A6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italic.fntdata"/><Relationship Id="rId20" Type="http://schemas.openxmlformats.org/officeDocument/2006/relationships/slide" Target="slides/slide13.xml"/><Relationship Id="rId41" Type="http://schemas.openxmlformats.org/officeDocument/2006/relationships/font" Target="fonts/HelveticaNeue-boldItalic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Roboto-bold.fntdata"/><Relationship Id="rId25" Type="http://schemas.openxmlformats.org/officeDocument/2006/relationships/slide" Target="slides/slide18.xml"/><Relationship Id="rId28" Type="http://schemas.openxmlformats.org/officeDocument/2006/relationships/font" Target="fonts/Lato-regular.fntdata"/><Relationship Id="rId27" Type="http://schemas.openxmlformats.org/officeDocument/2006/relationships/font" Target="fonts/Roboto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Lato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4.xml"/><Relationship Id="rId33" Type="http://schemas.openxmlformats.org/officeDocument/2006/relationships/font" Target="fonts/LatoLight-bold.fntdata"/><Relationship Id="rId10" Type="http://schemas.openxmlformats.org/officeDocument/2006/relationships/slide" Target="slides/slide3.xml"/><Relationship Id="rId32" Type="http://schemas.openxmlformats.org/officeDocument/2006/relationships/font" Target="fonts/LatoLight-regular.fntdata"/><Relationship Id="rId13" Type="http://schemas.openxmlformats.org/officeDocument/2006/relationships/slide" Target="slides/slide6.xml"/><Relationship Id="rId35" Type="http://schemas.openxmlformats.org/officeDocument/2006/relationships/font" Target="fonts/LatoLight-boldItalic.fntdata"/><Relationship Id="rId12" Type="http://schemas.openxmlformats.org/officeDocument/2006/relationships/slide" Target="slides/slide5.xml"/><Relationship Id="rId34" Type="http://schemas.openxmlformats.org/officeDocument/2006/relationships/font" Target="fonts/LatoLight-italic.fntdata"/><Relationship Id="rId15" Type="http://schemas.openxmlformats.org/officeDocument/2006/relationships/slide" Target="slides/slide8.xml"/><Relationship Id="rId37" Type="http://schemas.openxmlformats.org/officeDocument/2006/relationships/font" Target="fonts/LatoBlack-boldItalic.fntdata"/><Relationship Id="rId14" Type="http://schemas.openxmlformats.org/officeDocument/2006/relationships/slide" Target="slides/slide7.xml"/><Relationship Id="rId36" Type="http://schemas.openxmlformats.org/officeDocument/2006/relationships/font" Target="fonts/LatoBlack-bold.fntdata"/><Relationship Id="rId17" Type="http://schemas.openxmlformats.org/officeDocument/2006/relationships/slide" Target="slides/slide10.xml"/><Relationship Id="rId39" Type="http://schemas.openxmlformats.org/officeDocument/2006/relationships/font" Target="fonts/HelveticaNeue-bold.fntdata"/><Relationship Id="rId16" Type="http://schemas.openxmlformats.org/officeDocument/2006/relationships/slide" Target="slides/slide9.xml"/><Relationship Id="rId38" Type="http://schemas.openxmlformats.org/officeDocument/2006/relationships/font" Target="fonts/HelveticaNeue-regular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c2819f321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c2819f321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c2819f321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4c2819f321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c2819f321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4c2819f321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c2819f321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4c2819f321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c2819f321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4c2819f321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c2819f321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c2819f321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4c2819f321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4c2819f321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4c2819f321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4c2819f321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4c2819f321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4c2819f321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981616e48_0_59:notes"/>
          <p:cNvSpPr/>
          <p:nvPr>
            <p:ph idx="2" type="sldImg"/>
          </p:nvPr>
        </p:nvSpPr>
        <p:spPr>
          <a:xfrm>
            <a:off x="380206" y="685800"/>
            <a:ext cx="6097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3981616e48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3981616e48_0_5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c2819f321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c2819f321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981616e48_0_4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981616e48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c2819f321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c2819f321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c2819f321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c2819f321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c2819f32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c2819f32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c2819f321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c2819f321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Collaborative filtering approach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c2819f321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c2819f321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Relationship Id="rId3" Type="http://schemas.openxmlformats.org/officeDocument/2006/relationships/image" Target="../media/image2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eral Slide">
  <p:cSld name="General Slid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5"/>
          <p:cNvPicPr preferRelativeResize="0"/>
          <p:nvPr/>
        </p:nvPicPr>
        <p:blipFill rotWithShape="1">
          <a:blip r:embed="rId2">
            <a:alphaModFix/>
          </a:blip>
          <a:srcRect b="26734" l="0" r="0" t="0"/>
          <a:stretch/>
        </p:blipFill>
        <p:spPr>
          <a:xfrm>
            <a:off x="0" y="0"/>
            <a:ext cx="9144000" cy="3768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-white.png" id="55" name="Google Shape;55;p15"/>
          <p:cNvPicPr preferRelativeResize="0"/>
          <p:nvPr/>
        </p:nvPicPr>
        <p:blipFill rotWithShape="1">
          <a:blip r:embed="rId3">
            <a:alphaModFix/>
          </a:blip>
          <a:srcRect b="-1819" l="0" r="0" t="1829"/>
          <a:stretch/>
        </p:blipFill>
        <p:spPr>
          <a:xfrm>
            <a:off x="4224274" y="1128625"/>
            <a:ext cx="789800" cy="2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5"/>
          <p:cNvSpPr txBox="1"/>
          <p:nvPr>
            <p:ph idx="1" type="subTitle"/>
          </p:nvPr>
        </p:nvSpPr>
        <p:spPr>
          <a:xfrm>
            <a:off x="901200" y="4049925"/>
            <a:ext cx="73416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rgbClr val="FF66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rgbClr val="FF660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rgbClr val="FF660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rgbClr val="FF660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rgbClr val="FF660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rgbClr val="FF660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rgbClr val="FF660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rgbClr val="FF660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rgbClr val="FF660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cxnSp>
        <p:nvCxnSpPr>
          <p:cNvPr id="57" name="Google Shape;57;p15"/>
          <p:cNvCxnSpPr/>
          <p:nvPr/>
        </p:nvCxnSpPr>
        <p:spPr>
          <a:xfrm>
            <a:off x="4283075" y="1614775"/>
            <a:ext cx="732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Google Shape;58;p15"/>
          <p:cNvSpPr txBox="1"/>
          <p:nvPr>
            <p:ph type="title"/>
          </p:nvPr>
        </p:nvSpPr>
        <p:spPr>
          <a:xfrm>
            <a:off x="901200" y="1922250"/>
            <a:ext cx="7341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b="1" sz="27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b="1" sz="27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b="1" sz="27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b="1" sz="27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b="1" sz="27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b="1" sz="27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b="1" sz="27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b="1" sz="27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b="1" sz="27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subTitle"/>
          </p:nvPr>
        </p:nvSpPr>
        <p:spPr>
          <a:xfrm>
            <a:off x="901200" y="4402350"/>
            <a:ext cx="73416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F497D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rgbClr val="FF660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rgbClr val="FF660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rgbClr val="FF660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rgbClr val="FF660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rgbClr val="FF660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rgbClr val="FF660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rgbClr val="FF660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rgbClr val="FF660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ue gradient background">
  <p:cSld name="SECTION_HEADER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type="title"/>
          </p:nvPr>
        </p:nvSpPr>
        <p:spPr>
          <a:xfrm>
            <a:off x="901200" y="2150850"/>
            <a:ext cx="7341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range gradient background">
  <p:cSld name="SECTION_HEADER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/>
          <p:nvPr>
            <p:ph type="title"/>
          </p:nvPr>
        </p:nvSpPr>
        <p:spPr>
          <a:xfrm>
            <a:off x="901200" y="2150850"/>
            <a:ext cx="7341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venir"/>
              <a:buNone/>
              <a:defRPr sz="2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We help people get jobs">
  <p:cSld name="SECTION_HEADER_1_1_1_1_1">
    <p:bg>
      <p:bgPr>
        <a:solidFill>
          <a:srgbClr val="2164F3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251" y="452438"/>
            <a:ext cx="4129276" cy="43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Small Text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/>
          <p:nvPr>
            <p:ph type="title"/>
          </p:nvPr>
        </p:nvSpPr>
        <p:spPr>
          <a:xfrm>
            <a:off x="835075" y="1263050"/>
            <a:ext cx="7473900" cy="261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F497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Normal Text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901200" y="2004175"/>
            <a:ext cx="7341600" cy="113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1F497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Subtitle">
  <p:cSld name="CUSTOM_4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1"/>
          <p:cNvSpPr txBox="1"/>
          <p:nvPr>
            <p:ph type="title"/>
          </p:nvPr>
        </p:nvSpPr>
        <p:spPr>
          <a:xfrm>
            <a:off x="0" y="449375"/>
            <a:ext cx="9144000" cy="59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1F497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72" name="Google Shape;72;p21"/>
          <p:cNvSpPr txBox="1"/>
          <p:nvPr>
            <p:ph idx="1" type="subTitle"/>
          </p:nvPr>
        </p:nvSpPr>
        <p:spPr>
          <a:xfrm>
            <a:off x="725400" y="872000"/>
            <a:ext cx="76932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1F497D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blue bar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1">
  <p:cSld name="TITLE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6" name="Google Shape;76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2">
  <p:cSld name="TITLE_2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0" name="Google Shape;80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1" name="Google Shape;8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Break">
  <p:cSld name="TITLE_1_2">
    <p:bg>
      <p:bgPr>
        <a:solidFill>
          <a:srgbClr val="2164F3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5"/>
          <p:cNvSpPr txBox="1"/>
          <p:nvPr>
            <p:ph type="ctrTitle"/>
          </p:nvPr>
        </p:nvSpPr>
        <p:spPr>
          <a:xfrm>
            <a:off x="685800" y="1347749"/>
            <a:ext cx="7772400" cy="244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  <a:defRPr b="0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/>
          <p:nvPr>
            <p:ph type="title"/>
          </p:nvPr>
        </p:nvSpPr>
        <p:spPr>
          <a:xfrm>
            <a:off x="0" y="1983300"/>
            <a:ext cx="9144000" cy="11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193867"/>
              </a:buClr>
              <a:buSzPts val="3000"/>
              <a:buFont typeface="Avenir"/>
              <a:buNone/>
              <a:defRPr sz="3000">
                <a:solidFill>
                  <a:srgbClr val="19386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3867"/>
              </a:buClr>
              <a:buSzPts val="3000"/>
              <a:buFont typeface="Avenir"/>
              <a:buNone/>
              <a:defRPr sz="3000">
                <a:solidFill>
                  <a:srgbClr val="19386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3867"/>
              </a:buClr>
              <a:buSzPts val="3000"/>
              <a:buFont typeface="Avenir"/>
              <a:buNone/>
              <a:defRPr sz="3000">
                <a:solidFill>
                  <a:srgbClr val="19386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3867"/>
              </a:buClr>
              <a:buSzPts val="3000"/>
              <a:buFont typeface="Avenir"/>
              <a:buNone/>
              <a:defRPr sz="3000">
                <a:solidFill>
                  <a:srgbClr val="19386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3867"/>
              </a:buClr>
              <a:buSzPts val="3000"/>
              <a:buFont typeface="Avenir"/>
              <a:buNone/>
              <a:defRPr sz="3000">
                <a:solidFill>
                  <a:srgbClr val="19386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3867"/>
              </a:buClr>
              <a:buSzPts val="3000"/>
              <a:buFont typeface="Avenir"/>
              <a:buNone/>
              <a:defRPr sz="3000">
                <a:solidFill>
                  <a:srgbClr val="19386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3867"/>
              </a:buClr>
              <a:buSzPts val="3000"/>
              <a:buFont typeface="Avenir"/>
              <a:buNone/>
              <a:defRPr sz="3000">
                <a:solidFill>
                  <a:srgbClr val="19386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3867"/>
              </a:buClr>
              <a:buSzPts val="3000"/>
              <a:buFont typeface="Avenir"/>
              <a:buNone/>
              <a:defRPr sz="3000">
                <a:solidFill>
                  <a:srgbClr val="19386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3867"/>
              </a:buClr>
              <a:buSzPts val="3000"/>
              <a:buFont typeface="Avenir"/>
              <a:buNone/>
              <a:defRPr sz="3000">
                <a:solidFill>
                  <a:srgbClr val="19386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medium.com/indeed-engineering/theres-no-such-thing-as-a-data-scientist-8dae923c14e3" TargetMode="External"/><Relationship Id="rId4" Type="http://schemas.openxmlformats.org/officeDocument/2006/relationships/hyperlink" Target="https://medium.com/indeed-engineering/does-your-job-title-matter-a2ef7d2f7589" TargetMode="External"/><Relationship Id="rId5" Type="http://schemas.openxmlformats.org/officeDocument/2006/relationships/hyperlink" Target="https://medium.com/indeed-engineering/where-do-data-scientists-come-from-fc526023ace" TargetMode="External"/><Relationship Id="rId6" Type="http://schemas.openxmlformats.org/officeDocument/2006/relationships/hyperlink" Target="https://docs.google.com/presentation/d/1HQBq4Vwi9i2CGitNZDolUiuBNabosO5EwH7a6dJae54/edit" TargetMode="External"/><Relationship Id="rId7" Type="http://schemas.openxmlformats.org/officeDocument/2006/relationships/hyperlink" Target="https://medium.com/indeed-engineering/qualitative-before-quantitative-how-qualitative-methods-support-better-data-science-d2b01d0c4e64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plot.ly/~ccheginindeed/9.embed?share_key=1AEyAW7kt3GbpF4wFUa1wu" TargetMode="External"/><Relationship Id="rId4" Type="http://schemas.openxmlformats.org/officeDocument/2006/relationships/image" Target="../media/image14.png"/><Relationship Id="rId5" Type="http://schemas.openxmlformats.org/officeDocument/2006/relationships/hyperlink" Target="https://plot.ly/~ccheginindeed/9.embed?share_key=1AEyAW7kt3GbpF4wFUa1wu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6"/>
          <p:cNvSpPr txBox="1"/>
          <p:nvPr>
            <p:ph type="ctrTitle"/>
          </p:nvPr>
        </p:nvSpPr>
        <p:spPr>
          <a:xfrm>
            <a:off x="311708" y="14142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What is a Data Scientist, Where do they come From?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D9D9D9"/>
                </a:solidFill>
                <a:latin typeface="Avenir"/>
                <a:ea typeface="Avenir"/>
                <a:cs typeface="Avenir"/>
                <a:sym typeface="Avenir"/>
              </a:rPr>
              <a:t>Exploring the field of Data Science with Job Market Data</a:t>
            </a:r>
            <a:endParaRPr i="1" sz="2400">
              <a:solidFill>
                <a:srgbClr val="D9D9D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9" name="Google Shape;89;p26"/>
          <p:cNvSpPr txBox="1"/>
          <p:nvPr>
            <p:ph idx="1" type="subTitle"/>
          </p:nvPr>
        </p:nvSpPr>
        <p:spPr>
          <a:xfrm>
            <a:off x="311700" y="36749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Chris Lindner, Ph.D.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Product Science Manager, Indeed</a:t>
            </a:r>
            <a:endParaRPr sz="1400">
              <a:solidFill>
                <a:srgbClr val="FFFFFF"/>
              </a:solidFill>
            </a:endParaRPr>
          </a:p>
        </p:txBody>
      </p:sp>
      <p:pic>
        <p:nvPicPr>
          <p:cNvPr id="90" name="Google Shape;90;p26"/>
          <p:cNvPicPr preferRelativeResize="0"/>
          <p:nvPr/>
        </p:nvPicPr>
        <p:blipFill rotWithShape="1">
          <a:blip r:embed="rId3">
            <a:alphaModFix/>
          </a:blip>
          <a:srcRect b="33019" l="0" r="0" t="35019"/>
          <a:stretch/>
        </p:blipFill>
        <p:spPr>
          <a:xfrm>
            <a:off x="-2" y="4562473"/>
            <a:ext cx="1817904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1500" y="0"/>
            <a:ext cx="4762500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6538" y="4266087"/>
            <a:ext cx="1169875" cy="877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"/>
          <p:cNvSpPr/>
          <p:nvPr/>
        </p:nvSpPr>
        <p:spPr>
          <a:xfrm>
            <a:off x="54800" y="990775"/>
            <a:ext cx="5716500" cy="325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5"/>
          <p:cNvSpPr txBox="1"/>
          <p:nvPr>
            <p:ph idx="1" type="body"/>
          </p:nvPr>
        </p:nvSpPr>
        <p:spPr>
          <a:xfrm>
            <a:off x="5690800" y="86950"/>
            <a:ext cx="34815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nir"/>
              <a:buChar char="●"/>
            </a:pPr>
            <a:r>
              <a:rPr lang="en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These distinctions turned out to be similar to our division of data roles at Indeed</a:t>
            </a:r>
            <a:endParaRPr sz="2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Our </a:t>
            </a:r>
            <a:r>
              <a:rPr b="1" i="1" lang="en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Data Scientist</a:t>
            </a:r>
            <a:r>
              <a:rPr lang="en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role is more in line with ML engineering</a:t>
            </a:r>
            <a:endParaRPr sz="2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Our </a:t>
            </a:r>
            <a:r>
              <a:rPr b="1" i="1" lang="en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Product Scientist</a:t>
            </a:r>
            <a:r>
              <a:rPr lang="en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role spans the gap between BI and ML engineering</a:t>
            </a:r>
            <a:endParaRPr sz="2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nir"/>
              <a:buChar char="●"/>
            </a:pPr>
            <a:r>
              <a:rPr lang="en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Similar distinctions show up across other tech companies</a:t>
            </a:r>
            <a:endParaRPr sz="2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16" name="Google Shape;21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00" y="963138"/>
            <a:ext cx="5719500" cy="321721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5"/>
          <p:cNvSpPr txBox="1"/>
          <p:nvPr/>
        </p:nvSpPr>
        <p:spPr>
          <a:xfrm>
            <a:off x="104800" y="207575"/>
            <a:ext cx="7208400" cy="8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Data Science Titles in Industry</a:t>
            </a:r>
            <a:endParaRPr b="1" sz="24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/>
          <p:nvPr>
            <p:ph type="title"/>
          </p:nvPr>
        </p:nvSpPr>
        <p:spPr>
          <a:xfrm>
            <a:off x="311700" y="-225875"/>
            <a:ext cx="7710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venir"/>
                <a:ea typeface="Avenir"/>
                <a:cs typeface="Avenir"/>
                <a:sym typeface="Avenir"/>
              </a:rPr>
              <a:t>Where do Data Scientists come From?</a:t>
            </a:r>
            <a:endParaRPr b="1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3" name="Google Shape;223;p36"/>
          <p:cNvSpPr txBox="1"/>
          <p:nvPr>
            <p:ph idx="1" type="body"/>
          </p:nvPr>
        </p:nvSpPr>
        <p:spPr>
          <a:xfrm>
            <a:off x="311700" y="429700"/>
            <a:ext cx="83736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Next, we wanted to understand the educational and career backgrounds of various DS job titles.</a:t>
            </a:r>
            <a:endParaRPr sz="2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11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We studied the resume data of real job seekers that held jobs as data scientists, ML engineers, software engineers, data engineers, or business </a:t>
            </a:r>
            <a:r>
              <a:rPr lang="en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intelligence / data</a:t>
            </a:r>
            <a:r>
              <a:rPr lang="en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analysts.</a:t>
            </a:r>
            <a:endParaRPr sz="2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24" name="Google Shape;22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9801" y="1395550"/>
            <a:ext cx="4377400" cy="241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7"/>
          <p:cNvSpPr txBox="1"/>
          <p:nvPr>
            <p:ph type="title"/>
          </p:nvPr>
        </p:nvSpPr>
        <p:spPr>
          <a:xfrm>
            <a:off x="311700" y="-14855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venir"/>
                <a:ea typeface="Avenir"/>
                <a:cs typeface="Avenir"/>
                <a:sym typeface="Avenir"/>
              </a:rPr>
              <a:t>Education</a:t>
            </a:r>
            <a:endParaRPr b="1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0" name="Google Shape;230;p37"/>
          <p:cNvSpPr txBox="1"/>
          <p:nvPr>
            <p:ph idx="1" type="body"/>
          </p:nvPr>
        </p:nvSpPr>
        <p:spPr>
          <a:xfrm>
            <a:off x="111450" y="607150"/>
            <a:ext cx="3092400" cy="42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b="1"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Data Scientists</a:t>
            </a:r>
            <a:r>
              <a:rPr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have the most PhDs and the most graduate degrees (20% PhD, 55% Masters)</a:t>
            </a: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b="1"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ML Engineers</a:t>
            </a:r>
            <a:r>
              <a:rPr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are similar to DS in degree level</a:t>
            </a: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b="1"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Software Engineers</a:t>
            </a:r>
            <a:r>
              <a:rPr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b="1"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Data Analysts</a:t>
            </a:r>
            <a:r>
              <a:rPr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, and </a:t>
            </a:r>
            <a:r>
              <a:rPr b="1"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Data Engineers</a:t>
            </a:r>
            <a:r>
              <a:rPr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primarily have Bachelor’s degrees</a:t>
            </a: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31" name="Google Shape;23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9600" y="1122075"/>
            <a:ext cx="5719500" cy="3117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8"/>
          <p:cNvSpPr txBox="1"/>
          <p:nvPr>
            <p:ph type="title"/>
          </p:nvPr>
        </p:nvSpPr>
        <p:spPr>
          <a:xfrm>
            <a:off x="311700" y="-14855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venir"/>
                <a:ea typeface="Avenir"/>
                <a:cs typeface="Avenir"/>
                <a:sym typeface="Avenir"/>
              </a:rPr>
              <a:t>Field of Study</a:t>
            </a:r>
            <a:endParaRPr b="1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7" name="Google Shape;237;p38"/>
          <p:cNvSpPr txBox="1"/>
          <p:nvPr>
            <p:ph idx="1" type="body"/>
          </p:nvPr>
        </p:nvSpPr>
        <p:spPr>
          <a:xfrm>
            <a:off x="111450" y="607150"/>
            <a:ext cx="3092400" cy="42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b="1"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Data Scientists</a:t>
            </a:r>
            <a:r>
              <a:rPr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have the most diversity in backgrounds, and the most natural scientists (10%)</a:t>
            </a: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b="1"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ML, Data, and Software Engineers</a:t>
            </a:r>
            <a:r>
              <a:rPr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predominantly</a:t>
            </a:r>
            <a:r>
              <a:rPr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hold CS degrees</a:t>
            </a: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b="1"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Data Analysts </a:t>
            </a:r>
            <a:r>
              <a:rPr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largely come from Business backgrounds, but have some representation from other fields</a:t>
            </a: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38" name="Google Shape;23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9600" y="1122075"/>
            <a:ext cx="5719500" cy="3117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9600" y="1119460"/>
            <a:ext cx="5719499" cy="3119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/>
          <p:nvPr>
            <p:ph type="title"/>
          </p:nvPr>
        </p:nvSpPr>
        <p:spPr>
          <a:xfrm>
            <a:off x="311700" y="-14855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venir"/>
                <a:ea typeface="Avenir"/>
                <a:cs typeface="Avenir"/>
                <a:sym typeface="Avenir"/>
              </a:rPr>
              <a:t>Previous Career</a:t>
            </a:r>
            <a:endParaRPr b="1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5" name="Google Shape;245;p39"/>
          <p:cNvSpPr txBox="1"/>
          <p:nvPr>
            <p:ph idx="1" type="body"/>
          </p:nvPr>
        </p:nvSpPr>
        <p:spPr>
          <a:xfrm>
            <a:off x="111450" y="607150"/>
            <a:ext cx="4225500" cy="42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b="1"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Acade</a:t>
            </a:r>
            <a:r>
              <a:rPr b="1"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mics</a:t>
            </a:r>
            <a:r>
              <a:rPr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(e.g., teaching assistants) tend to move directly into DS, Data Analytics, or Software Engineering </a:t>
            </a: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b="1"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Data Engineers </a:t>
            </a:r>
            <a:r>
              <a:rPr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are largely former </a:t>
            </a:r>
            <a:r>
              <a:rPr b="1"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Software Engineers</a:t>
            </a: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b="1"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Data Science </a:t>
            </a:r>
            <a:r>
              <a:rPr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is fed equally by data analysts, academics, and software engineers</a:t>
            </a: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Few people are leaving </a:t>
            </a:r>
            <a:r>
              <a:rPr b="1"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Data Science</a:t>
            </a: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46" name="Google Shape;24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77550"/>
            <a:ext cx="3822050" cy="382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9"/>
          <p:cNvSpPr txBox="1"/>
          <p:nvPr/>
        </p:nvSpPr>
        <p:spPr>
          <a:xfrm>
            <a:off x="5542200" y="4153650"/>
            <a:ext cx="22821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FFFFFF"/>
                </a:solidFill>
              </a:rPr>
              <a:t>Color indicates origin</a:t>
            </a:r>
            <a:endParaRPr i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0"/>
          <p:cNvSpPr txBox="1"/>
          <p:nvPr>
            <p:ph type="title"/>
          </p:nvPr>
        </p:nvSpPr>
        <p:spPr>
          <a:xfrm>
            <a:off x="275400" y="-8525"/>
            <a:ext cx="8208000" cy="7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venir"/>
                <a:ea typeface="Avenir"/>
                <a:cs typeface="Avenir"/>
                <a:sym typeface="Avenir"/>
              </a:rPr>
              <a:t>Do non-standard job titles make jobs less attractive?</a:t>
            </a:r>
            <a:endParaRPr b="1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3" name="Google Shape;253;p40"/>
          <p:cNvSpPr txBox="1"/>
          <p:nvPr>
            <p:ph idx="1" type="body"/>
          </p:nvPr>
        </p:nvSpPr>
        <p:spPr>
          <a:xfrm>
            <a:off x="0" y="699175"/>
            <a:ext cx="4380300" cy="39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Char char="●"/>
            </a:pPr>
            <a:r>
              <a:rPr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At Indeed, we use the less common “Product Science” job title</a:t>
            </a:r>
            <a:br>
              <a:rPr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Char char="●"/>
            </a:pPr>
            <a:r>
              <a:rPr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When we kept the job listing the same, but changed the job title from “Product Scientist” to “Data Scientist,” clicks, applies, and candidate quality improved substantially</a:t>
            </a:r>
            <a:br>
              <a:rPr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Char char="●"/>
            </a:pPr>
            <a:r>
              <a:rPr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While less common job titles might make your role more specific, it may also make it less attractive</a:t>
            </a: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54" name="Google Shape;25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0525" y="1128438"/>
            <a:ext cx="4279326" cy="285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1"/>
          <p:cNvSpPr txBox="1"/>
          <p:nvPr>
            <p:ph type="title"/>
          </p:nvPr>
        </p:nvSpPr>
        <p:spPr>
          <a:xfrm>
            <a:off x="311700" y="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venir"/>
                <a:ea typeface="Avenir"/>
                <a:cs typeface="Avenir"/>
                <a:sym typeface="Avenir"/>
              </a:rPr>
              <a:t>Conclusions</a:t>
            </a:r>
            <a:endParaRPr b="1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0" name="Google Shape;260;p41"/>
          <p:cNvSpPr txBox="1"/>
          <p:nvPr>
            <p:ph idx="1" type="body"/>
          </p:nvPr>
        </p:nvSpPr>
        <p:spPr>
          <a:xfrm>
            <a:off x="311700" y="755700"/>
            <a:ext cx="8536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nir"/>
              <a:buChar char="●"/>
            </a:pPr>
            <a:r>
              <a:rPr lang="en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“Data Scientist” is an ambiguous inter-</a:t>
            </a:r>
            <a:r>
              <a:rPr lang="en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disciplinary</a:t>
            </a:r>
            <a:r>
              <a:rPr lang="en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job title</a:t>
            </a:r>
            <a:br>
              <a:rPr lang="en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2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nir"/>
              <a:buChar char="●"/>
            </a:pPr>
            <a:r>
              <a:rPr lang="en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There are clear distinctions in the backgrounds and educations of users with more engineering-focused roles versus analytics-focused roles</a:t>
            </a:r>
            <a:br>
              <a:rPr lang="en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2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nir"/>
              <a:buChar char="●"/>
            </a:pPr>
            <a:r>
              <a:rPr lang="en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Generalist “data scientists” typically hold graduate degrees, and come from a wide variety of backgrounds</a:t>
            </a:r>
            <a:br>
              <a:rPr lang="en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2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nir"/>
              <a:buChar char="●"/>
            </a:pPr>
            <a:r>
              <a:rPr lang="en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Having a more specific job title might help understand your role better, although it might also make your job less attractive</a:t>
            </a:r>
            <a:endParaRPr sz="2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61" name="Google Shape;261;p41"/>
          <p:cNvPicPr preferRelativeResize="0"/>
          <p:nvPr/>
        </p:nvPicPr>
        <p:blipFill rotWithShape="1">
          <a:blip r:embed="rId3">
            <a:alphaModFix/>
          </a:blip>
          <a:srcRect b="33019" l="0" r="0" t="35019"/>
          <a:stretch/>
        </p:blipFill>
        <p:spPr>
          <a:xfrm>
            <a:off x="7326098" y="11"/>
            <a:ext cx="1817904" cy="5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2"/>
          <p:cNvSpPr txBox="1"/>
          <p:nvPr>
            <p:ph type="title"/>
          </p:nvPr>
        </p:nvSpPr>
        <p:spPr>
          <a:xfrm>
            <a:off x="311700" y="-540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venir"/>
                <a:ea typeface="Avenir"/>
                <a:cs typeface="Avenir"/>
                <a:sym typeface="Avenir"/>
              </a:rPr>
              <a:t>We’re hiring!</a:t>
            </a:r>
            <a:endParaRPr b="1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7" name="Google Shape;267;p42"/>
          <p:cNvSpPr txBox="1"/>
          <p:nvPr>
            <p:ph idx="1" type="body"/>
          </p:nvPr>
        </p:nvSpPr>
        <p:spPr>
          <a:xfrm>
            <a:off x="311700" y="982050"/>
            <a:ext cx="82107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venir"/>
              <a:buChar char="●"/>
            </a:pPr>
            <a:r>
              <a:rPr lang="en" sz="2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Indeed is hiring data scientists, product scientists, software engineers, and pretty much everything else</a:t>
            </a:r>
            <a:br>
              <a:rPr lang="en" sz="2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24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venir"/>
              <a:buChar char="●"/>
            </a:pPr>
            <a:r>
              <a:rPr lang="en" sz="2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Offices in Austin, Seattle, San Francisco, Tokyo, and Hyderabad</a:t>
            </a:r>
            <a:br>
              <a:rPr lang="en" sz="2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24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venir"/>
              <a:buChar char="●"/>
            </a:pPr>
            <a:r>
              <a:rPr lang="en" sz="2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 have experience interviewing over 200 candidates for DS roles - come talk to me!</a:t>
            </a:r>
            <a:endParaRPr sz="24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68" name="Google Shape;268;p42"/>
          <p:cNvPicPr preferRelativeResize="0"/>
          <p:nvPr/>
        </p:nvPicPr>
        <p:blipFill rotWithShape="1">
          <a:blip r:embed="rId3">
            <a:alphaModFix/>
          </a:blip>
          <a:srcRect b="33019" l="0" r="0" t="35019"/>
          <a:stretch/>
        </p:blipFill>
        <p:spPr>
          <a:xfrm>
            <a:off x="7326098" y="11"/>
            <a:ext cx="1817904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2"/>
          <p:cNvSpPr txBox="1"/>
          <p:nvPr/>
        </p:nvSpPr>
        <p:spPr>
          <a:xfrm>
            <a:off x="7100850" y="507875"/>
            <a:ext cx="7208400" cy="8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FFFF"/>
                </a:solidFill>
              </a:rPr>
              <a:t>clindner@indeed.com</a:t>
            </a:r>
            <a:endParaRPr b="1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3"/>
          <p:cNvSpPr txBox="1"/>
          <p:nvPr>
            <p:ph type="title"/>
          </p:nvPr>
        </p:nvSpPr>
        <p:spPr>
          <a:xfrm>
            <a:off x="835075" y="1263050"/>
            <a:ext cx="7473900" cy="261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u="sng">
                <a:solidFill>
                  <a:schemeClr val="hlink"/>
                </a:solidFill>
                <a:hlinkClick r:id="rId3"/>
              </a:rPr>
              <a:t>There’s No Such Thing as a Data Scientist</a:t>
            </a:r>
            <a:r>
              <a:rPr lang="en"/>
              <a:t> by Clint Chegin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u="sng">
                <a:solidFill>
                  <a:schemeClr val="hlink"/>
                </a:solidFill>
                <a:hlinkClick r:id="rId4"/>
              </a:rPr>
              <a:t>Does Your Job Title Matter?</a:t>
            </a:r>
            <a:r>
              <a:rPr lang="en"/>
              <a:t> By Zhuying Xu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u="sng">
                <a:solidFill>
                  <a:schemeClr val="hlink"/>
                </a:solidFill>
                <a:hlinkClick r:id="rId5"/>
              </a:rPr>
              <a:t>Where Do Data Scientists Come From?</a:t>
            </a:r>
            <a:r>
              <a:rPr lang="en"/>
              <a:t> By Chris Lindner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u="sng">
                <a:solidFill>
                  <a:schemeClr val="hlink"/>
                </a:solidFill>
                <a:hlinkClick r:id="rId6"/>
              </a:rPr>
              <a:t>Hiring Data Scientists</a:t>
            </a:r>
            <a:r>
              <a:rPr lang="en"/>
              <a:t> By Michelle Peterson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</a:t>
            </a:r>
            <a:r>
              <a:rPr lang="en" u="sng">
                <a:solidFill>
                  <a:schemeClr val="hlink"/>
                </a:solidFill>
                <a:hlinkClick r:id="rId7"/>
              </a:rPr>
              <a:t>Qualitative + Quantitative</a:t>
            </a:r>
            <a:r>
              <a:rPr lang="en"/>
              <a:t> By Robyn Rap and Vicky Zhang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27"/>
          <p:cNvGrpSpPr/>
          <p:nvPr/>
        </p:nvGrpSpPr>
        <p:grpSpPr>
          <a:xfrm>
            <a:off x="820135" y="2312748"/>
            <a:ext cx="7414004" cy="450905"/>
            <a:chOff x="4621548" y="6924357"/>
            <a:chExt cx="15050760" cy="915728"/>
          </a:xfrm>
        </p:grpSpPr>
        <p:grpSp>
          <p:nvGrpSpPr>
            <p:cNvPr id="99" name="Google Shape;99;p27"/>
            <p:cNvGrpSpPr/>
            <p:nvPr/>
          </p:nvGrpSpPr>
          <p:grpSpPr>
            <a:xfrm>
              <a:off x="4621548" y="7220767"/>
              <a:ext cx="2472000" cy="598087"/>
              <a:chOff x="4621548" y="7220767"/>
              <a:chExt cx="2472000" cy="598087"/>
            </a:xfrm>
          </p:grpSpPr>
          <p:sp>
            <p:nvSpPr>
              <p:cNvPr id="100" name="Google Shape;100;p27"/>
              <p:cNvSpPr/>
              <p:nvPr/>
            </p:nvSpPr>
            <p:spPr>
              <a:xfrm flipH="1" rot="-5400000">
                <a:off x="5696598" y="6145717"/>
                <a:ext cx="321900" cy="24720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1150" lIns="82300" spcFirstLastPara="1" rIns="82300" wrap="square" tIns="411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1" name="Google Shape;101;p27"/>
              <p:cNvSpPr/>
              <p:nvPr/>
            </p:nvSpPr>
            <p:spPr>
              <a:xfrm rot="5400000">
                <a:off x="5745997" y="7418804"/>
                <a:ext cx="342000" cy="458100"/>
              </a:xfrm>
              <a:custGeom>
                <a:rect b="b" l="l" r="r" t="t"/>
                <a:pathLst>
                  <a:path extrusionOk="0" h="120000" w="120000">
                    <a:moveTo>
                      <a:pt x="19619" y="117966"/>
                    </a:moveTo>
                    <a:lnTo>
                      <a:pt x="19619" y="117966"/>
                    </a:lnTo>
                    <a:cubicBezTo>
                      <a:pt x="114068" y="67118"/>
                      <a:pt x="114068" y="67118"/>
                      <a:pt x="114068" y="67118"/>
                    </a:cubicBezTo>
                    <a:cubicBezTo>
                      <a:pt x="118174" y="65084"/>
                      <a:pt x="119543" y="63050"/>
                      <a:pt x="119543" y="60338"/>
                    </a:cubicBezTo>
                    <a:cubicBezTo>
                      <a:pt x="119543" y="57288"/>
                      <a:pt x="118174" y="54576"/>
                      <a:pt x="114068" y="52542"/>
                    </a:cubicBezTo>
                    <a:cubicBezTo>
                      <a:pt x="19619" y="1694"/>
                      <a:pt x="19619" y="1694"/>
                      <a:pt x="19619" y="1694"/>
                    </a:cubicBezTo>
                    <a:cubicBezTo>
                      <a:pt x="15969" y="0"/>
                      <a:pt x="10494" y="0"/>
                      <a:pt x="6387" y="1694"/>
                    </a:cubicBezTo>
                    <a:cubicBezTo>
                      <a:pt x="2281" y="2711"/>
                      <a:pt x="0" y="5423"/>
                      <a:pt x="0" y="9491"/>
                    </a:cubicBezTo>
                    <a:cubicBezTo>
                      <a:pt x="0" y="109830"/>
                      <a:pt x="0" y="109830"/>
                      <a:pt x="0" y="109830"/>
                    </a:cubicBezTo>
                    <a:cubicBezTo>
                      <a:pt x="0" y="113898"/>
                      <a:pt x="2281" y="116610"/>
                      <a:pt x="6387" y="118644"/>
                    </a:cubicBezTo>
                    <a:cubicBezTo>
                      <a:pt x="10494" y="119661"/>
                      <a:pt x="15969" y="119661"/>
                      <a:pt x="19619" y="117966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17150" lIns="34300" spcFirstLastPara="1" rIns="34300" wrap="square" tIns="171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4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02" name="Google Shape;102;p27"/>
            <p:cNvGrpSpPr/>
            <p:nvPr/>
          </p:nvGrpSpPr>
          <p:grpSpPr>
            <a:xfrm>
              <a:off x="9653094" y="7220771"/>
              <a:ext cx="2472000" cy="619314"/>
              <a:chOff x="9653094" y="7220771"/>
              <a:chExt cx="2472000" cy="619314"/>
            </a:xfrm>
          </p:grpSpPr>
          <p:sp>
            <p:nvSpPr>
              <p:cNvPr id="103" name="Google Shape;103;p27"/>
              <p:cNvSpPr/>
              <p:nvPr/>
            </p:nvSpPr>
            <p:spPr>
              <a:xfrm>
                <a:off x="9653094" y="7220771"/>
                <a:ext cx="2472000" cy="321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1150" lIns="82300" spcFirstLastPara="1" rIns="82300" wrap="square" tIns="411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4" name="Google Shape;104;p27"/>
              <p:cNvSpPr/>
              <p:nvPr/>
            </p:nvSpPr>
            <p:spPr>
              <a:xfrm rot="5400000">
                <a:off x="10755029" y="7440035"/>
                <a:ext cx="342000" cy="458100"/>
              </a:xfrm>
              <a:custGeom>
                <a:rect b="b" l="l" r="r" t="t"/>
                <a:pathLst>
                  <a:path extrusionOk="0" h="120000" w="120000">
                    <a:moveTo>
                      <a:pt x="19619" y="117966"/>
                    </a:moveTo>
                    <a:lnTo>
                      <a:pt x="19619" y="117966"/>
                    </a:lnTo>
                    <a:cubicBezTo>
                      <a:pt x="114068" y="67118"/>
                      <a:pt x="114068" y="67118"/>
                      <a:pt x="114068" y="67118"/>
                    </a:cubicBezTo>
                    <a:cubicBezTo>
                      <a:pt x="118174" y="65084"/>
                      <a:pt x="119543" y="63050"/>
                      <a:pt x="119543" y="60338"/>
                    </a:cubicBezTo>
                    <a:cubicBezTo>
                      <a:pt x="119543" y="57288"/>
                      <a:pt x="118174" y="54576"/>
                      <a:pt x="114068" y="52542"/>
                    </a:cubicBezTo>
                    <a:cubicBezTo>
                      <a:pt x="19619" y="1694"/>
                      <a:pt x="19619" y="1694"/>
                      <a:pt x="19619" y="1694"/>
                    </a:cubicBezTo>
                    <a:cubicBezTo>
                      <a:pt x="15969" y="0"/>
                      <a:pt x="10494" y="0"/>
                      <a:pt x="6387" y="1694"/>
                    </a:cubicBezTo>
                    <a:cubicBezTo>
                      <a:pt x="2281" y="2711"/>
                      <a:pt x="0" y="5423"/>
                      <a:pt x="0" y="9491"/>
                    </a:cubicBezTo>
                    <a:cubicBezTo>
                      <a:pt x="0" y="109830"/>
                      <a:pt x="0" y="109830"/>
                      <a:pt x="0" y="109830"/>
                    </a:cubicBezTo>
                    <a:cubicBezTo>
                      <a:pt x="0" y="113898"/>
                      <a:pt x="2281" y="116610"/>
                      <a:pt x="6387" y="118644"/>
                    </a:cubicBezTo>
                    <a:cubicBezTo>
                      <a:pt x="10494" y="119661"/>
                      <a:pt x="15969" y="119661"/>
                      <a:pt x="19619" y="11796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7150" lIns="34300" spcFirstLastPara="1" rIns="34300" wrap="square" tIns="171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4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05" name="Google Shape;105;p27"/>
            <p:cNvGrpSpPr/>
            <p:nvPr/>
          </p:nvGrpSpPr>
          <p:grpSpPr>
            <a:xfrm>
              <a:off x="14684641" y="7220769"/>
              <a:ext cx="2472000" cy="604084"/>
              <a:chOff x="14684641" y="7220769"/>
              <a:chExt cx="2472000" cy="604084"/>
            </a:xfrm>
          </p:grpSpPr>
          <p:sp>
            <p:nvSpPr>
              <p:cNvPr id="106" name="Google Shape;106;p27"/>
              <p:cNvSpPr/>
              <p:nvPr/>
            </p:nvSpPr>
            <p:spPr>
              <a:xfrm>
                <a:off x="14684641" y="7220769"/>
                <a:ext cx="2472000" cy="3219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1150" lIns="82300" spcFirstLastPara="1" rIns="82300" wrap="square" tIns="411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7" name="Google Shape;107;p27"/>
              <p:cNvSpPr/>
              <p:nvPr/>
            </p:nvSpPr>
            <p:spPr>
              <a:xfrm rot="5400000">
                <a:off x="15834922" y="7424803"/>
                <a:ext cx="342000" cy="458100"/>
              </a:xfrm>
              <a:custGeom>
                <a:rect b="b" l="l" r="r" t="t"/>
                <a:pathLst>
                  <a:path extrusionOk="0" h="120000" w="120000">
                    <a:moveTo>
                      <a:pt x="19619" y="117966"/>
                    </a:moveTo>
                    <a:lnTo>
                      <a:pt x="19619" y="117966"/>
                    </a:lnTo>
                    <a:cubicBezTo>
                      <a:pt x="114068" y="67118"/>
                      <a:pt x="114068" y="67118"/>
                      <a:pt x="114068" y="67118"/>
                    </a:cubicBezTo>
                    <a:cubicBezTo>
                      <a:pt x="118174" y="65084"/>
                      <a:pt x="119543" y="63050"/>
                      <a:pt x="119543" y="60338"/>
                    </a:cubicBezTo>
                    <a:cubicBezTo>
                      <a:pt x="119543" y="57288"/>
                      <a:pt x="118174" y="54576"/>
                      <a:pt x="114068" y="52542"/>
                    </a:cubicBezTo>
                    <a:cubicBezTo>
                      <a:pt x="19619" y="1694"/>
                      <a:pt x="19619" y="1694"/>
                      <a:pt x="19619" y="1694"/>
                    </a:cubicBezTo>
                    <a:cubicBezTo>
                      <a:pt x="15969" y="0"/>
                      <a:pt x="10494" y="0"/>
                      <a:pt x="6387" y="1694"/>
                    </a:cubicBezTo>
                    <a:cubicBezTo>
                      <a:pt x="2281" y="2711"/>
                      <a:pt x="0" y="5423"/>
                      <a:pt x="0" y="9491"/>
                    </a:cubicBezTo>
                    <a:cubicBezTo>
                      <a:pt x="0" y="109830"/>
                      <a:pt x="0" y="109830"/>
                      <a:pt x="0" y="109830"/>
                    </a:cubicBezTo>
                    <a:cubicBezTo>
                      <a:pt x="0" y="113898"/>
                      <a:pt x="2281" y="116610"/>
                      <a:pt x="6387" y="118644"/>
                    </a:cubicBezTo>
                    <a:cubicBezTo>
                      <a:pt x="10494" y="119661"/>
                      <a:pt x="15969" y="119661"/>
                      <a:pt x="19619" y="117966"/>
                    </a:cubicBezTo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17150" lIns="34300" spcFirstLastPara="1" rIns="34300" wrap="square" tIns="171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4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08" name="Google Shape;108;p27"/>
            <p:cNvGrpSpPr/>
            <p:nvPr/>
          </p:nvGrpSpPr>
          <p:grpSpPr>
            <a:xfrm>
              <a:off x="17200308" y="6945588"/>
              <a:ext cx="2472000" cy="597074"/>
              <a:chOff x="17200308" y="6945588"/>
              <a:chExt cx="2472000" cy="597074"/>
            </a:xfrm>
          </p:grpSpPr>
          <p:sp>
            <p:nvSpPr>
              <p:cNvPr id="109" name="Google Shape;109;p27"/>
              <p:cNvSpPr/>
              <p:nvPr/>
            </p:nvSpPr>
            <p:spPr>
              <a:xfrm rot="5400000">
                <a:off x="18275358" y="6145713"/>
                <a:ext cx="321900" cy="24720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1150" lIns="82300" spcFirstLastPara="1" rIns="82300" wrap="square" tIns="411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0" name="Google Shape;110;p27"/>
              <p:cNvSpPr/>
              <p:nvPr/>
            </p:nvSpPr>
            <p:spPr>
              <a:xfrm rot="-5400000">
                <a:off x="18271111" y="6887538"/>
                <a:ext cx="342000" cy="458100"/>
              </a:xfrm>
              <a:custGeom>
                <a:rect b="b" l="l" r="r" t="t"/>
                <a:pathLst>
                  <a:path extrusionOk="0" h="120000" w="120000">
                    <a:moveTo>
                      <a:pt x="19619" y="117966"/>
                    </a:moveTo>
                    <a:lnTo>
                      <a:pt x="19619" y="117966"/>
                    </a:lnTo>
                    <a:cubicBezTo>
                      <a:pt x="114068" y="67118"/>
                      <a:pt x="114068" y="67118"/>
                      <a:pt x="114068" y="67118"/>
                    </a:cubicBezTo>
                    <a:cubicBezTo>
                      <a:pt x="118174" y="65084"/>
                      <a:pt x="119543" y="63050"/>
                      <a:pt x="119543" y="60338"/>
                    </a:cubicBezTo>
                    <a:cubicBezTo>
                      <a:pt x="119543" y="57288"/>
                      <a:pt x="118174" y="54576"/>
                      <a:pt x="114068" y="52542"/>
                    </a:cubicBezTo>
                    <a:cubicBezTo>
                      <a:pt x="19619" y="1694"/>
                      <a:pt x="19619" y="1694"/>
                      <a:pt x="19619" y="1694"/>
                    </a:cubicBezTo>
                    <a:cubicBezTo>
                      <a:pt x="15969" y="0"/>
                      <a:pt x="10494" y="0"/>
                      <a:pt x="6387" y="1694"/>
                    </a:cubicBezTo>
                    <a:cubicBezTo>
                      <a:pt x="2281" y="2711"/>
                      <a:pt x="0" y="5423"/>
                      <a:pt x="0" y="9491"/>
                    </a:cubicBezTo>
                    <a:cubicBezTo>
                      <a:pt x="0" y="109830"/>
                      <a:pt x="0" y="109830"/>
                      <a:pt x="0" y="109830"/>
                    </a:cubicBezTo>
                    <a:cubicBezTo>
                      <a:pt x="0" y="113898"/>
                      <a:pt x="2281" y="116610"/>
                      <a:pt x="6387" y="118644"/>
                    </a:cubicBezTo>
                    <a:cubicBezTo>
                      <a:pt x="10494" y="119661"/>
                      <a:pt x="15969" y="119661"/>
                      <a:pt x="19619" y="11796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7150" lIns="34300" spcFirstLastPara="1" rIns="34300" wrap="square" tIns="171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4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11" name="Google Shape;111;p27"/>
            <p:cNvGrpSpPr/>
            <p:nvPr/>
          </p:nvGrpSpPr>
          <p:grpSpPr>
            <a:xfrm>
              <a:off x="12168868" y="6924357"/>
              <a:ext cx="2472000" cy="618312"/>
              <a:chOff x="12168868" y="6924357"/>
              <a:chExt cx="2472000" cy="618312"/>
            </a:xfrm>
          </p:grpSpPr>
          <p:sp>
            <p:nvSpPr>
              <p:cNvPr id="112" name="Google Shape;112;p27"/>
              <p:cNvSpPr/>
              <p:nvPr/>
            </p:nvSpPr>
            <p:spPr>
              <a:xfrm>
                <a:off x="12168868" y="7220769"/>
                <a:ext cx="2472000" cy="3219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1150" lIns="82300" spcFirstLastPara="1" rIns="82300" wrap="square" tIns="411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3" name="Google Shape;113;p27"/>
              <p:cNvSpPr/>
              <p:nvPr/>
            </p:nvSpPr>
            <p:spPr>
              <a:xfrm rot="-5400000">
                <a:off x="13262080" y="6866307"/>
                <a:ext cx="342000" cy="458100"/>
              </a:xfrm>
              <a:custGeom>
                <a:rect b="b" l="l" r="r" t="t"/>
                <a:pathLst>
                  <a:path extrusionOk="0" h="120000" w="120000">
                    <a:moveTo>
                      <a:pt x="19619" y="117966"/>
                    </a:moveTo>
                    <a:lnTo>
                      <a:pt x="19619" y="117966"/>
                    </a:lnTo>
                    <a:cubicBezTo>
                      <a:pt x="114068" y="67118"/>
                      <a:pt x="114068" y="67118"/>
                      <a:pt x="114068" y="67118"/>
                    </a:cubicBezTo>
                    <a:cubicBezTo>
                      <a:pt x="118174" y="65084"/>
                      <a:pt x="119543" y="63050"/>
                      <a:pt x="119543" y="60338"/>
                    </a:cubicBezTo>
                    <a:cubicBezTo>
                      <a:pt x="119543" y="57288"/>
                      <a:pt x="118174" y="54576"/>
                      <a:pt x="114068" y="52542"/>
                    </a:cubicBezTo>
                    <a:cubicBezTo>
                      <a:pt x="19619" y="1694"/>
                      <a:pt x="19619" y="1694"/>
                      <a:pt x="19619" y="1694"/>
                    </a:cubicBezTo>
                    <a:cubicBezTo>
                      <a:pt x="15969" y="0"/>
                      <a:pt x="10494" y="0"/>
                      <a:pt x="6387" y="1694"/>
                    </a:cubicBezTo>
                    <a:cubicBezTo>
                      <a:pt x="2281" y="2711"/>
                      <a:pt x="0" y="5423"/>
                      <a:pt x="0" y="9491"/>
                    </a:cubicBezTo>
                    <a:cubicBezTo>
                      <a:pt x="0" y="109830"/>
                      <a:pt x="0" y="109830"/>
                      <a:pt x="0" y="109830"/>
                    </a:cubicBezTo>
                    <a:cubicBezTo>
                      <a:pt x="0" y="113898"/>
                      <a:pt x="2281" y="116610"/>
                      <a:pt x="6387" y="118644"/>
                    </a:cubicBezTo>
                    <a:cubicBezTo>
                      <a:pt x="10494" y="119661"/>
                      <a:pt x="15969" y="119661"/>
                      <a:pt x="19619" y="117966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17150" lIns="34300" spcFirstLastPara="1" rIns="34300" wrap="square" tIns="171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4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14" name="Google Shape;114;p27"/>
            <p:cNvGrpSpPr/>
            <p:nvPr/>
          </p:nvGrpSpPr>
          <p:grpSpPr>
            <a:xfrm>
              <a:off x="7137321" y="6939589"/>
              <a:ext cx="2472000" cy="603085"/>
              <a:chOff x="7137321" y="6939589"/>
              <a:chExt cx="2472000" cy="603085"/>
            </a:xfrm>
          </p:grpSpPr>
          <p:sp>
            <p:nvSpPr>
              <p:cNvPr id="115" name="Google Shape;115;p27"/>
              <p:cNvSpPr/>
              <p:nvPr/>
            </p:nvSpPr>
            <p:spPr>
              <a:xfrm>
                <a:off x="7137321" y="7220774"/>
                <a:ext cx="2472000" cy="3219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1150" lIns="82300" spcFirstLastPara="1" rIns="82300" wrap="square" tIns="411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6" name="Google Shape;116;p27"/>
              <p:cNvSpPr/>
              <p:nvPr/>
            </p:nvSpPr>
            <p:spPr>
              <a:xfrm rot="-5400000">
                <a:off x="8182186" y="6881539"/>
                <a:ext cx="342000" cy="458100"/>
              </a:xfrm>
              <a:custGeom>
                <a:rect b="b" l="l" r="r" t="t"/>
                <a:pathLst>
                  <a:path extrusionOk="0" h="120000" w="120000">
                    <a:moveTo>
                      <a:pt x="19619" y="117966"/>
                    </a:moveTo>
                    <a:lnTo>
                      <a:pt x="19619" y="117966"/>
                    </a:lnTo>
                    <a:cubicBezTo>
                      <a:pt x="114068" y="67118"/>
                      <a:pt x="114068" y="67118"/>
                      <a:pt x="114068" y="67118"/>
                    </a:cubicBezTo>
                    <a:cubicBezTo>
                      <a:pt x="118174" y="65084"/>
                      <a:pt x="119543" y="63050"/>
                      <a:pt x="119543" y="60338"/>
                    </a:cubicBezTo>
                    <a:cubicBezTo>
                      <a:pt x="119543" y="57288"/>
                      <a:pt x="118174" y="54576"/>
                      <a:pt x="114068" y="52542"/>
                    </a:cubicBezTo>
                    <a:cubicBezTo>
                      <a:pt x="19619" y="1694"/>
                      <a:pt x="19619" y="1694"/>
                      <a:pt x="19619" y="1694"/>
                    </a:cubicBezTo>
                    <a:cubicBezTo>
                      <a:pt x="15969" y="0"/>
                      <a:pt x="10494" y="0"/>
                      <a:pt x="6387" y="1694"/>
                    </a:cubicBezTo>
                    <a:cubicBezTo>
                      <a:pt x="2281" y="2711"/>
                      <a:pt x="0" y="5423"/>
                      <a:pt x="0" y="9491"/>
                    </a:cubicBezTo>
                    <a:cubicBezTo>
                      <a:pt x="0" y="109830"/>
                      <a:pt x="0" y="109830"/>
                      <a:pt x="0" y="109830"/>
                    </a:cubicBezTo>
                    <a:cubicBezTo>
                      <a:pt x="0" y="113898"/>
                      <a:pt x="2281" y="116610"/>
                      <a:pt x="6387" y="118644"/>
                    </a:cubicBezTo>
                    <a:cubicBezTo>
                      <a:pt x="10494" y="119661"/>
                      <a:pt x="15969" y="119661"/>
                      <a:pt x="19619" y="11796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7150" lIns="34300" spcFirstLastPara="1" rIns="34300" wrap="square" tIns="171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4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117" name="Google Shape;117;p27"/>
          <p:cNvSpPr/>
          <p:nvPr/>
        </p:nvSpPr>
        <p:spPr>
          <a:xfrm>
            <a:off x="3654983" y="1449983"/>
            <a:ext cx="5013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27"/>
          <p:cNvSpPr/>
          <p:nvPr/>
        </p:nvSpPr>
        <p:spPr>
          <a:xfrm>
            <a:off x="2396918" y="3139854"/>
            <a:ext cx="501300" cy="51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9" name="Google Shape;119;p27"/>
          <p:cNvCxnSpPr/>
          <p:nvPr/>
        </p:nvCxnSpPr>
        <p:spPr>
          <a:xfrm rot="10800000">
            <a:off x="1477651" y="2023487"/>
            <a:ext cx="0" cy="3222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" name="Google Shape;120;p27"/>
          <p:cNvCxnSpPr/>
          <p:nvPr/>
        </p:nvCxnSpPr>
        <p:spPr>
          <a:xfrm rot="10800000">
            <a:off x="2647524" y="2730958"/>
            <a:ext cx="0" cy="3222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" name="Google Shape;121;p27"/>
          <p:cNvCxnSpPr/>
          <p:nvPr/>
        </p:nvCxnSpPr>
        <p:spPr>
          <a:xfrm rot="10800000">
            <a:off x="3905584" y="2023487"/>
            <a:ext cx="0" cy="3222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27"/>
          <p:cNvCxnSpPr/>
          <p:nvPr/>
        </p:nvCxnSpPr>
        <p:spPr>
          <a:xfrm rot="10800000">
            <a:off x="5194299" y="2730958"/>
            <a:ext cx="0" cy="3222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3" name="Google Shape;123;p27"/>
          <p:cNvSpPr/>
          <p:nvPr/>
        </p:nvSpPr>
        <p:spPr>
          <a:xfrm>
            <a:off x="1218344" y="1412333"/>
            <a:ext cx="501300" cy="51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4" name="Google Shape;124;p27"/>
          <p:cNvCxnSpPr/>
          <p:nvPr/>
        </p:nvCxnSpPr>
        <p:spPr>
          <a:xfrm rot="10800000">
            <a:off x="6423499" y="2023487"/>
            <a:ext cx="0" cy="3222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27"/>
          <p:cNvCxnSpPr/>
          <p:nvPr/>
        </p:nvCxnSpPr>
        <p:spPr>
          <a:xfrm rot="10800000">
            <a:off x="7602059" y="2730958"/>
            <a:ext cx="0" cy="3222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6" name="Google Shape;126;p27"/>
          <p:cNvSpPr/>
          <p:nvPr/>
        </p:nvSpPr>
        <p:spPr>
          <a:xfrm>
            <a:off x="3838241" y="1589651"/>
            <a:ext cx="196200" cy="239700"/>
          </a:xfrm>
          <a:custGeom>
            <a:rect b="b" l="l" r="r" t="t"/>
            <a:pathLst>
              <a:path extrusionOk="0" h="120000" w="120000">
                <a:moveTo>
                  <a:pt x="53333" y="65455"/>
                </a:moveTo>
                <a:lnTo>
                  <a:pt x="53333" y="60000"/>
                </a:lnTo>
                <a:lnTo>
                  <a:pt x="63333" y="60000"/>
                </a:lnTo>
                <a:cubicBezTo>
                  <a:pt x="65177" y="60000"/>
                  <a:pt x="66666" y="58777"/>
                  <a:pt x="66666" y="57272"/>
                </a:cubicBezTo>
                <a:lnTo>
                  <a:pt x="66666" y="16361"/>
                </a:lnTo>
                <a:lnTo>
                  <a:pt x="110777" y="16361"/>
                </a:lnTo>
                <a:lnTo>
                  <a:pt x="93811" y="39505"/>
                </a:lnTo>
                <a:lnTo>
                  <a:pt x="93855" y="39527"/>
                </a:lnTo>
                <a:cubicBezTo>
                  <a:pt x="93555" y="39938"/>
                  <a:pt x="93333" y="40400"/>
                  <a:pt x="93333" y="40911"/>
                </a:cubicBezTo>
                <a:cubicBezTo>
                  <a:pt x="93333" y="41427"/>
                  <a:pt x="93555" y="41877"/>
                  <a:pt x="93855" y="42288"/>
                </a:cubicBezTo>
                <a:lnTo>
                  <a:pt x="93811" y="42311"/>
                </a:lnTo>
                <a:lnTo>
                  <a:pt x="110777" y="65455"/>
                </a:lnTo>
                <a:cubicBezTo>
                  <a:pt x="110777" y="65455"/>
                  <a:pt x="53333" y="65455"/>
                  <a:pt x="53333" y="65455"/>
                </a:cubicBezTo>
                <a:close/>
                <a:moveTo>
                  <a:pt x="6666" y="5455"/>
                </a:moveTo>
                <a:lnTo>
                  <a:pt x="60000" y="5455"/>
                </a:lnTo>
                <a:lnTo>
                  <a:pt x="60000" y="54544"/>
                </a:lnTo>
                <a:lnTo>
                  <a:pt x="6666" y="54544"/>
                </a:lnTo>
                <a:cubicBezTo>
                  <a:pt x="6666" y="54544"/>
                  <a:pt x="6666" y="5455"/>
                  <a:pt x="6666" y="5455"/>
                </a:cubicBezTo>
                <a:close/>
                <a:moveTo>
                  <a:pt x="119522" y="66777"/>
                </a:moveTo>
                <a:lnTo>
                  <a:pt x="100555" y="40911"/>
                </a:lnTo>
                <a:lnTo>
                  <a:pt x="119522" y="15038"/>
                </a:lnTo>
                <a:lnTo>
                  <a:pt x="119477" y="15016"/>
                </a:lnTo>
                <a:cubicBezTo>
                  <a:pt x="119777" y="14605"/>
                  <a:pt x="120000" y="14150"/>
                  <a:pt x="120000" y="13638"/>
                </a:cubicBezTo>
                <a:cubicBezTo>
                  <a:pt x="120000" y="12127"/>
                  <a:pt x="118511" y="10911"/>
                  <a:pt x="116666" y="10911"/>
                </a:cubicBezTo>
                <a:lnTo>
                  <a:pt x="66666" y="10911"/>
                </a:lnTo>
                <a:lnTo>
                  <a:pt x="66666" y="2727"/>
                </a:lnTo>
                <a:cubicBezTo>
                  <a:pt x="66666" y="1222"/>
                  <a:pt x="65177" y="0"/>
                  <a:pt x="63333" y="0"/>
                </a:cubicBezTo>
                <a:lnTo>
                  <a:pt x="3333" y="0"/>
                </a:lnTo>
                <a:cubicBezTo>
                  <a:pt x="1488" y="0"/>
                  <a:pt x="0" y="1222"/>
                  <a:pt x="0" y="2727"/>
                </a:cubicBezTo>
                <a:lnTo>
                  <a:pt x="0" y="117272"/>
                </a:lnTo>
                <a:cubicBezTo>
                  <a:pt x="0" y="118777"/>
                  <a:pt x="1488" y="120000"/>
                  <a:pt x="3333" y="120000"/>
                </a:cubicBezTo>
                <a:cubicBezTo>
                  <a:pt x="5177" y="120000"/>
                  <a:pt x="6666" y="118777"/>
                  <a:pt x="6666" y="117272"/>
                </a:cubicBezTo>
                <a:lnTo>
                  <a:pt x="6666" y="60000"/>
                </a:lnTo>
                <a:lnTo>
                  <a:pt x="46666" y="60000"/>
                </a:lnTo>
                <a:lnTo>
                  <a:pt x="46666" y="68183"/>
                </a:lnTo>
                <a:cubicBezTo>
                  <a:pt x="46666" y="69688"/>
                  <a:pt x="48155" y="70911"/>
                  <a:pt x="50000" y="70911"/>
                </a:cubicBezTo>
                <a:lnTo>
                  <a:pt x="116666" y="70911"/>
                </a:lnTo>
                <a:cubicBezTo>
                  <a:pt x="118511" y="70911"/>
                  <a:pt x="120000" y="69688"/>
                  <a:pt x="120000" y="68183"/>
                </a:cubicBezTo>
                <a:cubicBezTo>
                  <a:pt x="120000" y="67672"/>
                  <a:pt x="119777" y="67211"/>
                  <a:pt x="119477" y="66800"/>
                </a:cubicBezTo>
                <a:cubicBezTo>
                  <a:pt x="119477" y="66800"/>
                  <a:pt x="119522" y="66777"/>
                  <a:pt x="119522" y="6677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7" name="Google Shape;127;p27"/>
          <p:cNvSpPr/>
          <p:nvPr/>
        </p:nvSpPr>
        <p:spPr>
          <a:xfrm>
            <a:off x="1342341" y="1535367"/>
            <a:ext cx="270600" cy="270600"/>
          </a:xfrm>
          <a:custGeom>
            <a:rect b="b" l="l" r="r" t="t"/>
            <a:pathLst>
              <a:path extrusionOk="0" h="120000" w="120000">
                <a:moveTo>
                  <a:pt x="65457" y="57272"/>
                </a:moveTo>
                <a:cubicBezTo>
                  <a:pt x="66965" y="57272"/>
                  <a:pt x="68183" y="56055"/>
                  <a:pt x="68183" y="54544"/>
                </a:cubicBezTo>
                <a:cubicBezTo>
                  <a:pt x="68183" y="53038"/>
                  <a:pt x="66965" y="51816"/>
                  <a:pt x="65457" y="51816"/>
                </a:cubicBezTo>
                <a:cubicBezTo>
                  <a:pt x="63949" y="51816"/>
                  <a:pt x="62725" y="53038"/>
                  <a:pt x="62725" y="54544"/>
                </a:cubicBezTo>
                <a:cubicBezTo>
                  <a:pt x="62725" y="56055"/>
                  <a:pt x="63949" y="57272"/>
                  <a:pt x="65457" y="57272"/>
                </a:cubicBezTo>
                <a:moveTo>
                  <a:pt x="90019" y="27272"/>
                </a:moveTo>
                <a:cubicBezTo>
                  <a:pt x="91528" y="27272"/>
                  <a:pt x="92745" y="28494"/>
                  <a:pt x="92745" y="30000"/>
                </a:cubicBezTo>
                <a:cubicBezTo>
                  <a:pt x="92745" y="31511"/>
                  <a:pt x="91528" y="32727"/>
                  <a:pt x="90019" y="32727"/>
                </a:cubicBezTo>
                <a:cubicBezTo>
                  <a:pt x="88511" y="32727"/>
                  <a:pt x="87288" y="31511"/>
                  <a:pt x="87288" y="30000"/>
                </a:cubicBezTo>
                <a:cubicBezTo>
                  <a:pt x="87288" y="28494"/>
                  <a:pt x="88511" y="27272"/>
                  <a:pt x="90019" y="27272"/>
                </a:cubicBezTo>
                <a:moveTo>
                  <a:pt x="90019" y="38183"/>
                </a:moveTo>
                <a:cubicBezTo>
                  <a:pt x="94538" y="38183"/>
                  <a:pt x="98203" y="34516"/>
                  <a:pt x="98203" y="30000"/>
                </a:cubicBezTo>
                <a:cubicBezTo>
                  <a:pt x="98203" y="25483"/>
                  <a:pt x="94538" y="21822"/>
                  <a:pt x="90019" y="21822"/>
                </a:cubicBezTo>
                <a:cubicBezTo>
                  <a:pt x="85495" y="21822"/>
                  <a:pt x="81830" y="25483"/>
                  <a:pt x="81830" y="30000"/>
                </a:cubicBezTo>
                <a:cubicBezTo>
                  <a:pt x="81830" y="34516"/>
                  <a:pt x="85495" y="38183"/>
                  <a:pt x="90019" y="38183"/>
                </a:cubicBezTo>
                <a:moveTo>
                  <a:pt x="73646" y="65455"/>
                </a:moveTo>
                <a:cubicBezTo>
                  <a:pt x="75155" y="65455"/>
                  <a:pt x="76372" y="64233"/>
                  <a:pt x="76372" y="62727"/>
                </a:cubicBezTo>
                <a:cubicBezTo>
                  <a:pt x="76372" y="61222"/>
                  <a:pt x="75155" y="60000"/>
                  <a:pt x="73646" y="60000"/>
                </a:cubicBezTo>
                <a:cubicBezTo>
                  <a:pt x="72133" y="60000"/>
                  <a:pt x="70915" y="61222"/>
                  <a:pt x="70915" y="62727"/>
                </a:cubicBezTo>
                <a:cubicBezTo>
                  <a:pt x="70915" y="64233"/>
                  <a:pt x="72133" y="65455"/>
                  <a:pt x="73646" y="65455"/>
                </a:cubicBezTo>
                <a:moveTo>
                  <a:pt x="57268" y="43638"/>
                </a:moveTo>
                <a:cubicBezTo>
                  <a:pt x="55760" y="43638"/>
                  <a:pt x="54542" y="44855"/>
                  <a:pt x="54542" y="46366"/>
                </a:cubicBezTo>
                <a:cubicBezTo>
                  <a:pt x="54542" y="47872"/>
                  <a:pt x="55760" y="49088"/>
                  <a:pt x="57268" y="49088"/>
                </a:cubicBezTo>
                <a:cubicBezTo>
                  <a:pt x="58776" y="49088"/>
                  <a:pt x="59999" y="47872"/>
                  <a:pt x="59999" y="46366"/>
                </a:cubicBezTo>
                <a:cubicBezTo>
                  <a:pt x="59999" y="44855"/>
                  <a:pt x="58776" y="43638"/>
                  <a:pt x="57268" y="43638"/>
                </a:cubicBezTo>
                <a:moveTo>
                  <a:pt x="9777" y="110233"/>
                </a:moveTo>
                <a:lnTo>
                  <a:pt x="19639" y="85511"/>
                </a:lnTo>
                <a:cubicBezTo>
                  <a:pt x="20965" y="87966"/>
                  <a:pt x="22610" y="90294"/>
                  <a:pt x="24539" y="92455"/>
                </a:cubicBezTo>
                <a:cubicBezTo>
                  <a:pt x="27453" y="95722"/>
                  <a:pt x="30833" y="98394"/>
                  <a:pt x="34493" y="100377"/>
                </a:cubicBezTo>
                <a:cubicBezTo>
                  <a:pt x="34493" y="100377"/>
                  <a:pt x="9777" y="110233"/>
                  <a:pt x="9777" y="110233"/>
                </a:cubicBezTo>
                <a:close/>
                <a:moveTo>
                  <a:pt x="21153" y="67000"/>
                </a:moveTo>
                <a:lnTo>
                  <a:pt x="0" y="120000"/>
                </a:lnTo>
                <a:lnTo>
                  <a:pt x="53034" y="98861"/>
                </a:lnTo>
                <a:cubicBezTo>
                  <a:pt x="52089" y="98972"/>
                  <a:pt x="51144" y="99022"/>
                  <a:pt x="50205" y="99022"/>
                </a:cubicBezTo>
                <a:cubicBezTo>
                  <a:pt x="33980" y="99022"/>
                  <a:pt x="19286" y="83344"/>
                  <a:pt x="21153" y="67000"/>
                </a:cubicBezTo>
                <a:moveTo>
                  <a:pt x="91710" y="59205"/>
                </a:moveTo>
                <a:cubicBezTo>
                  <a:pt x="90628" y="60283"/>
                  <a:pt x="88932" y="62061"/>
                  <a:pt x="86958" y="64122"/>
                </a:cubicBezTo>
                <a:cubicBezTo>
                  <a:pt x="83441" y="67800"/>
                  <a:pt x="78034" y="73450"/>
                  <a:pt x="74819" y="76405"/>
                </a:cubicBezTo>
                <a:lnTo>
                  <a:pt x="43621" y="45227"/>
                </a:lnTo>
                <a:cubicBezTo>
                  <a:pt x="46580" y="42016"/>
                  <a:pt x="52237" y="36611"/>
                  <a:pt x="55913" y="33100"/>
                </a:cubicBezTo>
                <a:cubicBezTo>
                  <a:pt x="57979" y="31127"/>
                  <a:pt x="59755" y="29433"/>
                  <a:pt x="60836" y="28350"/>
                </a:cubicBezTo>
                <a:cubicBezTo>
                  <a:pt x="75598" y="13594"/>
                  <a:pt x="103979" y="5516"/>
                  <a:pt x="114593" y="5455"/>
                </a:cubicBezTo>
                <a:cubicBezTo>
                  <a:pt x="114570" y="14288"/>
                  <a:pt x="107127" y="43800"/>
                  <a:pt x="91710" y="59205"/>
                </a:cubicBezTo>
                <a:moveTo>
                  <a:pt x="71006" y="80905"/>
                </a:moveTo>
                <a:cubicBezTo>
                  <a:pt x="69014" y="88183"/>
                  <a:pt x="66385" y="94844"/>
                  <a:pt x="63477" y="100194"/>
                </a:cubicBezTo>
                <a:cubicBezTo>
                  <a:pt x="62276" y="96966"/>
                  <a:pt x="60563" y="93322"/>
                  <a:pt x="58127" y="89500"/>
                </a:cubicBezTo>
                <a:cubicBezTo>
                  <a:pt x="57108" y="87905"/>
                  <a:pt x="55361" y="86977"/>
                  <a:pt x="53523" y="86977"/>
                </a:cubicBezTo>
                <a:cubicBezTo>
                  <a:pt x="53091" y="86977"/>
                  <a:pt x="52652" y="87027"/>
                  <a:pt x="52220" y="87133"/>
                </a:cubicBezTo>
                <a:cubicBezTo>
                  <a:pt x="51161" y="87394"/>
                  <a:pt x="50074" y="87527"/>
                  <a:pt x="48999" y="87527"/>
                </a:cubicBezTo>
                <a:cubicBezTo>
                  <a:pt x="44987" y="87527"/>
                  <a:pt x="41071" y="85733"/>
                  <a:pt x="37679" y="82344"/>
                </a:cubicBezTo>
                <a:cubicBezTo>
                  <a:pt x="33354" y="78022"/>
                  <a:pt x="31647" y="72855"/>
                  <a:pt x="32888" y="67811"/>
                </a:cubicBezTo>
                <a:cubicBezTo>
                  <a:pt x="33445" y="65538"/>
                  <a:pt x="32489" y="63166"/>
                  <a:pt x="30520" y="61911"/>
                </a:cubicBezTo>
                <a:cubicBezTo>
                  <a:pt x="26690" y="59477"/>
                  <a:pt x="23048" y="57766"/>
                  <a:pt x="19815" y="56572"/>
                </a:cubicBezTo>
                <a:cubicBezTo>
                  <a:pt x="25171" y="53655"/>
                  <a:pt x="31835" y="51033"/>
                  <a:pt x="39119" y="49038"/>
                </a:cubicBezTo>
                <a:cubicBezTo>
                  <a:pt x="39267" y="49000"/>
                  <a:pt x="39387" y="48905"/>
                  <a:pt x="39529" y="48850"/>
                </a:cubicBezTo>
                <a:lnTo>
                  <a:pt x="71194" y="80500"/>
                </a:lnTo>
                <a:cubicBezTo>
                  <a:pt x="71142" y="80638"/>
                  <a:pt x="71046" y="80755"/>
                  <a:pt x="71006" y="80905"/>
                </a:cubicBezTo>
                <a:moveTo>
                  <a:pt x="119066" y="927"/>
                </a:moveTo>
                <a:cubicBezTo>
                  <a:pt x="118446" y="305"/>
                  <a:pt x="116921" y="0"/>
                  <a:pt x="114713" y="0"/>
                </a:cubicBezTo>
                <a:cubicBezTo>
                  <a:pt x="103183" y="0"/>
                  <a:pt x="73083" y="8394"/>
                  <a:pt x="56978" y="24494"/>
                </a:cubicBezTo>
                <a:cubicBezTo>
                  <a:pt x="53182" y="28288"/>
                  <a:pt x="40599" y="39861"/>
                  <a:pt x="37679" y="43777"/>
                </a:cubicBezTo>
                <a:cubicBezTo>
                  <a:pt x="28232" y="46366"/>
                  <a:pt x="14477" y="51538"/>
                  <a:pt x="6806" y="59205"/>
                </a:cubicBezTo>
                <a:cubicBezTo>
                  <a:pt x="6806" y="59205"/>
                  <a:pt x="16168" y="59238"/>
                  <a:pt x="27589" y="66511"/>
                </a:cubicBezTo>
                <a:cubicBezTo>
                  <a:pt x="25928" y="73277"/>
                  <a:pt x="28033" y="80416"/>
                  <a:pt x="33821" y="86200"/>
                </a:cubicBezTo>
                <a:cubicBezTo>
                  <a:pt x="38328" y="90705"/>
                  <a:pt x="43661" y="92983"/>
                  <a:pt x="48999" y="92983"/>
                </a:cubicBezTo>
                <a:cubicBezTo>
                  <a:pt x="50513" y="92983"/>
                  <a:pt x="52026" y="92800"/>
                  <a:pt x="53523" y="92427"/>
                </a:cubicBezTo>
                <a:cubicBezTo>
                  <a:pt x="60796" y="103844"/>
                  <a:pt x="60836" y="113200"/>
                  <a:pt x="60836" y="113200"/>
                </a:cubicBezTo>
                <a:cubicBezTo>
                  <a:pt x="68508" y="105533"/>
                  <a:pt x="73686" y="91783"/>
                  <a:pt x="76270" y="82344"/>
                </a:cubicBezTo>
                <a:cubicBezTo>
                  <a:pt x="80191" y="79427"/>
                  <a:pt x="91772" y="66855"/>
                  <a:pt x="95568" y="63061"/>
                </a:cubicBezTo>
                <a:cubicBezTo>
                  <a:pt x="114752" y="43888"/>
                  <a:pt x="122925" y="4783"/>
                  <a:pt x="119066" y="927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8" name="Google Shape;128;p27"/>
          <p:cNvSpPr/>
          <p:nvPr/>
        </p:nvSpPr>
        <p:spPr>
          <a:xfrm>
            <a:off x="2683328" y="174727"/>
            <a:ext cx="3687600" cy="3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Who am I?</a:t>
            </a:r>
            <a:endParaRPr b="1" sz="3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9" name="Google Shape;129;p27"/>
          <p:cNvSpPr txBox="1"/>
          <p:nvPr/>
        </p:nvSpPr>
        <p:spPr>
          <a:xfrm>
            <a:off x="5715872" y="3435046"/>
            <a:ext cx="15360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0775" lIns="81575" spcFirstLastPara="1" rIns="81575" wrap="square" tIns="40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+ Took a 3 month travel / poker sabbatical</a:t>
            </a:r>
            <a:endParaRPr sz="9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0" name="Google Shape;130;p27"/>
          <p:cNvSpPr txBox="1"/>
          <p:nvPr/>
        </p:nvSpPr>
        <p:spPr>
          <a:xfrm>
            <a:off x="5859792" y="3053159"/>
            <a:ext cx="12291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May 2017</a:t>
            </a:r>
            <a:br>
              <a:rPr b="1" lang="en" sz="1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r>
              <a:rPr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Left Civitas Learning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p27"/>
          <p:cNvSpPr txBox="1"/>
          <p:nvPr/>
        </p:nvSpPr>
        <p:spPr>
          <a:xfrm>
            <a:off x="618966" y="3468796"/>
            <a:ext cx="15360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0775" lIns="81575" spcFirstLastPara="1" rIns="81575" wrap="square" tIns="40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Knew I 100% was going to be a professional astronomer.</a:t>
            </a:r>
            <a:endParaRPr sz="500">
              <a:solidFill>
                <a:srgbClr val="FFFFFF"/>
              </a:solidFill>
            </a:endParaRPr>
          </a:p>
        </p:txBody>
      </p:sp>
      <p:sp>
        <p:nvSpPr>
          <p:cNvPr id="132" name="Google Shape;132;p27"/>
          <p:cNvSpPr txBox="1"/>
          <p:nvPr/>
        </p:nvSpPr>
        <p:spPr>
          <a:xfrm>
            <a:off x="701363" y="3044625"/>
            <a:ext cx="14358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2008 </a:t>
            </a:r>
            <a:endParaRPr b="1" sz="120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Started @ UT Austin 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Astronomy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27"/>
          <p:cNvSpPr txBox="1"/>
          <p:nvPr/>
        </p:nvSpPr>
        <p:spPr>
          <a:xfrm>
            <a:off x="3157962" y="3311296"/>
            <a:ext cx="15360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0775" lIns="81575" spcFirstLastPara="1" rIns="81575" wrap="square" tIns="40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+ Didn’t apply to any academic jobs</a:t>
            </a:r>
            <a:endParaRPr sz="9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+ Took ~3 months to finish interview processes and get hired</a:t>
            </a:r>
            <a:endParaRPr sz="9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4" name="Google Shape;134;p27"/>
          <p:cNvSpPr txBox="1"/>
          <p:nvPr/>
        </p:nvSpPr>
        <p:spPr>
          <a:xfrm>
            <a:off x="3509831" y="3044634"/>
            <a:ext cx="831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July 2014</a:t>
            </a:r>
            <a:endParaRPr b="1" sz="120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Ph.D.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27"/>
          <p:cNvSpPr txBox="1"/>
          <p:nvPr/>
        </p:nvSpPr>
        <p:spPr>
          <a:xfrm>
            <a:off x="6864954" y="1697235"/>
            <a:ext cx="15360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0775" lIns="81575" spcFirstLastPara="1" rIns="81575" wrap="square" tIns="40775">
            <a:noAutofit/>
          </a:bodyPr>
          <a:lstStyle/>
          <a:p>
            <a:pPr indent="0" lvl="0" marL="0" marR="0" rtl="0" algn="l">
              <a:lnSpc>
                <a:spcPct val="168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6" name="Google Shape;136;p27"/>
          <p:cNvSpPr txBox="1"/>
          <p:nvPr/>
        </p:nvSpPr>
        <p:spPr>
          <a:xfrm>
            <a:off x="7392999" y="1430572"/>
            <a:ext cx="4788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37" name="Google Shape;137;p27"/>
          <p:cNvSpPr txBox="1"/>
          <p:nvPr/>
        </p:nvSpPr>
        <p:spPr>
          <a:xfrm>
            <a:off x="1919324" y="1790335"/>
            <a:ext cx="15360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0775" lIns="81575" spcFirstLastPara="1" rIns="81575" wrap="square" tIns="40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+</a:t>
            </a:r>
            <a:r>
              <a:rPr lang="en"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"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Interviewed people in DS</a:t>
            </a:r>
            <a:endParaRPr sz="9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+ Started DS Study Group</a:t>
            </a:r>
            <a:endParaRPr sz="9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8" name="Google Shape;138;p27"/>
          <p:cNvSpPr txBox="1"/>
          <p:nvPr/>
        </p:nvSpPr>
        <p:spPr>
          <a:xfrm>
            <a:off x="1973373" y="1388297"/>
            <a:ext cx="13662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≅2011</a:t>
            </a:r>
            <a:endParaRPr b="1" sz="120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Started thinking about DS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p27"/>
          <p:cNvSpPr txBox="1"/>
          <p:nvPr/>
        </p:nvSpPr>
        <p:spPr>
          <a:xfrm>
            <a:off x="4471712" y="1430575"/>
            <a:ext cx="1278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Oct 2014</a:t>
            </a:r>
            <a:endParaRPr b="1" sz="120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Began work at Civitas Learning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" name="Google Shape;140;p27"/>
          <p:cNvSpPr txBox="1"/>
          <p:nvPr/>
        </p:nvSpPr>
        <p:spPr>
          <a:xfrm>
            <a:off x="4396587" y="1820121"/>
            <a:ext cx="15360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0775" lIns="81575" spcFirstLastPara="1" rIns="81575" wrap="square" tIns="40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+ Education technology startup</a:t>
            </a:r>
            <a:endParaRPr sz="9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+ Promoted to DS manager</a:t>
            </a:r>
            <a:endParaRPr sz="9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1" name="Google Shape;141;p27"/>
          <p:cNvSpPr txBox="1"/>
          <p:nvPr/>
        </p:nvSpPr>
        <p:spPr>
          <a:xfrm>
            <a:off x="6989029" y="1306109"/>
            <a:ext cx="12291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August</a:t>
            </a:r>
            <a:r>
              <a:rPr b="1" lang="en" sz="1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 2017</a:t>
            </a:r>
            <a:br>
              <a:rPr b="1" lang="en" sz="1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r>
              <a:rPr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Began work at Indeed 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2" name="Google Shape;142;p27"/>
          <p:cNvSpPr txBox="1"/>
          <p:nvPr/>
        </p:nvSpPr>
        <p:spPr>
          <a:xfrm>
            <a:off x="6989037" y="1726559"/>
            <a:ext cx="15360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0775" lIns="81575" spcFirstLastPara="1" rIns="81575" wrap="square" tIns="40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+ Hired as a product </a:t>
            </a:r>
            <a:r>
              <a:rPr lang="en"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science</a:t>
            </a:r>
            <a:r>
              <a:rPr lang="en"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manager</a:t>
            </a:r>
            <a:endParaRPr sz="9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+ Grew team from 5 to 25 in 1.5 years!</a:t>
            </a:r>
            <a:endParaRPr sz="9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43" name="Google Shape;1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5294" y="3153914"/>
            <a:ext cx="831000" cy="766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7"/>
          <p:cNvPicPr preferRelativeResize="0"/>
          <p:nvPr/>
        </p:nvPicPr>
        <p:blipFill rotWithShape="1">
          <a:blip r:embed="rId4">
            <a:alphaModFix/>
          </a:blip>
          <a:srcRect b="0" l="0" r="0" t="20647"/>
          <a:stretch/>
        </p:blipFill>
        <p:spPr>
          <a:xfrm>
            <a:off x="5859788" y="849126"/>
            <a:ext cx="672499" cy="71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7"/>
          <p:cNvPicPr preferRelativeResize="0"/>
          <p:nvPr/>
        </p:nvPicPr>
        <p:blipFill rotWithShape="1">
          <a:blip r:embed="rId5">
            <a:alphaModFix/>
          </a:blip>
          <a:srcRect b="8013" l="317" r="9053" t="17370"/>
          <a:stretch/>
        </p:blipFill>
        <p:spPr>
          <a:xfrm>
            <a:off x="6065144" y="1387450"/>
            <a:ext cx="917417" cy="56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7"/>
          <p:cNvPicPr preferRelativeResize="0"/>
          <p:nvPr/>
        </p:nvPicPr>
        <p:blipFill rotWithShape="1">
          <a:blip r:embed="rId6">
            <a:alphaModFix/>
          </a:blip>
          <a:srcRect b="33019" l="0" r="0" t="35019"/>
          <a:stretch/>
        </p:blipFill>
        <p:spPr>
          <a:xfrm>
            <a:off x="7143352" y="3175575"/>
            <a:ext cx="917425" cy="2932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p27"/>
          <p:cNvGrpSpPr/>
          <p:nvPr/>
        </p:nvGrpSpPr>
        <p:grpSpPr>
          <a:xfrm>
            <a:off x="2386105" y="3144615"/>
            <a:ext cx="522910" cy="500462"/>
            <a:chOff x="16244888" y="8810625"/>
            <a:chExt cx="6602400" cy="6602400"/>
          </a:xfrm>
        </p:grpSpPr>
        <p:sp>
          <p:nvSpPr>
            <p:cNvPr id="148" name="Google Shape;148;p27"/>
            <p:cNvSpPr/>
            <p:nvPr/>
          </p:nvSpPr>
          <p:spPr>
            <a:xfrm>
              <a:off x="16244888" y="8810625"/>
              <a:ext cx="6602400" cy="6602400"/>
            </a:xfrm>
            <a:custGeom>
              <a:rect b="b" l="l" r="r" t="t"/>
              <a:pathLst>
                <a:path extrusionOk="0" h="120000" w="120000">
                  <a:moveTo>
                    <a:pt x="60028" y="120000"/>
                  </a:moveTo>
                  <a:cubicBezTo>
                    <a:pt x="26897" y="120000"/>
                    <a:pt x="0" y="93102"/>
                    <a:pt x="0" y="60028"/>
                  </a:cubicBezTo>
                  <a:cubicBezTo>
                    <a:pt x="0" y="26955"/>
                    <a:pt x="26897" y="0"/>
                    <a:pt x="60028" y="0"/>
                  </a:cubicBezTo>
                  <a:cubicBezTo>
                    <a:pt x="93102" y="0"/>
                    <a:pt x="120000" y="26955"/>
                    <a:pt x="120000" y="60028"/>
                  </a:cubicBezTo>
                  <a:cubicBezTo>
                    <a:pt x="120000" y="93102"/>
                    <a:pt x="93102" y="120000"/>
                    <a:pt x="60028" y="120000"/>
                  </a:cubicBezTo>
                  <a:close/>
                  <a:moveTo>
                    <a:pt x="60028" y="2308"/>
                  </a:moveTo>
                  <a:cubicBezTo>
                    <a:pt x="28167" y="2308"/>
                    <a:pt x="2308" y="28225"/>
                    <a:pt x="2308" y="60028"/>
                  </a:cubicBezTo>
                  <a:cubicBezTo>
                    <a:pt x="2308" y="91832"/>
                    <a:pt x="28167" y="117691"/>
                    <a:pt x="60028" y="117691"/>
                  </a:cubicBezTo>
                  <a:cubicBezTo>
                    <a:pt x="91832" y="117691"/>
                    <a:pt x="117691" y="91832"/>
                    <a:pt x="117691" y="60028"/>
                  </a:cubicBezTo>
                  <a:cubicBezTo>
                    <a:pt x="117691" y="28225"/>
                    <a:pt x="91832" y="2308"/>
                    <a:pt x="60028" y="23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1F498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9" name="Google Shape;149;p27"/>
            <p:cNvSpPr/>
            <p:nvPr/>
          </p:nvSpPr>
          <p:spPr>
            <a:xfrm>
              <a:off x="18813463" y="13157200"/>
              <a:ext cx="1443000" cy="139800"/>
            </a:xfrm>
            <a:custGeom>
              <a:rect b="b" l="l" r="r" t="t"/>
              <a:pathLst>
                <a:path extrusionOk="0" h="120000" w="120000">
                  <a:moveTo>
                    <a:pt x="114185" y="120000"/>
                  </a:moveTo>
                  <a:cubicBezTo>
                    <a:pt x="5814" y="120000"/>
                    <a:pt x="5814" y="120000"/>
                    <a:pt x="5814" y="120000"/>
                  </a:cubicBezTo>
                  <a:cubicBezTo>
                    <a:pt x="2643" y="120000"/>
                    <a:pt x="0" y="92727"/>
                    <a:pt x="0" y="60000"/>
                  </a:cubicBezTo>
                  <a:cubicBezTo>
                    <a:pt x="0" y="27272"/>
                    <a:pt x="2643" y="0"/>
                    <a:pt x="5814" y="0"/>
                  </a:cubicBezTo>
                  <a:cubicBezTo>
                    <a:pt x="114185" y="0"/>
                    <a:pt x="114185" y="0"/>
                    <a:pt x="114185" y="0"/>
                  </a:cubicBezTo>
                  <a:cubicBezTo>
                    <a:pt x="117356" y="0"/>
                    <a:pt x="120000" y="27272"/>
                    <a:pt x="120000" y="60000"/>
                  </a:cubicBezTo>
                  <a:cubicBezTo>
                    <a:pt x="120000" y="92727"/>
                    <a:pt x="117356" y="120000"/>
                    <a:pt x="114185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1F498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0" name="Google Shape;150;p27"/>
            <p:cNvSpPr/>
            <p:nvPr/>
          </p:nvSpPr>
          <p:spPr>
            <a:xfrm>
              <a:off x="18813463" y="13506450"/>
              <a:ext cx="1443000" cy="139800"/>
            </a:xfrm>
            <a:custGeom>
              <a:rect b="b" l="l" r="r" t="t"/>
              <a:pathLst>
                <a:path extrusionOk="0" h="120000" w="120000">
                  <a:moveTo>
                    <a:pt x="114185" y="120000"/>
                  </a:moveTo>
                  <a:cubicBezTo>
                    <a:pt x="5814" y="120000"/>
                    <a:pt x="5814" y="120000"/>
                    <a:pt x="5814" y="120000"/>
                  </a:cubicBezTo>
                  <a:cubicBezTo>
                    <a:pt x="2643" y="120000"/>
                    <a:pt x="0" y="92727"/>
                    <a:pt x="0" y="60000"/>
                  </a:cubicBezTo>
                  <a:cubicBezTo>
                    <a:pt x="0" y="27272"/>
                    <a:pt x="2643" y="0"/>
                    <a:pt x="5814" y="0"/>
                  </a:cubicBezTo>
                  <a:cubicBezTo>
                    <a:pt x="114185" y="0"/>
                    <a:pt x="114185" y="0"/>
                    <a:pt x="114185" y="0"/>
                  </a:cubicBezTo>
                  <a:cubicBezTo>
                    <a:pt x="117356" y="0"/>
                    <a:pt x="120000" y="27272"/>
                    <a:pt x="120000" y="60000"/>
                  </a:cubicBezTo>
                  <a:cubicBezTo>
                    <a:pt x="120000" y="92727"/>
                    <a:pt x="117356" y="120000"/>
                    <a:pt x="114185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1F498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1" name="Google Shape;151;p27"/>
            <p:cNvSpPr/>
            <p:nvPr/>
          </p:nvSpPr>
          <p:spPr>
            <a:xfrm>
              <a:off x="18965863" y="13855700"/>
              <a:ext cx="1138200" cy="139800"/>
            </a:xfrm>
            <a:custGeom>
              <a:rect b="b" l="l" r="r" t="t"/>
              <a:pathLst>
                <a:path extrusionOk="0" h="120000" w="120000">
                  <a:moveTo>
                    <a:pt x="112625" y="120000"/>
                  </a:moveTo>
                  <a:cubicBezTo>
                    <a:pt x="7374" y="120000"/>
                    <a:pt x="7374" y="120000"/>
                    <a:pt x="7374" y="120000"/>
                  </a:cubicBezTo>
                  <a:cubicBezTo>
                    <a:pt x="3351" y="120000"/>
                    <a:pt x="0" y="92727"/>
                    <a:pt x="0" y="60000"/>
                  </a:cubicBezTo>
                  <a:cubicBezTo>
                    <a:pt x="0" y="27272"/>
                    <a:pt x="3351" y="0"/>
                    <a:pt x="7374" y="0"/>
                  </a:cubicBezTo>
                  <a:cubicBezTo>
                    <a:pt x="112625" y="0"/>
                    <a:pt x="112625" y="0"/>
                    <a:pt x="112625" y="0"/>
                  </a:cubicBezTo>
                  <a:cubicBezTo>
                    <a:pt x="116983" y="0"/>
                    <a:pt x="120000" y="27272"/>
                    <a:pt x="120000" y="60000"/>
                  </a:cubicBezTo>
                  <a:cubicBezTo>
                    <a:pt x="120000" y="92727"/>
                    <a:pt x="116983" y="120000"/>
                    <a:pt x="112625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1F498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2" name="Google Shape;152;p27"/>
            <p:cNvSpPr/>
            <p:nvPr/>
          </p:nvSpPr>
          <p:spPr>
            <a:xfrm>
              <a:off x="19321463" y="14201775"/>
              <a:ext cx="426900" cy="142800"/>
            </a:xfrm>
            <a:custGeom>
              <a:rect b="b" l="l" r="r" t="t"/>
              <a:pathLst>
                <a:path extrusionOk="0" h="120000" w="120000">
                  <a:moveTo>
                    <a:pt x="100298" y="120000"/>
                  </a:moveTo>
                  <a:cubicBezTo>
                    <a:pt x="19701" y="120000"/>
                    <a:pt x="19701" y="120000"/>
                    <a:pt x="19701" y="120000"/>
                  </a:cubicBezTo>
                  <a:cubicBezTo>
                    <a:pt x="8955" y="120000"/>
                    <a:pt x="0" y="93333"/>
                    <a:pt x="0" y="58666"/>
                  </a:cubicBezTo>
                  <a:cubicBezTo>
                    <a:pt x="0" y="26666"/>
                    <a:pt x="8955" y="0"/>
                    <a:pt x="19701" y="0"/>
                  </a:cubicBezTo>
                  <a:cubicBezTo>
                    <a:pt x="100298" y="0"/>
                    <a:pt x="100298" y="0"/>
                    <a:pt x="100298" y="0"/>
                  </a:cubicBezTo>
                  <a:cubicBezTo>
                    <a:pt x="111044" y="0"/>
                    <a:pt x="120000" y="26666"/>
                    <a:pt x="120000" y="58666"/>
                  </a:cubicBezTo>
                  <a:cubicBezTo>
                    <a:pt x="120000" y="93333"/>
                    <a:pt x="111044" y="120000"/>
                    <a:pt x="100298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1F498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3" name="Google Shape;153;p27"/>
            <p:cNvSpPr/>
            <p:nvPr/>
          </p:nvSpPr>
          <p:spPr>
            <a:xfrm>
              <a:off x="18276888" y="9880600"/>
              <a:ext cx="1350900" cy="3117900"/>
            </a:xfrm>
            <a:custGeom>
              <a:rect b="b" l="l" r="r" t="t"/>
              <a:pathLst>
                <a:path extrusionOk="0" h="120000" w="120000">
                  <a:moveTo>
                    <a:pt x="61835" y="120000"/>
                  </a:moveTo>
                  <a:cubicBezTo>
                    <a:pt x="58164" y="120000"/>
                    <a:pt x="55623" y="118778"/>
                    <a:pt x="55623" y="117311"/>
                  </a:cubicBezTo>
                  <a:cubicBezTo>
                    <a:pt x="55623" y="106069"/>
                    <a:pt x="47717" y="95193"/>
                    <a:pt x="33317" y="85784"/>
                  </a:cubicBezTo>
                  <a:cubicBezTo>
                    <a:pt x="18070" y="76008"/>
                    <a:pt x="18070" y="76008"/>
                    <a:pt x="18070" y="76008"/>
                  </a:cubicBezTo>
                  <a:cubicBezTo>
                    <a:pt x="6211" y="68065"/>
                    <a:pt x="0" y="58778"/>
                    <a:pt x="0" y="49368"/>
                  </a:cubicBezTo>
                  <a:cubicBezTo>
                    <a:pt x="0" y="22118"/>
                    <a:pt x="51105" y="0"/>
                    <a:pt x="113788" y="0"/>
                  </a:cubicBezTo>
                  <a:cubicBezTo>
                    <a:pt x="117176" y="0"/>
                    <a:pt x="120000" y="1221"/>
                    <a:pt x="120000" y="2688"/>
                  </a:cubicBezTo>
                  <a:cubicBezTo>
                    <a:pt x="120000" y="4154"/>
                    <a:pt x="117176" y="5376"/>
                    <a:pt x="113788" y="5376"/>
                  </a:cubicBezTo>
                  <a:cubicBezTo>
                    <a:pt x="57882" y="5376"/>
                    <a:pt x="12423" y="25050"/>
                    <a:pt x="12423" y="49368"/>
                  </a:cubicBezTo>
                  <a:cubicBezTo>
                    <a:pt x="12423" y="57800"/>
                    <a:pt x="17788" y="65987"/>
                    <a:pt x="28517" y="73075"/>
                  </a:cubicBezTo>
                  <a:cubicBezTo>
                    <a:pt x="43764" y="82851"/>
                    <a:pt x="43764" y="82851"/>
                    <a:pt x="43764" y="82851"/>
                  </a:cubicBezTo>
                  <a:cubicBezTo>
                    <a:pt x="59576" y="93116"/>
                    <a:pt x="68047" y="104969"/>
                    <a:pt x="68047" y="117311"/>
                  </a:cubicBezTo>
                  <a:cubicBezTo>
                    <a:pt x="68047" y="118778"/>
                    <a:pt x="65223" y="120000"/>
                    <a:pt x="61835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1F498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4" name="Google Shape;154;p27"/>
            <p:cNvSpPr/>
            <p:nvPr/>
          </p:nvSpPr>
          <p:spPr>
            <a:xfrm>
              <a:off x="20053300" y="10077450"/>
              <a:ext cx="765300" cy="2921100"/>
            </a:xfrm>
            <a:custGeom>
              <a:rect b="b" l="l" r="r" t="t"/>
              <a:pathLst>
                <a:path extrusionOk="0" h="120000" w="120000">
                  <a:moveTo>
                    <a:pt x="10954" y="120000"/>
                  </a:moveTo>
                  <a:cubicBezTo>
                    <a:pt x="4979" y="120000"/>
                    <a:pt x="0" y="118695"/>
                    <a:pt x="0" y="117130"/>
                  </a:cubicBezTo>
                  <a:cubicBezTo>
                    <a:pt x="0" y="103956"/>
                    <a:pt x="14439" y="91304"/>
                    <a:pt x="42821" y="80347"/>
                  </a:cubicBezTo>
                  <a:cubicBezTo>
                    <a:pt x="69709" y="69782"/>
                    <a:pt x="69709" y="69782"/>
                    <a:pt x="69709" y="69782"/>
                  </a:cubicBezTo>
                  <a:cubicBezTo>
                    <a:pt x="88132" y="62347"/>
                    <a:pt x="97593" y="53608"/>
                    <a:pt x="97593" y="44608"/>
                  </a:cubicBezTo>
                  <a:cubicBezTo>
                    <a:pt x="97593" y="28956"/>
                    <a:pt x="68215" y="14478"/>
                    <a:pt x="18921" y="5739"/>
                  </a:cubicBezTo>
                  <a:cubicBezTo>
                    <a:pt x="13941" y="4826"/>
                    <a:pt x="12448" y="3000"/>
                    <a:pt x="15933" y="1695"/>
                  </a:cubicBezTo>
                  <a:cubicBezTo>
                    <a:pt x="19419" y="391"/>
                    <a:pt x="26390" y="0"/>
                    <a:pt x="31369" y="913"/>
                  </a:cubicBezTo>
                  <a:cubicBezTo>
                    <a:pt x="86639" y="10695"/>
                    <a:pt x="120000" y="27000"/>
                    <a:pt x="120000" y="44608"/>
                  </a:cubicBezTo>
                  <a:cubicBezTo>
                    <a:pt x="120000" y="54652"/>
                    <a:pt x="108547" y="64434"/>
                    <a:pt x="88132" y="72913"/>
                  </a:cubicBezTo>
                  <a:cubicBezTo>
                    <a:pt x="60746" y="83478"/>
                    <a:pt x="60746" y="83478"/>
                    <a:pt x="60746" y="83478"/>
                  </a:cubicBezTo>
                  <a:cubicBezTo>
                    <a:pt x="35352" y="93521"/>
                    <a:pt x="21908" y="105130"/>
                    <a:pt x="21908" y="117130"/>
                  </a:cubicBezTo>
                  <a:cubicBezTo>
                    <a:pt x="21908" y="118695"/>
                    <a:pt x="16929" y="120000"/>
                    <a:pt x="10954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1F498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5" name="Google Shape;155;p27"/>
            <p:cNvSpPr/>
            <p:nvPr/>
          </p:nvSpPr>
          <p:spPr>
            <a:xfrm>
              <a:off x="19465925" y="9880600"/>
              <a:ext cx="825600" cy="346200"/>
            </a:xfrm>
            <a:custGeom>
              <a:rect b="b" l="l" r="r" t="t"/>
              <a:pathLst>
                <a:path extrusionOk="0" h="120000" w="120000">
                  <a:moveTo>
                    <a:pt x="108461" y="120000"/>
                  </a:moveTo>
                  <a:cubicBezTo>
                    <a:pt x="106615" y="120000"/>
                    <a:pt x="104769" y="118899"/>
                    <a:pt x="102923" y="116697"/>
                  </a:cubicBezTo>
                  <a:cubicBezTo>
                    <a:pt x="75692" y="71559"/>
                    <a:pt x="43384" y="48440"/>
                    <a:pt x="10153" y="48440"/>
                  </a:cubicBezTo>
                  <a:cubicBezTo>
                    <a:pt x="4615" y="48440"/>
                    <a:pt x="0" y="37431"/>
                    <a:pt x="0" y="24220"/>
                  </a:cubicBezTo>
                  <a:cubicBezTo>
                    <a:pt x="0" y="11009"/>
                    <a:pt x="4615" y="0"/>
                    <a:pt x="10153" y="0"/>
                  </a:cubicBezTo>
                  <a:cubicBezTo>
                    <a:pt x="47538" y="0"/>
                    <a:pt x="83538" y="26422"/>
                    <a:pt x="114461" y="75963"/>
                  </a:cubicBezTo>
                  <a:cubicBezTo>
                    <a:pt x="119076" y="83669"/>
                    <a:pt x="120000" y="99082"/>
                    <a:pt x="117230" y="110091"/>
                  </a:cubicBezTo>
                  <a:cubicBezTo>
                    <a:pt x="114923" y="116697"/>
                    <a:pt x="111692" y="120000"/>
                    <a:pt x="108461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1F498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6" name="Google Shape;156;p27"/>
            <p:cNvSpPr/>
            <p:nvPr/>
          </p:nvSpPr>
          <p:spPr>
            <a:xfrm>
              <a:off x="18661063" y="10239375"/>
              <a:ext cx="765300" cy="705000"/>
            </a:xfrm>
            <a:custGeom>
              <a:rect b="b" l="l" r="r" t="t"/>
              <a:pathLst>
                <a:path extrusionOk="0" h="120000" w="120000">
                  <a:moveTo>
                    <a:pt x="12448" y="120000"/>
                  </a:moveTo>
                  <a:cubicBezTo>
                    <a:pt x="10954" y="120000"/>
                    <a:pt x="9460" y="119459"/>
                    <a:pt x="7966" y="118918"/>
                  </a:cubicBezTo>
                  <a:cubicBezTo>
                    <a:pt x="2489" y="116216"/>
                    <a:pt x="0" y="109189"/>
                    <a:pt x="2489" y="103243"/>
                  </a:cubicBezTo>
                  <a:cubicBezTo>
                    <a:pt x="30871" y="31891"/>
                    <a:pt x="83651" y="8648"/>
                    <a:pt x="105062" y="2162"/>
                  </a:cubicBezTo>
                  <a:cubicBezTo>
                    <a:pt x="111037" y="0"/>
                    <a:pt x="117012" y="3783"/>
                    <a:pt x="118506" y="10270"/>
                  </a:cubicBezTo>
                  <a:cubicBezTo>
                    <a:pt x="120000" y="16756"/>
                    <a:pt x="117012" y="23243"/>
                    <a:pt x="111037" y="24864"/>
                  </a:cubicBezTo>
                  <a:cubicBezTo>
                    <a:pt x="92614" y="30810"/>
                    <a:pt x="47302" y="50270"/>
                    <a:pt x="22406" y="112432"/>
                  </a:cubicBezTo>
                  <a:cubicBezTo>
                    <a:pt x="20912" y="117297"/>
                    <a:pt x="16929" y="120000"/>
                    <a:pt x="12448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1F498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pic>
        <p:nvPicPr>
          <p:cNvPr id="157" name="Google Shape;157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4338" y="3964987"/>
            <a:ext cx="1169875" cy="877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55350"/>
            <a:ext cx="8839202" cy="211419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8"/>
          <p:cNvSpPr/>
          <p:nvPr/>
        </p:nvSpPr>
        <p:spPr>
          <a:xfrm>
            <a:off x="2683328" y="174727"/>
            <a:ext cx="3687600" cy="3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Who is Indeed?</a:t>
            </a:r>
            <a:endParaRPr sz="3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4" name="Google Shape;164;p28"/>
          <p:cNvSpPr txBox="1"/>
          <p:nvPr/>
        </p:nvSpPr>
        <p:spPr>
          <a:xfrm>
            <a:off x="1201475" y="3098425"/>
            <a:ext cx="7208400" cy="8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8"/>
          <p:cNvSpPr txBox="1"/>
          <p:nvPr/>
        </p:nvSpPr>
        <p:spPr>
          <a:xfrm>
            <a:off x="337975" y="3048375"/>
            <a:ext cx="8653500" cy="19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Char char="●"/>
            </a:pPr>
            <a:r>
              <a:rPr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Indeed is the world’s #1 Job Site</a:t>
            </a: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Char char="○"/>
            </a:pPr>
            <a:r>
              <a:rPr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250 million unique visitors each month across 60+ countries </a:t>
            </a: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Char char="○"/>
            </a:pPr>
            <a:r>
              <a:rPr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20 million active job postings</a:t>
            </a: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Char char="○"/>
            </a:pPr>
            <a:r>
              <a:rPr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120 million resumes</a:t>
            </a: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Char char="●"/>
            </a:pPr>
            <a:r>
              <a:rPr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Basically, we have a ton of data on jobs</a:t>
            </a: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/>
          <p:nvPr/>
        </p:nvSpPr>
        <p:spPr>
          <a:xfrm>
            <a:off x="5181763" y="1068450"/>
            <a:ext cx="1682100" cy="175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9"/>
          <p:cNvSpPr txBox="1"/>
          <p:nvPr>
            <p:ph type="title"/>
          </p:nvPr>
        </p:nvSpPr>
        <p:spPr>
          <a:xfrm>
            <a:off x="417600" y="126075"/>
            <a:ext cx="6541200" cy="57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Avenir"/>
                <a:ea typeface="Avenir"/>
                <a:cs typeface="Avenir"/>
                <a:sym typeface="Avenir"/>
              </a:rPr>
              <a:t>What is a data scientist?</a:t>
            </a:r>
            <a:endParaRPr b="1" sz="30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72" name="Google Shape;172;p29"/>
          <p:cNvPicPr preferRelativeResize="0"/>
          <p:nvPr/>
        </p:nvPicPr>
        <p:blipFill rotWithShape="1">
          <a:blip r:embed="rId3">
            <a:alphaModFix/>
          </a:blip>
          <a:srcRect b="7897" l="1424" r="2319" t="2158"/>
          <a:stretch/>
        </p:blipFill>
        <p:spPr>
          <a:xfrm>
            <a:off x="7098481" y="1068450"/>
            <a:ext cx="1777644" cy="175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9400" y="1111175"/>
            <a:ext cx="1732075" cy="165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7100" y="2954900"/>
            <a:ext cx="1895334" cy="168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79400" y="2954900"/>
            <a:ext cx="1682100" cy="168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9"/>
          <p:cNvSpPr txBox="1"/>
          <p:nvPr/>
        </p:nvSpPr>
        <p:spPr>
          <a:xfrm>
            <a:off x="164800" y="934575"/>
            <a:ext cx="4903800" cy="8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venir"/>
              <a:buChar char="●"/>
            </a:pPr>
            <a:r>
              <a:rPr lang="en" sz="21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“Data Science” became an industry buzzword in the early 2010s</a:t>
            </a:r>
            <a:br>
              <a:rPr lang="en" sz="21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21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venir"/>
              <a:buChar char="●"/>
            </a:pPr>
            <a:r>
              <a:rPr lang="en" sz="2100">
                <a:solidFill>
                  <a:srgbClr val="FFF2CC"/>
                </a:solidFill>
                <a:latin typeface="Avenir"/>
                <a:ea typeface="Avenir"/>
                <a:cs typeface="Avenir"/>
                <a:sym typeface="Avenir"/>
              </a:rPr>
              <a:t>While many university programs now offer a data science degree, there exists no consensus on a definition or suitable curriculum contents.</a:t>
            </a:r>
            <a:r>
              <a:rPr lang="en" sz="21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- Wikipedia</a:t>
            </a:r>
            <a:br>
              <a:rPr lang="en" sz="21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21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venir"/>
              <a:buChar char="●"/>
            </a:pPr>
            <a:r>
              <a:rPr lang="en" sz="21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 number of distinct jobs seem to fall under the job title “Data Scientist”</a:t>
            </a:r>
            <a:endParaRPr sz="21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/>
          <p:nvPr>
            <p:ph type="title"/>
          </p:nvPr>
        </p:nvSpPr>
        <p:spPr>
          <a:xfrm>
            <a:off x="311700" y="-228600"/>
            <a:ext cx="8724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venir"/>
                <a:ea typeface="Avenir"/>
                <a:cs typeface="Avenir"/>
                <a:sym typeface="Avenir"/>
              </a:rPr>
              <a:t>What do Employers Say?</a:t>
            </a:r>
            <a:endParaRPr b="1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2" name="Google Shape;182;p30"/>
          <p:cNvSpPr txBox="1"/>
          <p:nvPr>
            <p:ph idx="1" type="body"/>
          </p:nvPr>
        </p:nvSpPr>
        <p:spPr>
          <a:xfrm>
            <a:off x="5493975" y="527100"/>
            <a:ext cx="3278700" cy="24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2CC"/>
                </a:solidFill>
                <a:latin typeface="Avenir"/>
                <a:ea typeface="Avenir"/>
                <a:cs typeface="Avenir"/>
                <a:sym typeface="Avenir"/>
              </a:rPr>
              <a:t>“Sometimes I think [hiring managers] are just throwing that title [data scientist] out to make it a sexy title so people will apply to it.</a:t>
            </a:r>
            <a:br>
              <a:rPr lang="en" sz="2400">
                <a:solidFill>
                  <a:srgbClr val="FFF2CC"/>
                </a:solidFill>
                <a:latin typeface="Avenir"/>
                <a:ea typeface="Avenir"/>
                <a:cs typeface="Avenir"/>
                <a:sym typeface="Avenir"/>
              </a:rPr>
            </a:br>
            <a:br>
              <a:rPr lang="en" sz="2400">
                <a:solidFill>
                  <a:srgbClr val="FFF2CC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" sz="2400">
                <a:solidFill>
                  <a:srgbClr val="FFF2CC"/>
                </a:solidFill>
                <a:latin typeface="Avenir"/>
                <a:ea typeface="Avenir"/>
                <a:cs typeface="Avenir"/>
                <a:sym typeface="Avenir"/>
              </a:rPr>
              <a:t>What they really need is a business intelligence type of role.”</a:t>
            </a:r>
            <a:endParaRPr sz="2400">
              <a:solidFill>
                <a:srgbClr val="FFF2CC"/>
              </a:solidFill>
            </a:endParaRPr>
          </a:p>
        </p:txBody>
      </p:sp>
      <p:sp>
        <p:nvSpPr>
          <p:cNvPr id="183" name="Google Shape;183;p30"/>
          <p:cNvSpPr txBox="1"/>
          <p:nvPr/>
        </p:nvSpPr>
        <p:spPr>
          <a:xfrm>
            <a:off x="311700" y="450900"/>
            <a:ext cx="4730400" cy="8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nir"/>
              <a:buChar char="●"/>
            </a:pPr>
            <a:r>
              <a:rPr lang="en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We conducted qualitative interviews with 10 Data Science employers working with Indeed</a:t>
            </a:r>
            <a:br>
              <a:rPr lang="en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2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nir"/>
              <a:buChar char="●"/>
            </a:pPr>
            <a:r>
              <a:rPr lang="en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We found many employers have simply renamed what used to be called a Data Analyst, Business Analyst, or a Business Intelligence Analyst to “Data Scientist”</a:t>
            </a:r>
            <a:br>
              <a:rPr lang="en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nir"/>
              <a:buChar char="●"/>
            </a:pPr>
            <a:r>
              <a:rPr lang="en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 other cases, “Data Scientist” indicates a need for more advanced skills, including predictive analytics, data modeling, natural language processing, and data visualization.</a:t>
            </a:r>
            <a:endParaRPr sz="2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/>
          <p:nvPr>
            <p:ph type="title"/>
          </p:nvPr>
        </p:nvSpPr>
        <p:spPr>
          <a:xfrm>
            <a:off x="328950" y="2102400"/>
            <a:ext cx="8486100" cy="93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venir"/>
                <a:ea typeface="Avenir"/>
                <a:cs typeface="Avenir"/>
                <a:sym typeface="Avenir"/>
              </a:rPr>
              <a:t>Can we use Indeed’s job market data to better define what different roles fall the umbrella of “data science?”</a:t>
            </a:r>
            <a:endParaRPr b="1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/>
          <p:nvPr>
            <p:ph type="title"/>
          </p:nvPr>
        </p:nvSpPr>
        <p:spPr>
          <a:xfrm>
            <a:off x="901200" y="2684250"/>
            <a:ext cx="7341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this investigation, we collected search queries for all users who had searched for “data scientist” in a given month.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then looked at the other searches these users performed.</a:t>
            </a:r>
            <a:endParaRPr/>
          </a:p>
        </p:txBody>
      </p:sp>
      <p:pic>
        <p:nvPicPr>
          <p:cNvPr id="194" name="Google Shape;19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68575"/>
            <a:ext cx="8839200" cy="901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" y="1453500"/>
            <a:ext cx="67056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3"/>
          <p:cNvSpPr txBox="1"/>
          <p:nvPr>
            <p:ph type="title"/>
          </p:nvPr>
        </p:nvSpPr>
        <p:spPr>
          <a:xfrm>
            <a:off x="901200" y="428600"/>
            <a:ext cx="7341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calculated the search term frequencies across all users and built a sparse matrix with the counts:</a:t>
            </a:r>
            <a:endParaRPr/>
          </a:p>
        </p:txBody>
      </p:sp>
      <p:sp>
        <p:nvSpPr>
          <p:cNvPr id="201" name="Google Shape;201;p33"/>
          <p:cNvSpPr txBox="1"/>
          <p:nvPr/>
        </p:nvSpPr>
        <p:spPr>
          <a:xfrm>
            <a:off x="967800" y="3797025"/>
            <a:ext cx="7208400" cy="8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We then clustered the data to see if there were clear distinctions in the types of data science jobs users searched for. </a:t>
            </a:r>
            <a:endParaRPr sz="24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" name="Google Shape;206;p34"/>
          <p:cNvGraphicFramePr/>
          <p:nvPr/>
        </p:nvGraphicFramePr>
        <p:xfrm>
          <a:off x="2651338" y="96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{D210015D-F2E6-4238-A6FB-94E3C455A6E5}</a:tableStyleId>
              </a:tblPr>
              <a:tblGrid>
                <a:gridCol w="1371600"/>
                <a:gridCol w="1781900"/>
                <a:gridCol w="1615550"/>
                <a:gridCol w="1615950"/>
              </a:tblGrid>
              <a:tr h="263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</a:rPr>
                        <a:t>Business Intelligence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</a:rPr>
                        <a:t>Machine Learning Engineer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</a:rPr>
                        <a:t>Statistician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</a:rPr>
                        <a:t>Natural Scientist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analyst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artificial intelligence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accounting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bioinformatics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analytics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c#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actuarial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biology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bi developer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c++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biostatistics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biotech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business analyst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deep learning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data mining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chemical engineer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business analytics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devops engineer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economics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chemistry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business intelligence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etl developer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epidemiology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electrical engineer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data analyst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front end developer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finance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engineer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data architect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full stack developer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mathematician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environmental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data entry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java developer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mba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mechanical engineer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data management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machine learning engineer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operations research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phd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data visualization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mobile developer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public health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physics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database administrator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natural language processing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quantitative analyst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process engineer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marketing analyst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python developer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r programming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research scientist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software engineer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sas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science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research analyst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spark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statistical programmer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scientist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sql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systems engineer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statistician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teacher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tableau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tensorflow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07" name="Google Shape;207;p3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8314" l="32167" r="24919" t="20495"/>
          <a:stretch/>
        </p:blipFill>
        <p:spPr>
          <a:xfrm>
            <a:off x="-13550" y="20375"/>
            <a:ext cx="2523699" cy="202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4">
            <a:hlinkClick r:id="rId5"/>
          </p:cNvPr>
          <p:cNvPicPr preferRelativeResize="0"/>
          <p:nvPr/>
        </p:nvPicPr>
        <p:blipFill rotWithShape="1">
          <a:blip r:embed="rId4">
            <a:alphaModFix/>
          </a:blip>
          <a:srcRect b="45931" l="0" r="71533" t="32644"/>
          <a:stretch/>
        </p:blipFill>
        <p:spPr>
          <a:xfrm>
            <a:off x="-13550" y="2010775"/>
            <a:ext cx="2523699" cy="916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4"/>
          <p:cNvSpPr txBox="1"/>
          <p:nvPr/>
        </p:nvSpPr>
        <p:spPr>
          <a:xfrm>
            <a:off x="-13500" y="2927725"/>
            <a:ext cx="2523600" cy="8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●"/>
            </a:pPr>
            <a:r>
              <a:rPr lang="en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Four natural clusterings of data science related search terms were found</a:t>
            </a:r>
            <a:br>
              <a:rPr lang="en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endParaRPr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We hand labeled these </a:t>
            </a:r>
            <a:r>
              <a:rPr b="1" lang="en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Business Intelligence, ML Engineer, Statistician, </a:t>
            </a:r>
            <a:r>
              <a:rPr lang="en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and</a:t>
            </a:r>
            <a:r>
              <a:rPr b="1" lang="en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Natural Scientist</a:t>
            </a:r>
            <a:endParaRPr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